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theme/themeOverride10.xml" ContentType="application/vnd.openxmlformats-officedocument.themeOverride+xml"/>
  <Override PartName="/ppt/notesSlides/notesSlide20.xml" ContentType="application/vnd.openxmlformats-officedocument.presentationml.notesSlide+xml"/>
  <Override PartName="/ppt/theme/themeOverride1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 id="2147483670" r:id="rId3"/>
    <p:sldMasterId id="2147483672" r:id="rId4"/>
    <p:sldMasterId id="2147483674" r:id="rId5"/>
    <p:sldMasterId id="2147483686" r:id="rId6"/>
    <p:sldMasterId id="2147483690" r:id="rId7"/>
    <p:sldMasterId id="2147483709" r:id="rId8"/>
    <p:sldMasterId id="2147483713" r:id="rId9"/>
  </p:sldMasterIdLst>
  <p:notesMasterIdLst>
    <p:notesMasterId r:id="rId32"/>
  </p:notesMasterIdLst>
  <p:handoutMasterIdLst>
    <p:handoutMasterId r:id="rId33"/>
  </p:handoutMasterIdLst>
  <p:sldIdLst>
    <p:sldId id="256" r:id="rId10"/>
    <p:sldId id="317" r:id="rId11"/>
    <p:sldId id="320" r:id="rId12"/>
    <p:sldId id="278" r:id="rId13"/>
    <p:sldId id="287" r:id="rId14"/>
    <p:sldId id="304" r:id="rId15"/>
    <p:sldId id="280" r:id="rId16"/>
    <p:sldId id="305" r:id="rId17"/>
    <p:sldId id="283" r:id="rId18"/>
    <p:sldId id="324" r:id="rId19"/>
    <p:sldId id="306" r:id="rId20"/>
    <p:sldId id="321" r:id="rId21"/>
    <p:sldId id="308" r:id="rId22"/>
    <p:sldId id="322" r:id="rId23"/>
    <p:sldId id="323" r:id="rId24"/>
    <p:sldId id="325" r:id="rId25"/>
    <p:sldId id="326" r:id="rId26"/>
    <p:sldId id="327" r:id="rId27"/>
    <p:sldId id="307" r:id="rId28"/>
    <p:sldId id="290" r:id="rId29"/>
    <p:sldId id="291"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s, Lee" initials="RL" lastIdx="3" clrIdx="0">
    <p:extLst>
      <p:ext uri="{19B8F6BF-5375-455C-9EA6-DF929625EA0E}">
        <p15:presenceInfo xmlns:p15="http://schemas.microsoft.com/office/powerpoint/2012/main" userId="S-1-5-21-1060284298-764733703-725345543-3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2"/>
    <a:srgbClr val="9BBB59"/>
    <a:srgbClr val="8064A2"/>
    <a:srgbClr val="C0504D"/>
    <a:srgbClr val="4F81BD"/>
    <a:srgbClr val="4BACC6"/>
    <a:srgbClr val="205E9F"/>
    <a:srgbClr val="003DA5"/>
    <a:srgbClr val="009ED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68450" autoAdjust="0"/>
  </p:normalViewPr>
  <p:slideViewPr>
    <p:cSldViewPr snapToGrid="0">
      <p:cViewPr varScale="1">
        <p:scale>
          <a:sx n="58" d="100"/>
          <a:sy n="58" d="100"/>
        </p:scale>
        <p:origin x="1560" y="67"/>
      </p:cViewPr>
      <p:guideLst/>
    </p:cSldViewPr>
  </p:slideViewPr>
  <p:notesTextViewPr>
    <p:cViewPr>
      <p:scale>
        <a:sx n="1" d="1"/>
        <a:sy n="1" d="1"/>
      </p:scale>
      <p:origin x="0" y="0"/>
    </p:cViewPr>
  </p:notesTextViewPr>
  <p:notesViewPr>
    <p:cSldViewPr snapToGrid="0">
      <p:cViewPr varScale="1">
        <p:scale>
          <a:sx n="84" d="100"/>
          <a:sy n="84" d="100"/>
        </p:scale>
        <p:origin x="2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23BF8-DF2F-417D-99FF-568B9EA49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3DE8D8-93F2-477D-B3DF-247C8A2140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8960BF-3611-4905-AC6A-C7CDB9E317BE}" type="datetimeFigureOut">
              <a:rPr lang="en-US" smtClean="0"/>
              <a:t>1/27/2022</a:t>
            </a:fld>
            <a:endParaRPr lang="en-US"/>
          </a:p>
        </p:txBody>
      </p:sp>
      <p:sp>
        <p:nvSpPr>
          <p:cNvPr id="4" name="Footer Placeholder 3">
            <a:extLst>
              <a:ext uri="{FF2B5EF4-FFF2-40B4-BE49-F238E27FC236}">
                <a16:creationId xmlns:a16="http://schemas.microsoft.com/office/drawing/2014/main" id="{E0D91461-FA0F-4C33-BA2B-39A2BA44A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E7C263-C504-45B8-9945-1AAF2348C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E55EF-67A0-4554-9F08-78B76CA77D9A}" type="slidenum">
              <a:rPr lang="en-US" smtClean="0"/>
              <a:t>‹#›</a:t>
            </a:fld>
            <a:endParaRPr lang="en-US"/>
          </a:p>
        </p:txBody>
      </p:sp>
    </p:spTree>
    <p:extLst>
      <p:ext uri="{BB962C8B-B14F-4D97-AF65-F5344CB8AC3E}">
        <p14:creationId xmlns:p14="http://schemas.microsoft.com/office/powerpoint/2010/main" val="1699558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E940F-5DD9-41B6-AE3D-9B31B7C4A5F0}"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BFC0-96C0-43E6-A899-3FDA858CBC7D}" type="slidenum">
              <a:rPr lang="en-US" smtClean="0"/>
              <a:t>‹#›</a:t>
            </a:fld>
            <a:endParaRPr lang="en-US"/>
          </a:p>
        </p:txBody>
      </p:sp>
    </p:spTree>
    <p:extLst>
      <p:ext uri="{BB962C8B-B14F-4D97-AF65-F5344CB8AC3E}">
        <p14:creationId xmlns:p14="http://schemas.microsoft.com/office/powerpoint/2010/main" val="198595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ies.org/program/outreach-lecturing-fund"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cies.org/fulbright-scholars?field_scholar_type_tid%5b0%5d=2&amp;field_first_name_value&amp;field_last_name_value&amp;field_field_of_study_term_tid=All&amp;field_academic_year_tid%5b0%5d=5186&amp;title&amp;field_project_title_value&amp;title_1&amp;field_grant_dates_value%5bvalue%5d%5bdate%5d=&amp;field_grant_dates_value2%5bvalue%5d%5bdate%5d="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10</a:t>
            </a:fld>
            <a:endParaRPr lang="en-US"/>
          </a:p>
        </p:txBody>
      </p:sp>
    </p:spTree>
    <p:extLst>
      <p:ext uri="{BB962C8B-B14F-4D97-AF65-F5344CB8AC3E}">
        <p14:creationId xmlns:p14="http://schemas.microsoft.com/office/powerpoint/2010/main" val="4198700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1353876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211557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2403146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3686178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159405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solidFill>
                <a:schemeClr val="tx1"/>
              </a:solidFill>
            </a:endParaRPr>
          </a:p>
        </p:txBody>
      </p:sp>
    </p:spTree>
    <p:extLst>
      <p:ext uri="{BB962C8B-B14F-4D97-AF65-F5344CB8AC3E}">
        <p14:creationId xmlns:p14="http://schemas.microsoft.com/office/powerpoint/2010/main" val="348485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rtl="0"/>
            <a:r>
              <a:rPr lang="en-US" dirty="0">
                <a:effectLst/>
                <a:latin typeface="Segoe UI" panose="020B0502040204020203" pitchFamily="34" charset="0"/>
              </a:rPr>
              <a:t>new Distinguished Scholar awards to Brazil: </a:t>
            </a:r>
          </a:p>
          <a:p>
            <a:pPr rtl="0"/>
            <a:r>
              <a:rPr lang="en-US" dirty="0">
                <a:effectLst/>
                <a:latin typeface="Segoe UI" panose="020B0502040204020203" pitchFamily="34" charset="0"/>
              </a:rPr>
              <a:t>1) Biodiversity and Environmental Conservation</a:t>
            </a:r>
            <a:br>
              <a:rPr lang="en-US" dirty="0">
                <a:effectLst/>
                <a:latin typeface="Segoe UI" panose="020B0502040204020203" pitchFamily="34" charset="0"/>
              </a:rPr>
            </a:br>
            <a:r>
              <a:rPr lang="en-US" dirty="0">
                <a:effectLst/>
                <a:latin typeface="Segoe UI" panose="020B0502040204020203" pitchFamily="34" charset="0"/>
              </a:rPr>
              <a:t>2) Renewable Energy and Green Hydrogen Production</a:t>
            </a:r>
            <a:br>
              <a:rPr lang="en-US" dirty="0">
                <a:effectLst/>
                <a:latin typeface="Segoe UI" panose="020B0502040204020203" pitchFamily="34" charset="0"/>
              </a:rPr>
            </a:br>
            <a:r>
              <a:rPr lang="en-US" dirty="0">
                <a:effectLst/>
                <a:latin typeface="Segoe UI" panose="020B0502040204020203" pitchFamily="34" charset="0"/>
              </a:rPr>
              <a:t>3) Education and Reducing Inequality</a:t>
            </a:r>
            <a:br>
              <a:rPr lang="en-US" dirty="0">
                <a:effectLst/>
                <a:latin typeface="Segoe UI" panose="020B0502040204020203" pitchFamily="34" charset="0"/>
              </a:rPr>
            </a:br>
            <a:r>
              <a:rPr lang="en-US" dirty="0">
                <a:effectLst/>
                <a:latin typeface="Segoe UI" panose="020B0502040204020203" pitchFamily="34" charset="0"/>
              </a:rPr>
              <a:t>4) Urban Studies</a:t>
            </a:r>
          </a:p>
          <a:p>
            <a:endParaRPr lang="en-US" dirty="0">
              <a:solidFill>
                <a:schemeClr val="tx1"/>
              </a:solidFill>
            </a:endParaRPr>
          </a:p>
        </p:txBody>
      </p:sp>
    </p:spTree>
    <p:extLst>
      <p:ext uri="{BB962C8B-B14F-4D97-AF65-F5344CB8AC3E}">
        <p14:creationId xmlns:p14="http://schemas.microsoft.com/office/powerpoint/2010/main" val="2764673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chemeClr val="tx1"/>
                </a:solidFill>
              </a:rPr>
              <a:t>ABD – mention U.S. Student Program</a:t>
            </a:r>
          </a:p>
          <a:p>
            <a:pPr marL="0" marR="0" lvl="0" indent="0" defTabSz="1828800" eaLnBrk="1" fontAlgn="auto" latinLnBrk="0" hangingPunct="1">
              <a:lnSpc>
                <a:spcPct val="100000"/>
              </a:lnSpc>
              <a:spcBef>
                <a:spcPts val="0"/>
              </a:spcBef>
              <a:spcAft>
                <a:spcPts val="0"/>
              </a:spcAft>
              <a:buClrTx/>
              <a:buSzTx/>
              <a:buFontTx/>
              <a:buNone/>
              <a:tabLst/>
              <a:defRPr/>
            </a:pPr>
            <a:br>
              <a:rPr lang="en-US" dirty="0">
                <a:solidFill>
                  <a:schemeClr val="tx1"/>
                </a:solidFill>
              </a:rPr>
            </a:br>
            <a:r>
              <a:rPr lang="en-US" dirty="0">
                <a:solidFill>
                  <a:srgbClr val="0065A2"/>
                </a:solidFill>
                <a:latin typeface=""/>
              </a:rPr>
              <a:t>Career level – early career, mid-career, senior level, administrator, professional, artist, Emeriti, Adjunct, and independent scholar</a:t>
            </a:r>
          </a:p>
          <a:p>
            <a:endParaRPr lang="en-US" dirty="0">
              <a:solidFill>
                <a:schemeClr val="tx1"/>
              </a:solidFill>
            </a:endParaRPr>
          </a:p>
        </p:txBody>
      </p:sp>
    </p:spTree>
    <p:extLst>
      <p:ext uri="{BB962C8B-B14F-4D97-AF65-F5344CB8AC3E}">
        <p14:creationId xmlns:p14="http://schemas.microsoft.com/office/powerpoint/2010/main" val="179305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62427" indent="-362427" defTabSz="1932941">
              <a:buFont typeface="Arial" panose="020B0604020202020204" pitchFamily="34" charset="0"/>
              <a:buChar char="•"/>
            </a:pPr>
            <a:endParaRPr lang="en-US" sz="1900" dirty="0">
              <a:solidFill>
                <a:schemeClr val="tx1"/>
              </a:solidFill>
            </a:endParaRPr>
          </a:p>
        </p:txBody>
      </p:sp>
    </p:spTree>
    <p:extLst>
      <p:ext uri="{BB962C8B-B14F-4D97-AF65-F5344CB8AC3E}">
        <p14:creationId xmlns:p14="http://schemas.microsoft.com/office/powerpoint/2010/main" val="120583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Michelle and team Introduce yourself, your affiliation, etc.</a:t>
            </a:r>
          </a:p>
        </p:txBody>
      </p:sp>
    </p:spTree>
    <p:extLst>
      <p:ext uri="{BB962C8B-B14F-4D97-AF65-F5344CB8AC3E}">
        <p14:creationId xmlns:p14="http://schemas.microsoft.com/office/powerpoint/2010/main" val="3286168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tx1"/>
                </a:solidFill>
              </a:rPr>
              <a:t>SIR – The Fulbright Scholar-in-Residence (S-I-R) Program assists U.S. higher education institutions in expanding programs of academic exchange, by supporting non-U.S. scholars through grants for teaching at institutions that might not have a strong international component and/or serve minority audiences. Both the U.S. institution and the scholar grantee benefit from this experience.</a:t>
            </a:r>
          </a:p>
          <a:p>
            <a:endParaRPr lang="en-US" sz="1300" dirty="0">
              <a:solidFill>
                <a:schemeClr val="tx1"/>
              </a:solidFill>
            </a:endParaRPr>
          </a:p>
          <a:p>
            <a:r>
              <a:rPr lang="en-US" sz="1300" dirty="0">
                <a:solidFill>
                  <a:schemeClr val="tx1"/>
                </a:solidFill>
              </a:rPr>
              <a:t>OLF – The Outreach Lecturing Fund (OLF) provides funding for campuses to host </a:t>
            </a:r>
            <a:r>
              <a:rPr lang="en-US" sz="1300" b="1" dirty="0">
                <a:solidFill>
                  <a:schemeClr val="tx1"/>
                </a:solidFill>
                <a:hlinkClick r:id="rId3">
                  <a:extLst>
                    <a:ext uri="{A12FA001-AC4F-418D-AE19-62706E023703}">
                      <ahyp:hlinkClr xmlns:ahyp="http://schemas.microsoft.com/office/drawing/2018/hyperlinkcolor" val="tx"/>
                    </a:ext>
                  </a:extLst>
                </a:hlinkClick>
              </a:rPr>
              <a:t>Fulbright Visiting Scholars</a:t>
            </a:r>
            <a:r>
              <a:rPr lang="en-US" sz="1300" dirty="0">
                <a:solidFill>
                  <a:schemeClr val="tx1"/>
                </a:solidFill>
              </a:rPr>
              <a:t>, already in the United States, for short-term speaking engagements. To see a list of current Visiting Scholars in the U.S. please visit our </a:t>
            </a:r>
            <a:r>
              <a:rPr lang="en-US" sz="1300" b="1" dirty="0">
                <a:solidFill>
                  <a:schemeClr val="tx1"/>
                </a:solidFill>
                <a:hlinkClick r:id="rId4">
                  <a:extLst>
                    <a:ext uri="{A12FA001-AC4F-418D-AE19-62706E023703}">
                      <ahyp:hlinkClr xmlns:ahyp="http://schemas.microsoft.com/office/drawing/2018/hyperlinkcolor" val="tx"/>
                    </a:ext>
                  </a:extLst>
                </a:hlinkClick>
              </a:rPr>
              <a:t>Scholar Directory</a:t>
            </a:r>
            <a:r>
              <a:rPr lang="en-US" sz="1300" dirty="0">
                <a:solidFill>
                  <a:schemeClr val="tx1"/>
                </a:solidFill>
              </a:rPr>
              <a:t>.</a:t>
            </a:r>
            <a:r>
              <a:rPr lang="en-US" sz="1300" b="1" dirty="0">
                <a:solidFill>
                  <a:schemeClr val="tx1"/>
                </a:solidFill>
              </a:rPr>
              <a:t> </a:t>
            </a:r>
            <a:r>
              <a:rPr lang="en-US" sz="1300" dirty="0">
                <a:solidFill>
                  <a:schemeClr val="tx1"/>
                </a:solidFill>
              </a:rPr>
              <a:t>The OLF travel award is designed to enrich both institutions and Visiting Scholars through lectures that will promote academic disciplines and cultural understanding. </a:t>
            </a:r>
          </a:p>
          <a:p>
            <a:endParaRPr lang="en-US" sz="1300" dirty="0">
              <a:solidFill>
                <a:schemeClr val="tx1"/>
              </a:solidFill>
            </a:endParaRPr>
          </a:p>
          <a:p>
            <a:pPr defTabSz="3624459">
              <a:defRPr/>
            </a:pPr>
            <a:r>
              <a:rPr lang="en-US" sz="1300" kern="1200" dirty="0">
                <a:solidFill>
                  <a:schemeClr val="tx1"/>
                </a:solidFill>
              </a:rPr>
              <a:t>FLTA - The Fulbright Foreign Language Teaching Assistant (FLTA) Program supports language assistantships at universities and colleges throughout the U.S., providing institutions with an opportunity to enhance their language programming and expose students to native speakers who bring an energetic, up-to-date cultural component to the foreign language classroom as well as student life at a campus in general.</a:t>
            </a:r>
            <a:endParaRPr lang="en-US" sz="1300" dirty="0">
              <a:solidFill>
                <a:schemeClr val="tx1"/>
              </a:solidFill>
            </a:endParaRPr>
          </a:p>
        </p:txBody>
      </p:sp>
    </p:spTree>
    <p:extLst>
      <p:ext uri="{BB962C8B-B14F-4D97-AF65-F5344CB8AC3E}">
        <p14:creationId xmlns:p14="http://schemas.microsoft.com/office/powerpoint/2010/main" val="1261742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2941">
              <a:defRPr/>
            </a:pPr>
            <a:r>
              <a:rPr lang="en-US" sz="1300" dirty="0">
                <a:solidFill>
                  <a:schemeClr val="tx1"/>
                </a:solidFill>
              </a:rPr>
              <a:t>This slide should be a basic overview of the wide variety of “Fulbright” programs, administered by IIE or other DOS partners.  You do not need to be an expert on each of these programs, but I included a sentence or so below about each so you can be informed.  Please encourage the audience to reach out using the appropriate email to ask further questions.</a:t>
            </a:r>
          </a:p>
          <a:p>
            <a:pPr defTabSz="1932941">
              <a:defRPr/>
            </a:pPr>
            <a:endParaRPr lang="en-US" sz="1300" b="1" dirty="0">
              <a:solidFill>
                <a:schemeClr val="tx1"/>
              </a:solidFill>
            </a:endParaRPr>
          </a:p>
          <a:p>
            <a:pPr defTabSz="1932941">
              <a:defRPr/>
            </a:pPr>
            <a:r>
              <a:rPr lang="en-US" sz="1300" b="1" dirty="0">
                <a:solidFill>
                  <a:schemeClr val="tx1"/>
                </a:solidFill>
              </a:rPr>
              <a:t>U.S. Scholars</a:t>
            </a:r>
          </a:p>
          <a:p>
            <a:pPr defTabSz="1932941">
              <a:defRPr/>
            </a:pPr>
            <a:endParaRPr lang="en-US" sz="1300" u="sng" dirty="0">
              <a:solidFill>
                <a:schemeClr val="tx1"/>
              </a:solidFill>
            </a:endParaRPr>
          </a:p>
          <a:p>
            <a:pPr defTabSz="1932941">
              <a:defRPr/>
            </a:pPr>
            <a:r>
              <a:rPr lang="en-US" sz="1300" u="sng" dirty="0">
                <a:solidFill>
                  <a:schemeClr val="tx1"/>
                </a:solidFill>
              </a:rPr>
              <a:t>Arctic Initiative</a:t>
            </a:r>
            <a:r>
              <a:rPr lang="en-US" sz="1300" dirty="0">
                <a:solidFill>
                  <a:schemeClr val="tx1"/>
                </a:solidFill>
              </a:rPr>
              <a:t> – LIVE: Deadline May 11! The Fulbright Arctic Initiative creates a network to stimulate international scientific collaboration on Arctic issues while increasing mutual understanding between people of the United States and the people of other countries.  Using a collaborative model to translate theory into practice, program participants address public-policy research questions relevant to Arctic nations’ shared challenges and opportunities.  Canada open, Norway midyear, DC final.</a:t>
            </a:r>
          </a:p>
          <a:p>
            <a:pPr defTabSz="1932941">
              <a:defRPr/>
            </a:pPr>
            <a:endParaRPr lang="en-US" sz="1300" u="sng" dirty="0">
              <a:solidFill>
                <a:schemeClr val="tx1"/>
              </a:solidFill>
            </a:endParaRPr>
          </a:p>
          <a:p>
            <a:pPr defTabSz="1932941">
              <a:defRPr/>
            </a:pPr>
            <a:r>
              <a:rPr lang="en-US" sz="1300" u="sng" dirty="0">
                <a:solidFill>
                  <a:schemeClr val="tx1"/>
                </a:solidFill>
              </a:rPr>
              <a:t>Fulbright-Hays Group Projects Abroad Program</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Specialist</a:t>
            </a:r>
            <a:r>
              <a:rPr lang="en-US" sz="1300" dirty="0">
                <a:solidFill>
                  <a:schemeClr val="tx1"/>
                </a:solidFill>
              </a:rPr>
              <a:t> - The Fulbright Specialist Program is a unique opportunity for U.S. academics and established professionals to join a roster of candidates who are eligible to engage in two- to six-week, project-based exchanges at host institutions across the globe.  Institutionally driven from overseas, so projects must be approved for funding abroad before matches take place.</a:t>
            </a:r>
          </a:p>
          <a:p>
            <a:pPr defTabSz="1932941">
              <a:defRPr/>
            </a:pPr>
            <a:endParaRPr lang="en-US" sz="1300" u="sng" dirty="0">
              <a:solidFill>
                <a:schemeClr val="tx1"/>
              </a:solidFill>
            </a:endParaRPr>
          </a:p>
          <a:p>
            <a:pPr defTabSz="1932941">
              <a:defRPr/>
            </a:pPr>
            <a:r>
              <a:rPr lang="en-US" sz="1300" b="1" dirty="0">
                <a:solidFill>
                  <a:schemeClr val="tx1"/>
                </a:solidFill>
              </a:rPr>
              <a:t>U.S. Students</a:t>
            </a:r>
          </a:p>
          <a:p>
            <a:pPr defTabSz="1932941">
              <a:defRPr/>
            </a:pPr>
            <a:endParaRPr lang="en-US" sz="1300" dirty="0">
              <a:solidFill>
                <a:schemeClr val="tx1"/>
              </a:solidFill>
            </a:endParaRPr>
          </a:p>
          <a:p>
            <a:pPr>
              <a:defRPr>
                <a:solidFill>
                  <a:srgbClr val="FAFFF8"/>
                </a:solidFill>
                <a:latin typeface="Mark OT Light"/>
                <a:ea typeface="Mark OT Light"/>
                <a:cs typeface="Mark OT Light"/>
                <a:sym typeface="Mark OT Light"/>
              </a:defRPr>
            </a:pPr>
            <a:r>
              <a:rPr lang="en-US" sz="1300" u="sng" dirty="0">
                <a:solidFill>
                  <a:schemeClr val="tx1"/>
                </a:solidFill>
              </a:rPr>
              <a:t>ETA</a:t>
            </a:r>
            <a:r>
              <a:rPr lang="en-US" sz="1300" dirty="0">
                <a:solidFill>
                  <a:schemeClr val="tx1"/>
                </a:solidFill>
              </a:rPr>
              <a:t> - Places grantees in schools overseas to supplement local English language instruction and to provide a native speaker presence in the classrooms</a:t>
            </a:r>
          </a:p>
          <a:p>
            <a:pPr>
              <a:defRPr>
                <a:solidFill>
                  <a:srgbClr val="FAFFF8"/>
                </a:solidFill>
                <a:latin typeface="Mark OT Light"/>
                <a:ea typeface="Mark OT Light"/>
                <a:cs typeface="Mark OT Light"/>
                <a:sym typeface="Mark OT Light"/>
              </a:defRPr>
            </a:pPr>
            <a:endParaRPr lang="en-US" sz="1300" dirty="0">
              <a:solidFill>
                <a:schemeClr val="tx1"/>
              </a:solidFill>
            </a:endParaRPr>
          </a:p>
          <a:p>
            <a:pPr defTabSz="1932941">
              <a:defRPr/>
            </a:pPr>
            <a:r>
              <a:rPr lang="en-US" sz="1300" u="sng" dirty="0">
                <a:solidFill>
                  <a:schemeClr val="tx1"/>
                </a:solidFill>
              </a:rPr>
              <a:t>Fulbright-Hays Doctoral Dissertation Research Abroad Program</a:t>
            </a:r>
            <a:r>
              <a:rPr lang="en-US" sz="1300" dirty="0">
                <a:solidFill>
                  <a:schemeClr val="tx1"/>
                </a:solidFill>
              </a:rPr>
              <a:t> - Funding for individual doctoral students who conduct research in other countries in modern foreign languages and area studies for periods of six to 12 months</a:t>
            </a:r>
          </a:p>
          <a:p>
            <a:endParaRPr lang="en-US" sz="1300" dirty="0">
              <a:solidFill>
                <a:schemeClr val="tx1"/>
              </a:solidFill>
            </a:endParaRPr>
          </a:p>
          <a:p>
            <a:r>
              <a:rPr lang="en-US" sz="1300" u="sng" dirty="0">
                <a:solidFill>
                  <a:schemeClr val="tx1"/>
                </a:solidFill>
              </a:rPr>
              <a:t>Fulbright U.S. Student Program</a:t>
            </a:r>
            <a:r>
              <a:rPr lang="en-US" sz="1300" dirty="0">
                <a:solidFill>
                  <a:schemeClr val="tx1"/>
                </a:solidFill>
              </a:rPr>
              <a:t> - Recent graduates, post-graduate candidates through dissertation level, developing professionals and artists to study and research abroad</a:t>
            </a:r>
          </a:p>
          <a:p>
            <a:endParaRPr lang="en-US" sz="1300" u="sng" dirty="0">
              <a:solidFill>
                <a:schemeClr val="tx1"/>
              </a:solidFill>
            </a:endParaRPr>
          </a:p>
          <a:p>
            <a:r>
              <a:rPr lang="en-US" sz="1300" b="1" dirty="0">
                <a:solidFill>
                  <a:schemeClr val="tx1"/>
                </a:solidFill>
              </a:rPr>
              <a:t>U.S. Teachers</a:t>
            </a:r>
          </a:p>
          <a:p>
            <a:endParaRPr lang="en-US" sz="1300" dirty="0">
              <a:solidFill>
                <a:schemeClr val="tx1"/>
              </a:solidFill>
            </a:endParaRPr>
          </a:p>
          <a:p>
            <a:pPr defTabSz="1932941">
              <a:defRPr/>
            </a:pPr>
            <a:r>
              <a:rPr lang="en-US" sz="1300" u="sng" dirty="0">
                <a:solidFill>
                  <a:schemeClr val="tx1"/>
                </a:solidFill>
              </a:rPr>
              <a:t>Fulbright Distinguished Award in Teaching Program</a:t>
            </a:r>
            <a:r>
              <a:rPr lang="en-US" sz="1300" dirty="0">
                <a:solidFill>
                  <a:schemeClr val="tx1"/>
                </a:solidFill>
              </a:rPr>
              <a:t> - K-12 educators can take part in a three-to six-month professional development experience abroad, pursue individual inquiry projects, take courses at a host university, and collaborate with colleagues on best educational practices</a:t>
            </a:r>
          </a:p>
          <a:p>
            <a:pPr defTabSz="1932941">
              <a:defRPr/>
            </a:pPr>
            <a:endParaRPr lang="en-US" sz="1300" dirty="0">
              <a:solidFill>
                <a:schemeClr val="tx1"/>
              </a:solidFill>
            </a:endParaRPr>
          </a:p>
          <a:p>
            <a:pPr defTabSz="1932941">
              <a:defRPr/>
            </a:pPr>
            <a:r>
              <a:rPr lang="en-US" sz="1300" u="sng" dirty="0">
                <a:solidFill>
                  <a:schemeClr val="tx1"/>
                </a:solidFill>
              </a:rPr>
              <a:t>Fulbright-Hays Group Projects Abroad</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Teachers for Global Classrooms</a:t>
            </a:r>
            <a:r>
              <a:rPr lang="en-US" sz="1300" dirty="0">
                <a:solidFill>
                  <a:schemeClr val="tx1"/>
                </a:solidFill>
              </a:rPr>
              <a:t> - Fulbright TGC is a year-long professional development opportunity for U.S. elementary, middle, and high school teachers to develop skills for preparing students for a competitive global economy. </a:t>
            </a:r>
          </a:p>
        </p:txBody>
      </p:sp>
    </p:spTree>
    <p:extLst>
      <p:ext uri="{BB962C8B-B14F-4D97-AF65-F5344CB8AC3E}">
        <p14:creationId xmlns:p14="http://schemas.microsoft.com/office/powerpoint/2010/main" val="3129777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Sign up for </a:t>
            </a:r>
            <a:r>
              <a:rPr lang="en-US" dirty="0" err="1"/>
              <a:t>MyFulbright</a:t>
            </a:r>
            <a:r>
              <a:rPr lang="en-US" dirty="0"/>
              <a:t>, follow all our media for inspiration and stories, refer your colleagues!</a:t>
            </a:r>
          </a:p>
        </p:txBody>
      </p:sp>
    </p:spTree>
    <p:extLst>
      <p:ext uri="{BB962C8B-B14F-4D97-AF65-F5344CB8AC3E}">
        <p14:creationId xmlns:p14="http://schemas.microsoft.com/office/powerpoint/2010/main" val="361077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DBFC0-96C0-43E6-A899-3FDA858CBC7D}" type="slidenum">
              <a:rPr lang="en-US" smtClean="0"/>
              <a:t>3</a:t>
            </a:fld>
            <a:endParaRPr lang="en-US"/>
          </a:p>
        </p:txBody>
      </p:sp>
    </p:spTree>
    <p:extLst>
      <p:ext uri="{BB962C8B-B14F-4D97-AF65-F5344CB8AC3E}">
        <p14:creationId xmlns:p14="http://schemas.microsoft.com/office/powerpoint/2010/main" val="2892776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3624459" rtl="0" eaLnBrk="1" fontAlgn="auto" latinLnBrk="0" hangingPunct="1">
              <a:lnSpc>
                <a:spcPct val="100000"/>
              </a:lnSpc>
              <a:spcBef>
                <a:spcPts val="0"/>
              </a:spcBef>
              <a:spcAft>
                <a:spcPts val="0"/>
              </a:spcAft>
              <a:buClrTx/>
              <a:buSzTx/>
              <a:buFontTx/>
              <a:buNone/>
              <a:tabLst/>
              <a:defRPr/>
            </a:pPr>
            <a:r>
              <a:rPr lang="en-US" sz="1900" dirty="0">
                <a:solidFill>
                  <a:schemeClr val="tx1"/>
                </a:solidFill>
              </a:rPr>
              <a:t>For this slide, it is important to stress that the Fulbright program is an international exchange program.  The advancement of our mission of fostering mutual understanding between nations, advancing knowledge across communities, and improving lives around the world is the heart of Fulbright.</a:t>
            </a:r>
          </a:p>
          <a:p>
            <a:pPr defTabSz="3624459">
              <a:defRPr/>
            </a:pPr>
            <a:endParaRPr lang="en-US" sz="1900" dirty="0">
              <a:solidFill>
                <a:schemeClr val="tx1"/>
              </a:solidFill>
            </a:endParaRPr>
          </a:p>
        </p:txBody>
      </p:sp>
    </p:spTree>
    <p:extLst>
      <p:ext uri="{BB962C8B-B14F-4D97-AF65-F5344CB8AC3E}">
        <p14:creationId xmlns:p14="http://schemas.microsoft.com/office/powerpoint/2010/main" val="208234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We are actively recruiting a diverse pool of applicants for the Fulbright program.  Please encourage all people to consider Fulbright.  Ellen Johnson Sirleaf, President of Liberia 2006-2018, first elected female head of state in Africa with Jeanne </a:t>
            </a:r>
            <a:r>
              <a:rPr lang="en-US" sz="1900" dirty="0" err="1">
                <a:solidFill>
                  <a:schemeClr val="tx1"/>
                </a:solidFill>
              </a:rPr>
              <a:t>Toungara</a:t>
            </a:r>
            <a:r>
              <a:rPr lang="en-US" sz="1900" dirty="0">
                <a:solidFill>
                  <a:schemeClr val="tx1"/>
                </a:solidFill>
              </a:rPr>
              <a:t> former associate provost at Howard U and emerita Alumna Ambassador</a:t>
            </a:r>
          </a:p>
        </p:txBody>
      </p:sp>
    </p:spTree>
    <p:extLst>
      <p:ext uri="{BB962C8B-B14F-4D97-AF65-F5344CB8AC3E}">
        <p14:creationId xmlns:p14="http://schemas.microsoft.com/office/powerpoint/2010/main" val="3851788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While scholar is the smallest piece of this puzzle, it is the most strategic.  All of the other programs are only possible through the development of the relationships that faculty foster and create while on Fulbright awards.</a:t>
            </a:r>
          </a:p>
          <a:p>
            <a:endParaRPr lang="en-US" sz="2400" dirty="0">
              <a:effectLst/>
              <a:latin typeface="+mj-lt"/>
              <a:ea typeface="+mj-ea"/>
              <a:cs typeface="+mj-cs"/>
              <a:sym typeface="Calibri"/>
            </a:endParaRPr>
          </a:p>
        </p:txBody>
      </p:sp>
    </p:spTree>
    <p:extLst>
      <p:ext uri="{BB962C8B-B14F-4D97-AF65-F5344CB8AC3E}">
        <p14:creationId xmlns:p14="http://schemas.microsoft.com/office/powerpoint/2010/main" val="162636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While scholar is the smallest piece of this puzzle, it is the most strategic.  All of the other programs are only possible through the development of the relationships that faculty foster and create while on their </a:t>
            </a:r>
            <a:r>
              <a:rPr lang="en-US" sz="1900" dirty="0" err="1">
                <a:solidFill>
                  <a:schemeClr val="tx1"/>
                </a:solidFill>
              </a:rPr>
              <a:t>Fulbrights</a:t>
            </a:r>
            <a:r>
              <a:rPr lang="en-US" sz="1900" dirty="0">
                <a:solidFill>
                  <a:schemeClr val="tx1"/>
                </a:solidFill>
              </a:rPr>
              <a:t>.</a:t>
            </a:r>
          </a:p>
        </p:txBody>
      </p:sp>
    </p:spTree>
    <p:extLst>
      <p:ext uri="{BB962C8B-B14F-4D97-AF65-F5344CB8AC3E}">
        <p14:creationId xmlns:p14="http://schemas.microsoft.com/office/powerpoint/2010/main" val="1428404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2066" indent="-302066" defTabSz="1932941">
              <a:buFont typeface="Arial" panose="020B0604020202020204" pitchFamily="34" charset="0"/>
              <a:buChar char="•"/>
            </a:pPr>
            <a:r>
              <a:rPr lang="en-US" sz="1900" dirty="0">
                <a:solidFill>
                  <a:schemeClr val="tx1"/>
                </a:solidFill>
              </a:rPr>
              <a:t>These are the overall eligibly requirements.  The most essential one to keep in mind is that the program is only open to U.S. citizens. Green card holders are not eligible. For the “Degree and experience, as required by award” section, the categories listed are the most common ones seen in the “award requirements” tab.  </a:t>
            </a:r>
          </a:p>
          <a:p>
            <a:pPr marL="301625" indent="-301625" defTabSz="1932941">
              <a:buFont typeface="Arial" panose="020B0604020202020204" pitchFamily="34" charset="0"/>
              <a:buChar char="•"/>
            </a:pPr>
            <a:r>
              <a:rPr lang="en-US" sz="1900" dirty="0">
                <a:solidFill>
                  <a:schemeClr val="tx1"/>
                </a:solidFill>
              </a:rPr>
              <a:t>The “policies” state that there must be </a:t>
            </a:r>
            <a:r>
              <a:rPr lang="en-US" sz="1900" u="sng" dirty="0">
                <a:solidFill>
                  <a:schemeClr val="tx1"/>
                </a:solidFill>
              </a:rPr>
              <a:t>2 full years</a:t>
            </a:r>
            <a:r>
              <a:rPr lang="en-US" sz="1900" dirty="0">
                <a:solidFill>
                  <a:schemeClr val="tx1"/>
                </a:solidFill>
              </a:rPr>
              <a:t> between the completion of a grant to the application deadline of the next grant.</a:t>
            </a:r>
            <a:endParaRPr lang="en-US" sz="1900" dirty="0"/>
          </a:p>
          <a:p>
            <a:pPr marL="302066" indent="-302066" defTabSz="1932941">
              <a:buFont typeface="Arial" panose="020B0604020202020204" pitchFamily="34" charset="0"/>
              <a:buChar char="•"/>
            </a:pPr>
            <a:r>
              <a:rPr lang="en-US" sz="1900" dirty="0">
                <a:solidFill>
                  <a:schemeClr val="tx1"/>
                </a:solidFill>
              </a:rPr>
              <a:t>Applicants can review the award description or contact the Fulbright office to review/confirm eligibility.  </a:t>
            </a:r>
          </a:p>
          <a:p>
            <a:pPr marL="302066" indent="-302066" defTabSz="1932941">
              <a:buFont typeface="Arial" panose="020B0604020202020204" pitchFamily="34" charset="0"/>
              <a:buChar char="•"/>
            </a:pPr>
            <a:r>
              <a:rPr lang="en-US" sz="1900" dirty="0">
                <a:solidFill>
                  <a:schemeClr val="tx1"/>
                </a:solidFill>
              </a:rPr>
              <a:t>Categories with awards</a:t>
            </a:r>
          </a:p>
          <a:p>
            <a:pPr marL="302066" indent="-302066" defTabSz="1932941">
              <a:buFont typeface="Arial" panose="020B0604020202020204" pitchFamily="34" charset="0"/>
              <a:buChar char="•"/>
            </a:pPr>
            <a:r>
              <a:rPr lang="en-US" sz="1900" dirty="0">
                <a:solidFill>
                  <a:schemeClr val="tx1"/>
                </a:solidFill>
              </a:rPr>
              <a:t>Professionals 7+ years of experiences</a:t>
            </a:r>
          </a:p>
          <a:p>
            <a:pPr marL="302066" indent="-302066" defTabSz="1932941">
              <a:buFont typeface="Arial" panose="020B0604020202020204" pitchFamily="34" charset="0"/>
              <a:buChar char="•"/>
            </a:pPr>
            <a:r>
              <a:rPr lang="en-US" sz="1900" dirty="0">
                <a:solidFill>
                  <a:schemeClr val="tx1"/>
                </a:solidFill>
              </a:rPr>
              <a:t>Early career no more than 7 years</a:t>
            </a:r>
          </a:p>
          <a:p>
            <a:pPr marL="302066" indent="-302066" defTabSz="1932941">
              <a:buFont typeface="Arial" panose="020B0604020202020204" pitchFamily="34" charset="0"/>
              <a:buChar char="•"/>
            </a:pPr>
            <a:r>
              <a:rPr lang="en-US" sz="1900" dirty="0">
                <a:solidFill>
                  <a:schemeClr val="tx1"/>
                </a:solidFill>
              </a:rPr>
              <a:t>Mid career 7-13 years</a:t>
            </a:r>
          </a:p>
          <a:p>
            <a:pPr marL="302066" indent="-302066" defTabSz="1932941">
              <a:buFont typeface="Arial" panose="020B0604020202020204" pitchFamily="34" charset="0"/>
              <a:buChar char="•"/>
            </a:pPr>
            <a:r>
              <a:rPr lang="en-US" sz="1900" dirty="0">
                <a:solidFill>
                  <a:schemeClr val="tx1"/>
                </a:solidFill>
              </a:rPr>
              <a:t>Senior level is 13 years and above</a:t>
            </a:r>
          </a:p>
        </p:txBody>
      </p:sp>
    </p:spTree>
    <p:extLst>
      <p:ext uri="{BB962C8B-B14F-4D97-AF65-F5344CB8AC3E}">
        <p14:creationId xmlns:p14="http://schemas.microsoft.com/office/powerpoint/2010/main" val="219729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Regional Research Awards exist in most world regions: EU Schuman, Carlos-Rico North American Studies</a:t>
            </a:r>
          </a:p>
          <a:p>
            <a:endParaRPr lang="en-US" sz="1900" dirty="0">
              <a:solidFill>
                <a:schemeClr val="tx1"/>
              </a:solidFill>
            </a:endParaRPr>
          </a:p>
          <a:p>
            <a:r>
              <a:rPr lang="en-US" sz="1900" dirty="0">
                <a:solidFill>
                  <a:schemeClr val="tx1"/>
                </a:solidFill>
              </a:rPr>
              <a:t>+Flexibility of Fulbright.  Most awards do take place during the academic year.  However, the length of time varies from award to award.  If someone asks about doing research during the summer, the “flex” option for countries that offer it allow the most flexibility.  However, the majority of awards take place during the academic year of the host country.</a:t>
            </a:r>
          </a:p>
        </p:txBody>
      </p:sp>
    </p:spTree>
    <p:extLst>
      <p:ext uri="{BB962C8B-B14F-4D97-AF65-F5344CB8AC3E}">
        <p14:creationId xmlns:p14="http://schemas.microsoft.com/office/powerpoint/2010/main" val="397098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pdf"/><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2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275A67D-C157-42AB-8473-30ED0F5B04B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5AF8833-0154-4488-9F79-C35951D0D5A1}"/>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006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778626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A86D3DE0-F962-461C-B2E5-007C5ED219A4}"/>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E964CC44-C0D8-4013-83D9-91257A9C08BA}"/>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718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634229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A63A463-1ECF-4ED8-84B4-7704E9CA2FA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8AC8DE9-6676-41D5-A8F6-78F17979719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807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96093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0A7C9-333A-4C0E-B3D9-1DAB2D3AB902}"/>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08000" y="371476"/>
            <a:ext cx="2429219" cy="457200"/>
          </a:xfrm>
          <a:prstGeom prst="rect">
            <a:avLst/>
          </a:prstGeom>
        </p:spPr>
      </p:pic>
      <p:sp>
        <p:nvSpPr>
          <p:cNvPr id="3" name="Title 9">
            <a:extLst>
              <a:ext uri="{FF2B5EF4-FFF2-40B4-BE49-F238E27FC236}">
                <a16:creationId xmlns:a16="http://schemas.microsoft.com/office/drawing/2014/main" id="{AB00C9C4-06C2-4D31-AF9E-F52D763E1306}"/>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B47D0816-3A8C-41F3-BD5B-AD33F1C5117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917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4AC78C55-431D-4835-BF20-073ADD74198C}"/>
              </a:ext>
            </a:extLst>
          </p:cNvPr>
          <p:cNvSpPr>
            <a:spLocks noGrp="1"/>
          </p:cNvSpPr>
          <p:nvPr>
            <p:ph type="title"/>
          </p:nvPr>
        </p:nvSpPr>
        <p:spPr>
          <a:xfrm>
            <a:off x="508000" y="596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AAB8B6B9-F0FC-4846-9705-04201FEEC62F}"/>
              </a:ext>
            </a:extLst>
          </p:cNvPr>
          <p:cNvSpPr>
            <a:spLocks noGrp="1"/>
          </p:cNvSpPr>
          <p:nvPr>
            <p:ph type="body" sz="quarter" idx="11"/>
          </p:nvPr>
        </p:nvSpPr>
        <p:spPr>
          <a:xfrm>
            <a:off x="508000" y="1511300"/>
            <a:ext cx="11201400" cy="42418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36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9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01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ark OT Book" panose="020B0604020201010104" pitchFamily="34" charset="0"/>
              </a:defRPr>
            </a:lvl1pPr>
          </a:lstStyle>
          <a:p>
            <a:endParaRPr lang="en-US" dirty="0"/>
          </a:p>
        </p:txBody>
      </p:sp>
    </p:spTree>
    <p:extLst>
      <p:ext uri="{BB962C8B-B14F-4D97-AF65-F5344CB8AC3E}">
        <p14:creationId xmlns:p14="http://schemas.microsoft.com/office/powerpoint/2010/main" val="240282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Open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909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79227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838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529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3">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53975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35B3FC23-79F2-4CF5-B136-2B31B004ED91}"/>
              </a:ext>
            </a:extLst>
          </p:cNvPr>
          <p:cNvSpPr>
            <a:spLocks noGrp="1"/>
          </p:cNvSpPr>
          <p:nvPr>
            <p:ph type="body" sz="quarter" idx="12"/>
          </p:nvPr>
        </p:nvSpPr>
        <p:spPr>
          <a:xfrm>
            <a:off x="6286500" y="1879600"/>
            <a:ext cx="54229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426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27325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F2734DE-443D-41EC-B9F8-6184F56D70D1}"/>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519B4CFF-86D7-43F5-884E-C84141021FF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solidFill>
                  <a:schemeClr val="tx1"/>
                </a:solidFill>
                <a:latin typeface="Mark OT Book" panose="020B0604020201010104" pitchFamily="34" charset="0"/>
              </a:defRPr>
            </a:lvl1pPr>
            <a:lvl2pPr marL="457200" indent="-274320">
              <a:lnSpc>
                <a:spcPct val="110000"/>
              </a:lnSpc>
              <a:spcBef>
                <a:spcPts val="600"/>
              </a:spcBef>
              <a:defRPr sz="2000">
                <a:solidFill>
                  <a:schemeClr val="tx1"/>
                </a:solidFill>
                <a:latin typeface="Mark OT Book" panose="020B0604020201010104" pitchFamily="34" charset="0"/>
              </a:defRPr>
            </a:lvl2pPr>
            <a:lvl3pPr marL="640080" indent="-182880">
              <a:lnSpc>
                <a:spcPct val="110000"/>
              </a:lnSpc>
              <a:spcBef>
                <a:spcPts val="600"/>
              </a:spcBef>
              <a:defRPr sz="1800">
                <a:solidFill>
                  <a:schemeClr val="tx1"/>
                </a:solidFill>
                <a:latin typeface="Mark OT Book" panose="020B0604020201010104" pitchFamily="34" charset="0"/>
              </a:defRPr>
            </a:lvl3pPr>
            <a:lvl4pPr marL="822960" indent="-182880">
              <a:lnSpc>
                <a:spcPct val="110000"/>
              </a:lnSpc>
              <a:spcBef>
                <a:spcPts val="600"/>
              </a:spcBef>
              <a:defRPr sz="1200">
                <a:solidFill>
                  <a:schemeClr val="tx1"/>
                </a:solidFill>
                <a:latin typeface="Mark OT Book" panose="020B0604020201010104" pitchFamily="34" charset="0"/>
              </a:defRPr>
            </a:lvl4pPr>
            <a:lvl5pPr marL="1097280" indent="-182880">
              <a:lnSpc>
                <a:spcPct val="110000"/>
              </a:lnSpc>
              <a:spcBef>
                <a:spcPts val="600"/>
              </a:spcBef>
              <a:defRPr sz="1200">
                <a:solidFill>
                  <a:schemeClr val="tx1"/>
                </a:solidFill>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685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7225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11" Type="http://schemas.openxmlformats.org/officeDocument/2006/relationships/image" Target="NUL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image" Target="NULL"/><Relationship Id="rId9" Type="http://schemas.openxmlformats.org/officeDocument/2006/relationships/image" Target="NUL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18" Type="http://schemas.openxmlformats.org/officeDocument/2006/relationships/image" Target="../media/image3.png"/><Relationship Id="rId3" Type="http://schemas.openxmlformats.org/officeDocument/2006/relationships/theme" Target="../theme/theme5.xml"/><Relationship Id="rId17" Type="http://schemas.openxmlformats.org/officeDocument/2006/relationships/image" Target="NULL"/><Relationship Id="rId2" Type="http://schemas.openxmlformats.org/officeDocument/2006/relationships/slideLayout" Target="../slideLayouts/slideLayout12.xml"/><Relationship Id="rId16"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2.png"/><Relationship Id="rId15" Type="http://schemas.openxmlformats.org/officeDocument/2006/relationships/image" Target="NULL"/><Relationship Id="rId19" Type="http://schemas.openxmlformats.org/officeDocument/2006/relationships/image" Target="../media/image6.png"/><Relationship Id="rId4" Type="http://schemas.openxmlformats.org/officeDocument/2006/relationships/image" Target="NUL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6.xml"/><Relationship Id="rId7"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60.pdf"/><Relationship Id="rId5" Type="http://schemas.openxmlformats.org/officeDocument/2006/relationships/image" Target="../media/image4.png"/><Relationship Id="rId4" Type="http://schemas.openxmlformats.org/officeDocument/2006/relationships/image" Target="../media/image190.pdf"/></Relationships>
</file>

<file path=ppt/slideMasters/_rels/slideMaster7.xml.rels><?xml version="1.0" encoding="UTF-8" standalone="yes"?>
<Relationships xmlns="http://schemas.openxmlformats.org/package/2006/relationships"><Relationship Id="rId13" Type="http://schemas.openxmlformats.org/officeDocument/2006/relationships/image" Target="../media/image90.pdf"/><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7.xml"/><Relationship Id="rId4" Type="http://schemas.openxmlformats.org/officeDocument/2006/relationships/slideLayout" Target="../slideLayouts/slideLayout18.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0.png"/><Relationship Id="rId7" Type="http://schemas.openxmlformats.org/officeDocument/2006/relationships/image" Target="../media/image16.pdf"/><Relationship Id="rId2" Type="http://schemas.openxmlformats.org/officeDocument/2006/relationships/theme" Target="../theme/theme8.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19.pd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9.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2.pd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5400" y="0"/>
            <a:ext cx="12242800" cy="6858000"/>
          </a:xfrm>
          <a:prstGeom prst="rect">
            <a:avLst/>
          </a:prstGeom>
        </p:spPr>
      </p:pic>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7" name="Picture 6"/>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1"/>
              <a:stretch>
                <a:fillRect/>
              </a:stretch>
            </p:blipFill>
          </mc:Choice>
          <mc:Fallback>
            <p:blipFill>
              <a:blip r:embed="rId12"/>
              <a:stretch>
                <a:fillRect/>
              </a:stretch>
            </p:blipFill>
          </mc:Fallback>
        </mc:AlternateContent>
        <p:spPr>
          <a:xfrm>
            <a:off x="-25400" y="5838922"/>
            <a:ext cx="12242800" cy="1028700"/>
          </a:xfrm>
          <a:prstGeom prst="rect">
            <a:avLst/>
          </a:prstGeom>
        </p:spPr>
      </p:pic>
    </p:spTree>
    <p:extLst>
      <p:ext uri="{BB962C8B-B14F-4D97-AF65-F5344CB8AC3E}">
        <p14:creationId xmlns:p14="http://schemas.microsoft.com/office/powerpoint/2010/main" val="2846717489"/>
      </p:ext>
    </p:extLst>
  </p:cSld>
  <p:clrMap bg1="lt1" tx1="dk1" bg2="lt2" tx2="dk2" accent1="accent1" accent2="accent2" accent3="accent3" accent4="accent4" accent5="accent5" accent6="accent6" hlink="hlink" folHlink="folHlink"/>
  <p:sldLayoutIdLst>
    <p:sldLayoutId id="2147483663" r:id="rId1"/>
    <p:sldLayoutId id="2147483701"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38150"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771671-B446-49BD-8004-39A621F9A47D}"/>
              </a:ext>
            </a:extLst>
          </p:cNvPr>
          <p:cNvSpPr/>
          <p:nvPr userDrawn="1"/>
        </p:nvSpPr>
        <p:spPr>
          <a:xfrm>
            <a:off x="297654" y="104775"/>
            <a:ext cx="752475" cy="6429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5" name="Picture 5"/>
          <p:cNvPicPr>
            <a:picLocks noChangeAspect="1" noChangeArrowheads="1"/>
          </p:cNvPicPr>
          <p:nvPr userDrawn="1"/>
        </p:nvPicPr>
        <p:blipFill>
          <a:blip r:embed="rId7">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10;&#10;Description automatically generated">
            <a:extLst>
              <a:ext uri="{FF2B5EF4-FFF2-40B4-BE49-F238E27FC236}">
                <a16:creationId xmlns:a16="http://schemas.microsoft.com/office/drawing/2014/main" id="{40A8809B-2E6B-4B28-8474-EB55698ADDA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722928989"/>
      </p:ext>
    </p:extLst>
  </p:cSld>
  <p:clrMap bg1="lt1" tx1="dk1" bg2="lt2" tx2="dk2" accent1="accent1" accent2="accent2" accent3="accent3" accent4="accent4" accent5="accent5" accent6="accent6" hlink="hlink" folHlink="folHlink"/>
  <p:sldLayoutIdLst>
    <p:sldLayoutId id="2147483702" r:id="rId1"/>
    <p:sldLayoutId id="2147483696" r:id="rId2"/>
    <p:sldLayoutId id="2147483699" r:id="rId3"/>
    <p:sldLayoutId id="2147483667" r:id="rId4"/>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p:nvPicPr>
        <p:blipFill>
          <a:blip r:embed="rId4">
            <a:extLst>
              <a:ext uri="{28A0092B-C50C-407E-A947-70E740481C1C}">
                <a14:useLocalDpi xmlns:a14="http://schemas.microsoft.com/office/drawing/2010/main" val="0"/>
              </a:ext>
            </a:extLst>
          </a:blip>
          <a:srcRect t="2020"/>
          <a:stretch>
            <a:fillRect/>
          </a:stretch>
        </p:blipFill>
        <p:spPr bwMode="auto">
          <a:xfrm>
            <a:off x="5514975" y="1"/>
            <a:ext cx="66929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F59B051-6EB6-4B96-BA33-9240DD82063E}"/>
              </a:ext>
            </a:extLst>
          </p:cNvPr>
          <p:cNvSpPr/>
          <p:nvPr userDrawn="1"/>
        </p:nvSpPr>
        <p:spPr>
          <a:xfrm>
            <a:off x="245269" y="100013"/>
            <a:ext cx="797719" cy="7358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D7C09BD-DD33-4941-8845-D6D5A1F2CCE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2112944779"/>
      </p:ext>
    </p:extLst>
  </p:cSld>
  <p:clrMap bg1="lt1" tx1="dk1" bg2="lt2" tx2="dk2" accent1="accent1" accent2="accent2" accent3="accent3" accent4="accent4" accent5="accent5" accent6="accent6" hlink="hlink" folHlink="folHlink"/>
  <p:sldLayoutIdLst>
    <p:sldLayoutId id="2147483703" r:id="rId1"/>
    <p:sldLayoutId id="2147483671"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4">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4975"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784389-23AF-4307-9E2F-F98B7CED07FA}"/>
              </a:ext>
            </a:extLst>
          </p:cNvPr>
          <p:cNvSpPr/>
          <p:nvPr userDrawn="1"/>
        </p:nvSpPr>
        <p:spPr>
          <a:xfrm>
            <a:off x="123826" y="0"/>
            <a:ext cx="919956" cy="1057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F336F3F1-E221-4300-A964-9BC12A7DB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574597585"/>
      </p:ext>
    </p:extLst>
  </p:cSld>
  <p:clrMap bg1="lt1" tx1="dk1" bg2="lt2" tx2="dk2" accent1="accent1" accent2="accent2" accent3="accent3" accent4="accent4" accent5="accent5" accent6="accent6" hlink="hlink" folHlink="folHlink"/>
  <p:sldLayoutIdLst>
    <p:sldLayoutId id="2147483704" r:id="rId1"/>
    <p:sldLayoutId id="2147483673"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9955066" y="6321580"/>
            <a:ext cx="1714500" cy="152400"/>
          </a:xfrm>
          <a:prstGeom prst="rect">
            <a:avLst/>
          </a:prstGeom>
        </p:spPr>
      </p:pic>
      <p:pic>
        <p:nvPicPr>
          <p:cNvPr id="9" name="Picture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5"/>
              <a:stretch>
                <a:fillRect/>
              </a:stretch>
            </p:blipFill>
          </mc:Choice>
          <mc:Fallback>
            <p:blipFill>
              <a:blip r:embed="rId16"/>
              <a:stretch>
                <a:fillRect/>
              </a:stretch>
            </p:blipFill>
          </mc:Fallback>
        </mc:AlternateContent>
        <p:spPr>
          <a:xfrm>
            <a:off x="438150" y="173068"/>
            <a:ext cx="11315700" cy="527050"/>
          </a:xfrm>
          <a:prstGeom prst="rect">
            <a:avLst/>
          </a:prstGeom>
        </p:spPr>
      </p:pic>
      <p:pic>
        <p:nvPicPr>
          <p:cNvPr id="6" name="Picture 5"/>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7"/>
              <a:srcRect r="443"/>
              <a:stretch>
                <a:fillRect/>
              </a:stretch>
            </p:blipFill>
          </mc:Choice>
          <mc:Fallback>
            <p:blipFill>
              <a:blip r:embed="rId18"/>
              <a:srcRect r="443"/>
              <a:stretch>
                <a:fillRect/>
              </a:stretch>
            </p:blipFill>
          </mc:Fallback>
        </mc:AlternateContent>
        <p:spPr>
          <a:xfrm>
            <a:off x="3463" y="5838922"/>
            <a:ext cx="12188537" cy="1028700"/>
          </a:xfrm>
          <a:prstGeom prst="rect">
            <a:avLst/>
          </a:prstGeom>
        </p:spPr>
      </p:pic>
      <p:pic>
        <p:nvPicPr>
          <p:cNvPr id="5" name="Picture 4" descr="Logo&#10;&#10;Description automatically generated">
            <a:extLst>
              <a:ext uri="{FF2B5EF4-FFF2-40B4-BE49-F238E27FC236}">
                <a16:creationId xmlns:a16="http://schemas.microsoft.com/office/drawing/2014/main" id="{9562F989-7571-4479-8C1D-C261483E410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4267193247"/>
      </p:ext>
    </p:extLst>
  </p:cSld>
  <p:clrMap bg1="lt1" tx1="dk1" bg2="lt2" tx2="dk2" accent1="accent1" accent2="accent2" accent3="accent3" accent4="accent4" accent5="accent5" accent6="accent6" hlink="hlink" folHlink="folHlink"/>
  <p:sldLayoutIdLst>
    <p:sldLayoutId id="2147483705" r:id="rId1"/>
    <p:sldLayoutId id="2147483675"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6"/>
              <a:srcRect r="225"/>
              <a:stretch>
                <a:fillRect/>
              </a:stretch>
            </p:blipFill>
          </mc:Choice>
          <mc:Fallback>
            <p:blipFill>
              <a:blip r:embed="rId7"/>
              <a:srcRect r="225"/>
              <a:stretch>
                <a:fillRect/>
              </a:stretch>
            </p:blipFill>
          </mc:Fallback>
        </mc:AlternateContent>
        <p:spPr>
          <a:xfrm>
            <a:off x="-7513" y="5847188"/>
            <a:ext cx="12215292" cy="1028700"/>
          </a:xfrm>
          <a:prstGeom prst="rect">
            <a:avLst/>
          </a:prstGeom>
        </p:spPr>
      </p:pic>
      <p:sp>
        <p:nvSpPr>
          <p:cNvPr id="2" name="Rectangle 1">
            <a:extLst>
              <a:ext uri="{FF2B5EF4-FFF2-40B4-BE49-F238E27FC236}">
                <a16:creationId xmlns:a16="http://schemas.microsoft.com/office/drawing/2014/main" id="{8BE0C3AA-C8D4-43B6-9719-68265365AD9B}"/>
              </a:ext>
            </a:extLst>
          </p:cNvPr>
          <p:cNvSpPr/>
          <p:nvPr userDrawn="1"/>
        </p:nvSpPr>
        <p:spPr>
          <a:xfrm>
            <a:off x="149290" y="65314"/>
            <a:ext cx="858416" cy="90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A35EC25-7C0D-4B3C-9679-E60A815F0FC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4000591213"/>
      </p:ext>
    </p:extLst>
  </p:cSld>
  <p:clrMap bg1="lt1" tx1="dk1" bg2="lt2" tx2="dk2" accent1="accent1" accent2="accent2" accent3="accent3" accent4="accent4" accent5="accent5" accent6="accent6" hlink="hlink" folHlink="folHlink"/>
  <p:sldLayoutIdLst>
    <p:sldLayoutId id="2147483706" r:id="rId1"/>
    <p:sldLayoutId id="2147483687"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3"/>
              <a:srcRect r="443"/>
              <a:stretch>
                <a:fillRect/>
              </a:stretch>
            </p:blipFill>
          </mc:Choice>
          <mc:Fallback>
            <p:blipFill>
              <a:blip r:embed="rId14"/>
              <a:srcRect r="443"/>
              <a:stretch>
                <a:fillRect/>
              </a:stretch>
            </p:blipFill>
          </mc:Fallback>
        </mc:AlternateContent>
        <p:spPr>
          <a:xfrm>
            <a:off x="3463" y="5838922"/>
            <a:ext cx="12188537" cy="1028700"/>
          </a:xfrm>
          <a:prstGeom prst="rect">
            <a:avLst/>
          </a:prstGeom>
        </p:spPr>
      </p:pic>
    </p:spTree>
    <p:extLst>
      <p:ext uri="{BB962C8B-B14F-4D97-AF65-F5344CB8AC3E}">
        <p14:creationId xmlns:p14="http://schemas.microsoft.com/office/powerpoint/2010/main" val="1565635443"/>
      </p:ext>
    </p:extLst>
  </p:cSld>
  <p:clrMap bg1="lt1" tx1="dk1" bg2="lt2" tx2="dk2" accent1="accent1" accent2="accent2" accent3="accent3" accent4="accent4" accent5="accent5" accent6="accent6" hlink="hlink" folHlink="folHlink"/>
  <p:sldLayoutIdLst>
    <p:sldLayoutId id="2147483707" r:id="rId1"/>
    <p:sldLayoutId id="2147483691" r:id="rId2"/>
    <p:sldLayoutId id="2147483695" r:id="rId3"/>
    <p:sldLayoutId id="2147483697" r:id="rId4"/>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7"/>
              <a:srcRect r="225"/>
              <a:stretch>
                <a:fillRect/>
              </a:stretch>
            </p:blipFill>
          </mc:Choice>
          <mc:Fallback>
            <p:blipFill>
              <a:blip r:embed="rId8"/>
              <a:srcRect r="225"/>
              <a:stretch>
                <a:fillRect/>
              </a:stretch>
            </p:blipFill>
          </mc:Fallback>
        </mc:AlternateContent>
        <p:spPr>
          <a:xfrm>
            <a:off x="-7513" y="5847188"/>
            <a:ext cx="12215292" cy="1028700"/>
          </a:xfrm>
          <a:prstGeom prst="rect">
            <a:avLst/>
          </a:prstGeom>
        </p:spPr>
      </p:pic>
    </p:spTree>
    <p:extLst>
      <p:ext uri="{BB962C8B-B14F-4D97-AF65-F5344CB8AC3E}">
        <p14:creationId xmlns:p14="http://schemas.microsoft.com/office/powerpoint/2010/main" val="2818297755"/>
      </p:ext>
    </p:extLst>
  </p:cSld>
  <p:clrMap bg1="lt1" tx1="dk1" bg2="lt2" tx2="dk2" accent1="accent1" accent2="accent2" accent3="accent3" accent4="accent4" accent5="accent5" accent6="accent6" hlink="hlink" folHlink="folHlink"/>
  <p:sldLayoutIdLst>
    <p:sldLayoutId id="2147483710" r:id="rId1"/>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3"/>
          <a:srcRect t="12660" b="12660"/>
          <a:stretch>
            <a:fillRect/>
          </a:stretch>
        </p:blipFill>
        <p:spPr>
          <a:xfrm>
            <a:off x="-26096" y="1"/>
            <a:ext cx="12260158" cy="6866944"/>
          </a:xfrm>
          <a:prstGeom prst="rect">
            <a:avLst/>
          </a:prstGeom>
          <a:ln w="12700">
            <a:miter lim="400000"/>
          </a:ln>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370682" y="2338119"/>
            <a:ext cx="9558584" cy="2335716"/>
          </a:xfrm>
          <a:prstGeom prst="rect">
            <a:avLst/>
          </a:prstGeom>
        </p:spPr>
      </p:pic>
    </p:spTree>
    <p:extLst>
      <p:ext uri="{BB962C8B-B14F-4D97-AF65-F5344CB8AC3E}">
        <p14:creationId xmlns:p14="http://schemas.microsoft.com/office/powerpoint/2010/main" val="2733478969"/>
      </p:ext>
    </p:extLst>
  </p:cSld>
  <p:clrMap bg1="lt1" tx1="dk1" bg2="lt2" tx2="dk2" accent1="accent1" accent2="accent2" accent3="accent3" accent4="accent4" accent5="accent5" accent6="accent6" hlink="hlink" folHlink="folHlink"/>
  <p:sldLayoutIdLst>
    <p:sldLayoutId id="2147483714" r:id="rId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hemeOverride" Target="../theme/themeOverride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themeOverride" Target="../theme/themeOverride9.xml"/><Relationship Id="rId6" Type="http://schemas.openxmlformats.org/officeDocument/2006/relationships/image" Target="../media/image14.png"/><Relationship Id="rId5" Type="http://schemas.openxmlformats.org/officeDocument/2006/relationships/image" Target="../media/image240.pdf"/><Relationship Id="rId4" Type="http://schemas.openxmlformats.org/officeDocument/2006/relationships/hyperlink" Target="https://www.cies.org/alumni-ambassador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www.cies.org/olf" TargetMode="External"/><Relationship Id="rId3" Type="http://schemas.openxmlformats.org/officeDocument/2006/relationships/notesSlide" Target="../notesSlides/notesSlide20.xml"/><Relationship Id="rId7" Type="http://schemas.openxmlformats.org/officeDocument/2006/relationships/hyperlink" Target="mailto:SIR@iie.org" TargetMode="External"/><Relationship Id="rId2" Type="http://schemas.openxmlformats.org/officeDocument/2006/relationships/slideLayout" Target="../slideLayouts/slideLayout19.xml"/><Relationship Id="rId1" Type="http://schemas.openxmlformats.org/officeDocument/2006/relationships/themeOverride" Target="../theme/themeOverride10.xml"/><Relationship Id="rId6" Type="http://schemas.openxmlformats.org/officeDocument/2006/relationships/hyperlink" Target="http://www.cies.org/sir" TargetMode="External"/><Relationship Id="rId11" Type="http://schemas.openxmlformats.org/officeDocument/2006/relationships/hyperlink" Target="mailto:Dcook@iie.org" TargetMode="External"/><Relationship Id="rId5" Type="http://schemas.openxmlformats.org/officeDocument/2006/relationships/image" Target="../media/image14.png"/><Relationship Id="rId10" Type="http://schemas.openxmlformats.org/officeDocument/2006/relationships/hyperlink" Target="https://foreign.fulbrightonline.org/about/fulbright-flta" TargetMode="External"/><Relationship Id="rId4" Type="http://schemas.openxmlformats.org/officeDocument/2006/relationships/image" Target="../media/image24.pdf"/><Relationship Id="rId9" Type="http://schemas.openxmlformats.org/officeDocument/2006/relationships/hyperlink" Target="mailto:OLF@iie.or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1.xml"/><Relationship Id="rId7" Type="http://schemas.openxmlformats.org/officeDocument/2006/relationships/image" Target="../media/image24.pdf"/><Relationship Id="rId12" Type="http://schemas.openxmlformats.org/officeDocument/2006/relationships/hyperlink" Target="mailto:FulbrightTGC@irex.org" TargetMode="External"/><Relationship Id="rId2" Type="http://schemas.openxmlformats.org/officeDocument/2006/relationships/slideLayout" Target="../slideLayouts/slideLayout19.xml"/><Relationship Id="rId1" Type="http://schemas.openxmlformats.org/officeDocument/2006/relationships/themeOverride" Target="../theme/themeOverride11.xml"/><Relationship Id="rId6" Type="http://schemas.openxmlformats.org/officeDocument/2006/relationships/hyperlink" Target="mailto:fulbrightspecialist@worldlearning.org" TargetMode="External"/><Relationship Id="rId11" Type="http://schemas.openxmlformats.org/officeDocument/2006/relationships/hyperlink" Target="mailto:irex@irex.org" TargetMode="External"/><Relationship Id="rId5" Type="http://schemas.openxmlformats.org/officeDocument/2006/relationships/hyperlink" Target="mailto:GPA@ed.gov" TargetMode="External"/><Relationship Id="rId10" Type="http://schemas.openxmlformats.org/officeDocument/2006/relationships/hyperlink" Target="mailto:FBstudent@iie.org" TargetMode="External"/><Relationship Id="rId4" Type="http://schemas.openxmlformats.org/officeDocument/2006/relationships/hyperlink" Target="mailto:arctic@iie.org" TargetMode="External"/><Relationship Id="rId9" Type="http://schemas.openxmlformats.org/officeDocument/2006/relationships/hyperlink" Target="mailto:DDRA@ed.gov"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mailto:scholars@iie.org" TargetMode="External"/><Relationship Id="rId7" Type="http://schemas.openxmlformats.org/officeDocument/2006/relationships/image" Target="../media/image36.pd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www.cies.org/connect-with-fulbright" TargetMode="External"/><Relationship Id="rId4" Type="http://schemas.openxmlformats.org/officeDocument/2006/relationships/hyperlink" Target="https://www.cie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24.pd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hemeOverride" Target="../theme/themeOverride5.xml"/><Relationship Id="rId5" Type="http://schemas.openxmlformats.org/officeDocument/2006/relationships/image" Target="../media/image17.jpeg"/><Relationship Id="rId4" Type="http://schemas.openxmlformats.org/officeDocument/2006/relationships/hyperlink" Target="https://eca.state.gov/files/bureau/chapter_600_-_3_-_2016_0.pdf"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C6E23-54D1-4D5E-AA25-8FAEAB1373A2}"/>
              </a:ext>
            </a:extLst>
          </p:cNvPr>
          <p:cNvSpPr txBox="1"/>
          <p:nvPr/>
        </p:nvSpPr>
        <p:spPr>
          <a:xfrm>
            <a:off x="1822173" y="882134"/>
            <a:ext cx="9243391" cy="646331"/>
          </a:xfrm>
          <a:prstGeom prst="rect">
            <a:avLst/>
          </a:prstGeom>
          <a:noFill/>
        </p:spPr>
        <p:txBody>
          <a:bodyPr wrap="square">
            <a:spAutoFit/>
          </a:bodyPr>
          <a:lstStyle/>
          <a:p>
            <a:r>
              <a:rPr lang="en-US" sz="3600" dirty="0">
                <a:solidFill>
                  <a:srgbClr val="0065A2"/>
                </a:solidFill>
                <a:latin typeface=""/>
              </a:rPr>
              <a:t>The Fulbright Scholar Program in 2022</a:t>
            </a:r>
          </a:p>
        </p:txBody>
      </p:sp>
      <p:sp>
        <p:nvSpPr>
          <p:cNvPr id="5" name="Text Placeholder 3">
            <a:extLst>
              <a:ext uri="{FF2B5EF4-FFF2-40B4-BE49-F238E27FC236}">
                <a16:creationId xmlns:a16="http://schemas.microsoft.com/office/drawing/2014/main" id="{3B40EC51-952E-4675-975E-87548152F033}"/>
              </a:ext>
            </a:extLst>
          </p:cNvPr>
          <p:cNvSpPr txBox="1">
            <a:spLocks/>
          </p:cNvSpPr>
          <p:nvPr/>
        </p:nvSpPr>
        <p:spPr>
          <a:xfrm>
            <a:off x="1304378" y="1834402"/>
            <a:ext cx="3899452" cy="3305520"/>
          </a:xfrm>
          <a:prstGeom prst="rect">
            <a:avLst/>
          </a:prstGeom>
          <a:noFill/>
        </p:spPr>
        <p:txBody>
          <a:bodyPr wrap="square">
            <a:spAutoFit/>
          </a:bodyPr>
          <a:lst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a:lstStyle>
          <a:p>
            <a:r>
              <a:rPr lang="en-US" sz="1800" dirty="0">
                <a:solidFill>
                  <a:srgbClr val="0065A2"/>
                </a:solidFill>
                <a:latin typeface=""/>
              </a:rPr>
              <a:t>Competition Opens February 1, closes September 15</a:t>
            </a:r>
          </a:p>
          <a:p>
            <a:endParaRPr lang="en-US" sz="1800" dirty="0">
              <a:solidFill>
                <a:srgbClr val="0065A2"/>
              </a:solidFill>
              <a:latin typeface=""/>
            </a:endParaRPr>
          </a:p>
          <a:p>
            <a:r>
              <a:rPr lang="en-US" sz="1800" dirty="0">
                <a:solidFill>
                  <a:srgbClr val="0065A2"/>
                </a:solidFill>
                <a:latin typeface=""/>
              </a:rPr>
              <a:t>Catalog Enhancements</a:t>
            </a:r>
          </a:p>
          <a:p>
            <a:pPr lvl="1">
              <a:buFont typeface="Arial" panose="020B0604020202020204" pitchFamily="34" charset="0"/>
              <a:buChar char="•"/>
            </a:pPr>
            <a:r>
              <a:rPr lang="en-US" sz="1800" dirty="0">
                <a:solidFill>
                  <a:srgbClr val="0065A2"/>
                </a:solidFill>
                <a:latin typeface=""/>
              </a:rPr>
              <a:t>Summer Month Flex Options</a:t>
            </a:r>
          </a:p>
          <a:p>
            <a:pPr lvl="1">
              <a:buFont typeface="Arial" panose="020B0604020202020204" pitchFamily="34" charset="0"/>
              <a:buChar char="•"/>
            </a:pPr>
            <a:r>
              <a:rPr lang="en-US" sz="1800" dirty="0">
                <a:solidFill>
                  <a:srgbClr val="0065A2"/>
                </a:solidFill>
                <a:latin typeface=""/>
              </a:rPr>
              <a:t>What is Life as a Fulbrighter?</a:t>
            </a:r>
          </a:p>
          <a:p>
            <a:pPr lvl="1">
              <a:buFont typeface="Arial" panose="020B0604020202020204" pitchFamily="34" charset="0"/>
              <a:buChar char="•"/>
            </a:pPr>
            <a:r>
              <a:rPr lang="en-US" sz="1800" dirty="0">
                <a:solidFill>
                  <a:srgbClr val="0065A2"/>
                </a:solidFill>
                <a:latin typeface=""/>
              </a:rPr>
              <a:t>Alumni Spotlight</a:t>
            </a:r>
          </a:p>
          <a:p>
            <a:pPr lvl="1">
              <a:buFont typeface="Arial" panose="020B0604020202020204" pitchFamily="34" charset="0"/>
              <a:buChar char="•"/>
            </a:pPr>
            <a:r>
              <a:rPr lang="en-US" sz="1800" dirty="0">
                <a:solidFill>
                  <a:srgbClr val="0065A2"/>
                </a:solidFill>
                <a:latin typeface=""/>
              </a:rPr>
              <a:t>Estimate Cost of Living</a:t>
            </a:r>
          </a:p>
          <a:p>
            <a:pPr lvl="1">
              <a:buFont typeface="Arial" panose="020B0604020202020204" pitchFamily="34" charset="0"/>
              <a:buChar char="•"/>
            </a:pPr>
            <a:r>
              <a:rPr lang="en-US" sz="1800" dirty="0">
                <a:solidFill>
                  <a:srgbClr val="0065A2"/>
                </a:solidFill>
                <a:latin typeface=""/>
              </a:rPr>
              <a:t>Dependent Benefits Section</a:t>
            </a:r>
          </a:p>
          <a:p>
            <a:endParaRPr lang="en-US" sz="1800" dirty="0">
              <a:solidFill>
                <a:srgbClr val="0065A2"/>
              </a:solidFill>
              <a:latin typeface=""/>
            </a:endParaRPr>
          </a:p>
        </p:txBody>
      </p:sp>
      <p:sp>
        <p:nvSpPr>
          <p:cNvPr id="6" name="Text Placeholder 3">
            <a:extLst>
              <a:ext uri="{FF2B5EF4-FFF2-40B4-BE49-F238E27FC236}">
                <a16:creationId xmlns:a16="http://schemas.microsoft.com/office/drawing/2014/main" id="{B3E52F34-5E9F-4FC8-8D64-A93601C9C1E1}"/>
              </a:ext>
            </a:extLst>
          </p:cNvPr>
          <p:cNvSpPr txBox="1">
            <a:spLocks/>
          </p:cNvSpPr>
          <p:nvPr/>
        </p:nvSpPr>
        <p:spPr>
          <a:xfrm>
            <a:off x="6443868" y="1834402"/>
            <a:ext cx="4999382" cy="3028521"/>
          </a:xfrm>
          <a:prstGeom prst="rect">
            <a:avLst/>
          </a:prstGeom>
          <a:noFill/>
        </p:spPr>
        <p:txBody>
          <a:bodyPr wrap="square">
            <a:spAutoFit/>
          </a:bodyPr>
          <a:lst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a:lstStyle>
          <a:p>
            <a:r>
              <a:rPr lang="en-US" sz="1800" dirty="0">
                <a:solidFill>
                  <a:srgbClr val="0065A2"/>
                </a:solidFill>
                <a:latin typeface=""/>
              </a:rPr>
              <a:t>Fulbright Scholar Newsletter</a:t>
            </a:r>
          </a:p>
          <a:p>
            <a:endParaRPr lang="en-US" sz="1800" dirty="0">
              <a:solidFill>
                <a:srgbClr val="0065A2"/>
              </a:solidFill>
              <a:latin typeface=""/>
            </a:endParaRPr>
          </a:p>
          <a:p>
            <a:r>
              <a:rPr lang="en-US" sz="1800" dirty="0">
                <a:solidFill>
                  <a:srgbClr val="0065A2"/>
                </a:solidFill>
                <a:latin typeface=""/>
              </a:rPr>
              <a:t>Public Policy NEW Countries</a:t>
            </a:r>
          </a:p>
          <a:p>
            <a:endParaRPr lang="en-US" sz="1800" dirty="0">
              <a:solidFill>
                <a:srgbClr val="0065A2"/>
              </a:solidFill>
              <a:latin typeface=""/>
            </a:endParaRPr>
          </a:p>
          <a:p>
            <a:r>
              <a:rPr lang="en-US" sz="1800" dirty="0">
                <a:solidFill>
                  <a:srgbClr val="0065A2"/>
                </a:solidFill>
                <a:latin typeface=""/>
              </a:rPr>
              <a:t>Scholar-In-Residence Deadline: JUNE 1</a:t>
            </a:r>
          </a:p>
          <a:p>
            <a:endParaRPr lang="en-US" sz="1800" dirty="0">
              <a:solidFill>
                <a:srgbClr val="0065A2"/>
              </a:solidFill>
              <a:latin typeface=""/>
            </a:endParaRPr>
          </a:p>
          <a:p>
            <a:r>
              <a:rPr lang="en-US" sz="1800" dirty="0">
                <a:solidFill>
                  <a:srgbClr val="0065A2"/>
                </a:solidFill>
                <a:latin typeface=""/>
              </a:rPr>
              <a:t>Fulbrighter Network</a:t>
            </a:r>
          </a:p>
          <a:p>
            <a:pPr marL="0" indent="0">
              <a:buNone/>
            </a:pPr>
            <a:endParaRPr lang="en-US" sz="1800" dirty="0">
              <a:solidFill>
                <a:srgbClr val="0065A2"/>
              </a:solidFill>
              <a:latin typeface=""/>
            </a:endParaRPr>
          </a:p>
          <a:p>
            <a:r>
              <a:rPr lang="en-US" sz="1800" dirty="0">
                <a:solidFill>
                  <a:srgbClr val="0065A2"/>
                </a:solidFill>
                <a:latin typeface=""/>
              </a:rPr>
              <a:t>Postdocs</a:t>
            </a:r>
          </a:p>
        </p:txBody>
      </p:sp>
    </p:spTree>
    <p:extLst>
      <p:ext uri="{BB962C8B-B14F-4D97-AF65-F5344CB8AC3E}">
        <p14:creationId xmlns:p14="http://schemas.microsoft.com/office/powerpoint/2010/main" val="87803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resentation Name…">
            <a:extLst>
              <a:ext uri="{FF2B5EF4-FFF2-40B4-BE49-F238E27FC236}">
                <a16:creationId xmlns:a16="http://schemas.microsoft.com/office/drawing/2014/main" id="{50B3873D-080E-4378-8888-1A7870DC5771}"/>
              </a:ext>
            </a:extLst>
          </p:cNvPr>
          <p:cNvSpPr txBox="1"/>
          <p:nvPr/>
        </p:nvSpPr>
        <p:spPr>
          <a:xfrm>
            <a:off x="-4208277" y="909645"/>
            <a:ext cx="20608553" cy="585286"/>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91439" rIns="91440" bIns="91439" anchor="t">
            <a:spAutoFit/>
          </a:bodyPr>
          <a:lstStyle/>
          <a:p>
            <a:pPr algn="ctr">
              <a:lnSpc>
                <a:spcPct val="80000"/>
              </a:lnSpc>
              <a:spcAft>
                <a:spcPts val="1200"/>
              </a:spcAft>
              <a:defRPr sz="10000">
                <a:solidFill>
                  <a:srgbClr val="FAFFF8"/>
                </a:solidFill>
                <a:latin typeface="Mark OT Bold"/>
                <a:ea typeface="Mark OT Bold"/>
                <a:cs typeface="Mark OT Bold"/>
                <a:sym typeface="Mark OT Bold"/>
              </a:defRPr>
            </a:pPr>
            <a:r>
              <a:rPr lang="en-US" sz="3200" dirty="0">
                <a:solidFill>
                  <a:srgbClr val="0065A2"/>
                </a:solidFill>
                <a:latin typeface=""/>
                <a:sym typeface="Mark OT Bold"/>
              </a:rPr>
              <a:t>Regional Highlights: Trip Around the World</a:t>
            </a:r>
            <a:endParaRPr lang="en-US" sz="3200" dirty="0"/>
          </a:p>
        </p:txBody>
      </p:sp>
      <p:sp>
        <p:nvSpPr>
          <p:cNvPr id="6" name="First &amp; Last Name, Position…">
            <a:extLst>
              <a:ext uri="{FF2B5EF4-FFF2-40B4-BE49-F238E27FC236}">
                <a16:creationId xmlns:a16="http://schemas.microsoft.com/office/drawing/2014/main" id="{03E65269-7AD3-491F-A002-E774DD296CD8}"/>
              </a:ext>
            </a:extLst>
          </p:cNvPr>
          <p:cNvSpPr txBox="1"/>
          <p:nvPr/>
        </p:nvSpPr>
        <p:spPr>
          <a:xfrm>
            <a:off x="785684" y="1832559"/>
            <a:ext cx="4853115" cy="2709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91439" bIns="91439">
            <a:spAutoFit/>
          </a:bodyPr>
          <a:lstStyle/>
          <a:p>
            <a:pPr marL="571500" indent="-571500">
              <a:lnSpc>
                <a:spcPct val="114000"/>
              </a:lnSpc>
              <a:spcBef>
                <a:spcPts val="700"/>
              </a:spcBef>
              <a:buSzPct val="100000"/>
              <a:buFont typeface="Arial" panose="020B0604020202020204" pitchFamily="34" charset="0"/>
              <a:buChar char="•"/>
            </a:pPr>
            <a:r>
              <a:rPr lang="en-US" altLang="en-US" sz="2000" dirty="0">
                <a:solidFill>
                  <a:srgbClr val="0065A2"/>
                </a:solidFill>
                <a:latin typeface=""/>
              </a:rPr>
              <a:t>East Asia &amp; the Pacific</a:t>
            </a:r>
          </a:p>
          <a:p>
            <a:pPr marL="571500" indent="-571500">
              <a:lnSpc>
                <a:spcPct val="114000"/>
              </a:lnSpc>
              <a:spcBef>
                <a:spcPts val="700"/>
              </a:spcBef>
              <a:buSzPct val="100000"/>
              <a:buFont typeface="Arial" panose="020B0604020202020204" pitchFamily="34" charset="0"/>
              <a:buChar char="•"/>
            </a:pPr>
            <a:r>
              <a:rPr lang="en-US" altLang="en-US" sz="2000" dirty="0">
                <a:solidFill>
                  <a:srgbClr val="0065A2"/>
                </a:solidFill>
                <a:latin typeface=""/>
              </a:rPr>
              <a:t>Europe &amp; Eurasia</a:t>
            </a:r>
          </a:p>
          <a:p>
            <a:pPr marL="571500" indent="-571500">
              <a:lnSpc>
                <a:spcPct val="114000"/>
              </a:lnSpc>
              <a:spcBef>
                <a:spcPts val="700"/>
              </a:spcBef>
              <a:buSzPct val="100000"/>
              <a:buFont typeface="Arial" panose="020B0604020202020204" pitchFamily="34" charset="0"/>
              <a:buChar char="•"/>
            </a:pPr>
            <a:r>
              <a:rPr lang="en-US" altLang="en-US" sz="2000" dirty="0">
                <a:solidFill>
                  <a:srgbClr val="0065A2"/>
                </a:solidFill>
                <a:latin typeface=""/>
              </a:rPr>
              <a:t>Middle East &amp; North Africa</a:t>
            </a:r>
          </a:p>
          <a:p>
            <a:pPr marL="571500" indent="-571500">
              <a:lnSpc>
                <a:spcPct val="114000"/>
              </a:lnSpc>
              <a:spcBef>
                <a:spcPts val="700"/>
              </a:spcBef>
              <a:buSzPct val="100000"/>
              <a:buFont typeface="Arial" panose="020B0604020202020204" pitchFamily="34" charset="0"/>
              <a:buChar char="•"/>
            </a:pPr>
            <a:r>
              <a:rPr lang="en-US" altLang="en-US" sz="2000" dirty="0">
                <a:solidFill>
                  <a:srgbClr val="0065A2"/>
                </a:solidFill>
                <a:latin typeface=""/>
              </a:rPr>
              <a:t>South &amp; Central Asia</a:t>
            </a:r>
          </a:p>
          <a:p>
            <a:pPr marL="571500" indent="-571500">
              <a:lnSpc>
                <a:spcPct val="114000"/>
              </a:lnSpc>
              <a:spcBef>
                <a:spcPts val="700"/>
              </a:spcBef>
              <a:buSzPct val="100000"/>
              <a:buFont typeface="Arial" panose="020B0604020202020204" pitchFamily="34" charset="0"/>
              <a:buChar char="•"/>
            </a:pPr>
            <a:r>
              <a:rPr lang="en-US" altLang="en-US" sz="2000" dirty="0">
                <a:solidFill>
                  <a:srgbClr val="0065A2"/>
                </a:solidFill>
                <a:latin typeface=""/>
              </a:rPr>
              <a:t>Sub-Saharan Africa</a:t>
            </a:r>
          </a:p>
          <a:p>
            <a:pPr marL="571500" indent="-571500">
              <a:lnSpc>
                <a:spcPct val="114000"/>
              </a:lnSpc>
              <a:spcBef>
                <a:spcPts val="700"/>
              </a:spcBef>
              <a:buSzPct val="100000"/>
              <a:buFont typeface="Arial" panose="020B0604020202020204" pitchFamily="34" charset="0"/>
              <a:buChar char="•"/>
            </a:pPr>
            <a:r>
              <a:rPr lang="en-US" altLang="en-US" sz="2000" dirty="0">
                <a:solidFill>
                  <a:srgbClr val="0065A2"/>
                </a:solidFill>
                <a:latin typeface=""/>
              </a:rPr>
              <a:t>Western Hemisphere</a:t>
            </a:r>
            <a:endParaRPr lang="en-US" altLang="en-US" sz="2000" i="1" dirty="0">
              <a:solidFill>
                <a:srgbClr val="0065A2"/>
              </a:solidFill>
              <a:latin typeface=""/>
            </a:endParaRPr>
          </a:p>
        </p:txBody>
      </p:sp>
      <p:pic>
        <p:nvPicPr>
          <p:cNvPr id="8" name="Picture 8">
            <a:extLst>
              <a:ext uri="{FF2B5EF4-FFF2-40B4-BE49-F238E27FC236}">
                <a16:creationId xmlns:a16="http://schemas.microsoft.com/office/drawing/2014/main" id="{BF789847-639B-4A47-9319-B4F3A1B6A11C}"/>
              </a:ext>
            </a:extLst>
          </p:cNvPr>
          <p:cNvPicPr>
            <a:picLocks noChangeAspect="1"/>
          </p:cNvPicPr>
          <p:nvPr/>
        </p:nvPicPr>
        <p:blipFill>
          <a:blip r:embed="rId4"/>
          <a:stretch>
            <a:fillRect/>
          </a:stretch>
        </p:blipFill>
        <p:spPr>
          <a:xfrm>
            <a:off x="6096000" y="1792267"/>
            <a:ext cx="5584459" cy="2749686"/>
          </a:xfrm>
          <a:prstGeom prst="rect">
            <a:avLst/>
          </a:prstGeom>
        </p:spPr>
      </p:pic>
    </p:spTree>
    <p:extLst>
      <p:ext uri="{BB962C8B-B14F-4D97-AF65-F5344CB8AC3E}">
        <p14:creationId xmlns:p14="http://schemas.microsoft.com/office/powerpoint/2010/main" val="104350468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in a kitchen&#10;&#10;Description automatically generated with low confidence">
            <a:extLst>
              <a:ext uri="{FF2B5EF4-FFF2-40B4-BE49-F238E27FC236}">
                <a16:creationId xmlns:a16="http://schemas.microsoft.com/office/drawing/2014/main" id="{A0AB38BF-EEF3-40A0-900C-517C1DE1A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9924" y="1558835"/>
            <a:ext cx="4533992" cy="3740330"/>
          </a:xfrm>
          <a:prstGeom prst="rect">
            <a:avLst/>
          </a:prstGeom>
        </p:spPr>
      </p:pic>
      <p:sp>
        <p:nvSpPr>
          <p:cNvPr id="7" name="Presentation Name…">
            <a:extLst>
              <a:ext uri="{FF2B5EF4-FFF2-40B4-BE49-F238E27FC236}">
                <a16:creationId xmlns:a16="http://schemas.microsoft.com/office/drawing/2014/main" id="{956D0B35-3939-495C-9785-1808C6DE7613}"/>
              </a:ext>
            </a:extLst>
          </p:cNvPr>
          <p:cNvSpPr txBox="1"/>
          <p:nvPr/>
        </p:nvSpPr>
        <p:spPr>
          <a:xfrm>
            <a:off x="3186918" y="779661"/>
            <a:ext cx="20608553"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East Asia &amp; the Pacific</a:t>
            </a:r>
            <a:endParaRPr lang="en-US" sz="3600" dirty="0"/>
          </a:p>
        </p:txBody>
      </p:sp>
      <p:sp>
        <p:nvSpPr>
          <p:cNvPr id="8" name="First &amp; Last Name, Position…">
            <a:extLst>
              <a:ext uri="{FF2B5EF4-FFF2-40B4-BE49-F238E27FC236}">
                <a16:creationId xmlns:a16="http://schemas.microsoft.com/office/drawing/2014/main" id="{66C13D20-6178-4CB3-9786-1FCCF07C72C0}"/>
              </a:ext>
            </a:extLst>
          </p:cNvPr>
          <p:cNvSpPr txBox="1"/>
          <p:nvPr/>
        </p:nvSpPr>
        <p:spPr>
          <a:xfrm>
            <a:off x="608084" y="1525353"/>
            <a:ext cx="6407571" cy="450379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91439" bIns="91439">
            <a:spAutoFit/>
          </a:bodyPr>
          <a:lstStyle/>
          <a:p>
            <a:pPr>
              <a:spcBef>
                <a:spcPts val="700"/>
              </a:spcBef>
              <a:buSzPct val="100000"/>
            </a:pPr>
            <a:r>
              <a:rPr lang="en-US" altLang="en-US" b="1" dirty="0">
                <a:solidFill>
                  <a:srgbClr val="0065A2"/>
                </a:solidFill>
                <a:latin typeface=""/>
              </a:rPr>
              <a:t>Australia:</a:t>
            </a:r>
            <a:r>
              <a:rPr lang="en-US" altLang="en-US" dirty="0">
                <a:solidFill>
                  <a:srgbClr val="0065A2"/>
                </a:solidFill>
                <a:latin typeface=""/>
              </a:rPr>
              <a:t> Regional Universities Network of Australia; </a:t>
            </a:r>
          </a:p>
          <a:p>
            <a:pPr>
              <a:spcBef>
                <a:spcPts val="700"/>
              </a:spcBef>
              <a:buSzPct val="100000"/>
            </a:pPr>
            <a:r>
              <a:rPr lang="en-US" altLang="en-US" dirty="0">
                <a:solidFill>
                  <a:srgbClr val="0065A2"/>
                </a:solidFill>
                <a:latin typeface=""/>
              </a:rPr>
              <a:t>Fulbright Future Scholarship</a:t>
            </a:r>
            <a:br>
              <a:rPr lang="en-US" altLang="en-US" dirty="0">
                <a:solidFill>
                  <a:srgbClr val="0065A2"/>
                </a:solidFill>
                <a:latin typeface=""/>
              </a:rPr>
            </a:br>
            <a:endParaRPr lang="en-US" altLang="en-US" b="1" dirty="0">
              <a:solidFill>
                <a:srgbClr val="0065A2"/>
              </a:solidFill>
              <a:latin typeface=""/>
            </a:endParaRPr>
          </a:p>
          <a:p>
            <a:pPr>
              <a:spcBef>
                <a:spcPts val="700"/>
              </a:spcBef>
              <a:buSzPct val="100000"/>
            </a:pPr>
            <a:r>
              <a:rPr lang="en-US" altLang="en-US" b="1" dirty="0">
                <a:solidFill>
                  <a:srgbClr val="0065A2"/>
                </a:solidFill>
                <a:latin typeface=""/>
              </a:rPr>
              <a:t>Cambodia, Indonesia, Malaysia, Mongolia, </a:t>
            </a:r>
          </a:p>
          <a:p>
            <a:pPr>
              <a:spcBef>
                <a:spcPts val="700"/>
              </a:spcBef>
              <a:buSzPct val="100000"/>
            </a:pPr>
            <a:r>
              <a:rPr lang="en-US" altLang="en-US" b="1" dirty="0">
                <a:solidFill>
                  <a:srgbClr val="0065A2"/>
                </a:solidFill>
                <a:latin typeface=""/>
              </a:rPr>
              <a:t>Thailand, Vietnam: </a:t>
            </a:r>
            <a:r>
              <a:rPr lang="en-US" altLang="en-US" dirty="0">
                <a:solidFill>
                  <a:srgbClr val="0065A2"/>
                </a:solidFill>
                <a:latin typeface=""/>
              </a:rPr>
              <a:t>All Disciplines</a:t>
            </a:r>
            <a:br>
              <a:rPr lang="en-US" altLang="en-US" dirty="0">
                <a:solidFill>
                  <a:srgbClr val="0065A2"/>
                </a:solidFill>
                <a:latin typeface=""/>
              </a:rPr>
            </a:br>
            <a:endParaRPr lang="en-US" altLang="en-US" dirty="0">
              <a:solidFill>
                <a:srgbClr val="0065A2"/>
              </a:solidFill>
              <a:latin typeface=""/>
            </a:endParaRPr>
          </a:p>
          <a:p>
            <a:pPr>
              <a:spcBef>
                <a:spcPts val="700"/>
              </a:spcBef>
              <a:buSzPct val="100000"/>
            </a:pPr>
            <a:r>
              <a:rPr lang="en-US" altLang="en-US" b="1" dirty="0">
                <a:solidFill>
                  <a:srgbClr val="0065A2"/>
                </a:solidFill>
                <a:latin typeface=""/>
              </a:rPr>
              <a:t>Japan: </a:t>
            </a:r>
            <a:r>
              <a:rPr lang="en-US" altLang="en-US" dirty="0">
                <a:solidFill>
                  <a:srgbClr val="0065A2"/>
                </a:solidFill>
                <a:latin typeface=""/>
              </a:rPr>
              <a:t>Journalism; Study of the U.S. </a:t>
            </a:r>
          </a:p>
          <a:p>
            <a:pPr>
              <a:spcBef>
                <a:spcPts val="700"/>
              </a:spcBef>
              <a:buSzPct val="100000"/>
            </a:pPr>
            <a:r>
              <a:rPr lang="en-US" altLang="en-US" dirty="0">
                <a:solidFill>
                  <a:srgbClr val="0065A2"/>
                </a:solidFill>
                <a:latin typeface=""/>
              </a:rPr>
              <a:t>(Teaching Social Sciences &amp; Humanities)</a:t>
            </a:r>
            <a:br>
              <a:rPr lang="en-US" altLang="en-US" dirty="0">
                <a:solidFill>
                  <a:srgbClr val="0065A2"/>
                </a:solidFill>
                <a:latin typeface=""/>
              </a:rPr>
            </a:br>
            <a:endParaRPr lang="en-US" altLang="en-US" dirty="0">
              <a:solidFill>
                <a:srgbClr val="0065A2"/>
              </a:solidFill>
              <a:latin typeface=""/>
            </a:endParaRPr>
          </a:p>
          <a:p>
            <a:pPr>
              <a:spcBef>
                <a:spcPts val="700"/>
              </a:spcBef>
              <a:buSzPct val="100000"/>
            </a:pPr>
            <a:r>
              <a:rPr lang="en-US" altLang="en-US" b="1" dirty="0">
                <a:solidFill>
                  <a:srgbClr val="0065A2"/>
                </a:solidFill>
                <a:latin typeface=""/>
              </a:rPr>
              <a:t>Korea: </a:t>
            </a:r>
            <a:r>
              <a:rPr lang="en-US" altLang="en-US" dirty="0">
                <a:solidFill>
                  <a:srgbClr val="0065A2"/>
                </a:solidFill>
                <a:latin typeface=""/>
              </a:rPr>
              <a:t>Peace Studies Award (Teaching) </a:t>
            </a:r>
            <a:br>
              <a:rPr lang="en-US" altLang="en-US" dirty="0">
                <a:solidFill>
                  <a:srgbClr val="0065A2"/>
                </a:solidFill>
                <a:latin typeface=""/>
              </a:rPr>
            </a:br>
            <a:endParaRPr lang="en-US" altLang="en-US" dirty="0">
              <a:solidFill>
                <a:srgbClr val="0065A2"/>
              </a:solidFill>
              <a:latin typeface=""/>
            </a:endParaRPr>
          </a:p>
          <a:p>
            <a:pPr>
              <a:spcBef>
                <a:spcPts val="700"/>
              </a:spcBef>
              <a:buSzPct val="100000"/>
            </a:pPr>
            <a:r>
              <a:rPr lang="en-US" altLang="en-US" b="1" dirty="0">
                <a:solidFill>
                  <a:srgbClr val="0065A2"/>
                </a:solidFill>
                <a:latin typeface=""/>
              </a:rPr>
              <a:t>Philippines: </a:t>
            </a:r>
            <a:r>
              <a:rPr lang="en-US" altLang="en-US" dirty="0">
                <a:solidFill>
                  <a:srgbClr val="0065A2"/>
                </a:solidFill>
                <a:latin typeface=""/>
              </a:rPr>
              <a:t>U.S.-Philippine Relations</a:t>
            </a:r>
          </a:p>
          <a:p>
            <a:pPr>
              <a:spcBef>
                <a:spcPts val="700"/>
              </a:spcBef>
              <a:buSzPct val="100000"/>
            </a:pPr>
            <a:endParaRPr lang="en-US" altLang="en-US" b="1" dirty="0">
              <a:solidFill>
                <a:srgbClr val="0065A2"/>
              </a:solidFill>
              <a:latin typeface=""/>
            </a:endParaRPr>
          </a:p>
        </p:txBody>
      </p:sp>
    </p:spTree>
    <p:extLst>
      <p:ext uri="{BB962C8B-B14F-4D97-AF65-F5344CB8AC3E}">
        <p14:creationId xmlns:p14="http://schemas.microsoft.com/office/powerpoint/2010/main" val="92355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resentation Name…">
            <a:extLst>
              <a:ext uri="{FF2B5EF4-FFF2-40B4-BE49-F238E27FC236}">
                <a16:creationId xmlns:a16="http://schemas.microsoft.com/office/drawing/2014/main" id="{BCDF7D5F-A02F-4492-A622-B29B8FE70037}"/>
              </a:ext>
            </a:extLst>
          </p:cNvPr>
          <p:cNvSpPr txBox="1"/>
          <p:nvPr/>
        </p:nvSpPr>
        <p:spPr>
          <a:xfrm>
            <a:off x="4017464" y="769602"/>
            <a:ext cx="4157072"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Europe &amp; Eurasia</a:t>
            </a:r>
            <a:endParaRPr lang="en-US" sz="3600" dirty="0"/>
          </a:p>
        </p:txBody>
      </p:sp>
      <p:sp>
        <p:nvSpPr>
          <p:cNvPr id="10" name="TextBox 9">
            <a:extLst>
              <a:ext uri="{FF2B5EF4-FFF2-40B4-BE49-F238E27FC236}">
                <a16:creationId xmlns:a16="http://schemas.microsoft.com/office/drawing/2014/main" id="{D41AD460-4B71-4EB8-94A1-CEEE57F5D794}"/>
              </a:ext>
            </a:extLst>
          </p:cNvPr>
          <p:cNvSpPr txBox="1"/>
          <p:nvPr/>
        </p:nvSpPr>
        <p:spPr>
          <a:xfrm>
            <a:off x="1249636" y="1404967"/>
            <a:ext cx="10359980" cy="5078313"/>
          </a:xfrm>
          <a:prstGeom prst="rect">
            <a:avLst/>
          </a:prstGeom>
          <a:noFill/>
        </p:spPr>
        <p:txBody>
          <a:bodyPr wrap="square">
            <a:spAutoFit/>
          </a:bodyPr>
          <a:lstStyle/>
          <a:p>
            <a:pPr algn="l" rtl="0" fontAlgn="base">
              <a:lnSpc>
                <a:spcPct val="150000"/>
              </a:lnSpc>
            </a:pPr>
            <a:r>
              <a:rPr lang="en-US" b="1" i="0" u="none" strike="noStrike" dirty="0">
                <a:solidFill>
                  <a:srgbClr val="0065A2"/>
                </a:solidFill>
                <a:effectLst/>
                <a:latin typeface="Segoe UI" panose="020B0502040204020203" pitchFamily="34" charset="0"/>
              </a:rPr>
              <a:t>Albania</a:t>
            </a:r>
            <a:r>
              <a:rPr lang="en-US" b="0" i="0" u="none" strike="noStrike" dirty="0">
                <a:solidFill>
                  <a:srgbClr val="0065A2"/>
                </a:solidFill>
                <a:effectLst/>
                <a:latin typeface="Segoe UI" panose="020B0502040204020203" pitchFamily="34" charset="0"/>
              </a:rPr>
              <a:t>: Judicial Training, Improving Media and Information Literacy </a:t>
            </a:r>
            <a:r>
              <a:rPr lang="en-US" b="0" i="0" dirty="0">
                <a:solidFill>
                  <a:srgbClr val="000000"/>
                </a:solidFill>
                <a:effectLst/>
                <a:latin typeface="Segoe UI" panose="020B0502040204020203" pitchFamily="34" charset="0"/>
              </a:rPr>
              <a:t>​</a:t>
            </a:r>
            <a:endParaRPr lang="en-US" dirty="0">
              <a:latin typeface="Segoe UI" panose="020B0502040204020203" pitchFamily="34" charset="0"/>
            </a:endParaRPr>
          </a:p>
          <a:p>
            <a:pPr algn="l" rtl="0" fontAlgn="base">
              <a:lnSpc>
                <a:spcPct val="150000"/>
              </a:lnSpc>
            </a:pPr>
            <a:r>
              <a:rPr lang="en-US" b="1" i="0" u="none" strike="noStrike" dirty="0">
                <a:solidFill>
                  <a:srgbClr val="0065A2"/>
                </a:solidFill>
                <a:effectLst/>
                <a:latin typeface="Segoe UI" panose="020B0502040204020203" pitchFamily="34" charset="0"/>
              </a:rPr>
              <a:t>Austria: </a:t>
            </a:r>
            <a:r>
              <a:rPr lang="en-US" i="0" u="none" strike="noStrike" dirty="0">
                <a:solidFill>
                  <a:srgbClr val="0065A2"/>
                </a:solidFill>
                <a:effectLst/>
                <a:latin typeface="Segoe UI" panose="020B0502040204020203" pitchFamily="34" charset="0"/>
              </a:rPr>
              <a:t>Fulbright-Diplomatic Academy Visiting Professor of International Studies</a:t>
            </a:r>
            <a:endParaRPr lang="en-US" dirty="0">
              <a:solidFill>
                <a:srgbClr val="0065A2"/>
              </a:solidFill>
              <a:latin typeface="Segoe UI" panose="020B0502040204020203" pitchFamily="34" charset="0"/>
            </a:endParaRPr>
          </a:p>
          <a:p>
            <a:pPr algn="l" rtl="0" fontAlgn="base">
              <a:lnSpc>
                <a:spcPct val="150000"/>
              </a:lnSpc>
            </a:pPr>
            <a:r>
              <a:rPr lang="en-US" b="1" i="0" dirty="0">
                <a:solidFill>
                  <a:srgbClr val="0065A2"/>
                </a:solidFill>
                <a:effectLst/>
                <a:latin typeface="Segoe UI" panose="020B0502040204020203" pitchFamily="34" charset="0"/>
              </a:rPr>
              <a:t>Azerbaijan</a:t>
            </a:r>
            <a:r>
              <a:rPr lang="en-US" i="0" dirty="0">
                <a:solidFill>
                  <a:srgbClr val="0065A2"/>
                </a:solidFill>
                <a:effectLst/>
                <a:latin typeface="Segoe UI" panose="020B0502040204020203" pitchFamily="34" charset="0"/>
              </a:rPr>
              <a:t>: All Disciplines</a:t>
            </a:r>
            <a:endParaRPr lang="en-US" b="0" i="0" dirty="0">
              <a:solidFill>
                <a:srgbClr val="000000"/>
              </a:solidFill>
              <a:effectLst/>
              <a:latin typeface="Segoe UI" panose="020B0502040204020203" pitchFamily="34" charset="0"/>
            </a:endParaRPr>
          </a:p>
          <a:p>
            <a:pPr algn="l" rtl="0" fontAlgn="base">
              <a:lnSpc>
                <a:spcPct val="150000"/>
              </a:lnSpc>
            </a:pPr>
            <a:r>
              <a:rPr lang="en-US" b="1" i="0" u="none" strike="noStrike" dirty="0">
                <a:solidFill>
                  <a:srgbClr val="0065A2"/>
                </a:solidFill>
                <a:effectLst/>
                <a:latin typeface="Segoe UI" panose="020B0502040204020203" pitchFamily="34" charset="0"/>
              </a:rPr>
              <a:t>Bulgaria</a:t>
            </a:r>
            <a:r>
              <a:rPr lang="en-US" b="0" i="0" u="none" strike="noStrike" dirty="0">
                <a:solidFill>
                  <a:srgbClr val="0065A2"/>
                </a:solidFill>
                <a:effectLst/>
                <a:latin typeface="Segoe UI" panose="020B0502040204020203" pitchFamily="34" charset="0"/>
              </a:rPr>
              <a:t>: Journalism and Strategic Communication</a:t>
            </a:r>
            <a:r>
              <a:rPr lang="en-US" b="0" i="0" dirty="0">
                <a:solidFill>
                  <a:srgbClr val="000000"/>
                </a:solidFill>
                <a:effectLst/>
                <a:latin typeface="Segoe UI" panose="020B0502040204020203" pitchFamily="34" charset="0"/>
              </a:rPr>
              <a:t>​</a:t>
            </a:r>
            <a:endParaRPr lang="en-US" dirty="0">
              <a:solidFill>
                <a:srgbClr val="000000"/>
              </a:solidFill>
              <a:latin typeface="Segoe UI" panose="020B0502040204020203" pitchFamily="34" charset="0"/>
            </a:endParaRPr>
          </a:p>
          <a:p>
            <a:pPr fontAlgn="base">
              <a:lnSpc>
                <a:spcPct val="150000"/>
              </a:lnSpc>
            </a:pPr>
            <a:r>
              <a:rPr lang="en-US" b="1" i="0" u="none" strike="noStrike" dirty="0">
                <a:solidFill>
                  <a:srgbClr val="0065A2"/>
                </a:solidFill>
                <a:effectLst/>
                <a:latin typeface="Segoe UI" panose="020B0502040204020203" pitchFamily="34" charset="0"/>
              </a:rPr>
              <a:t>France &amp; Italy: </a:t>
            </a:r>
            <a:r>
              <a:rPr lang="en-US" b="0" i="0" u="none" strike="noStrike" dirty="0">
                <a:solidFill>
                  <a:srgbClr val="0065A2"/>
                </a:solidFill>
                <a:effectLst/>
                <a:latin typeface="Segoe UI" panose="020B0502040204020203" pitchFamily="34" charset="0"/>
              </a:rPr>
              <a:t>Regional Awards</a:t>
            </a:r>
            <a:endParaRPr lang="en-US" b="0" i="0" dirty="0">
              <a:solidFill>
                <a:srgbClr val="000000"/>
              </a:solidFill>
              <a:effectLst/>
              <a:latin typeface="Segoe UI" panose="020B0502040204020203" pitchFamily="34" charset="0"/>
            </a:endParaRPr>
          </a:p>
          <a:p>
            <a:pPr algn="l" rtl="0" fontAlgn="base">
              <a:lnSpc>
                <a:spcPct val="150000"/>
              </a:lnSpc>
            </a:pPr>
            <a:r>
              <a:rPr lang="en-US" b="0" i="0" dirty="0">
                <a:solidFill>
                  <a:srgbClr val="000000"/>
                </a:solidFill>
                <a:effectLst/>
                <a:latin typeface="Segoe UI" panose="020B0502040204020203" pitchFamily="34" charset="0"/>
              </a:rPr>
              <a:t>​</a:t>
            </a:r>
            <a:r>
              <a:rPr lang="en-US" b="1" i="0" u="none" strike="noStrike" dirty="0">
                <a:solidFill>
                  <a:srgbClr val="0065A2"/>
                </a:solidFill>
                <a:effectLst/>
                <a:latin typeface="Segoe UI" panose="020B0502040204020203" pitchFamily="34" charset="0"/>
              </a:rPr>
              <a:t>Iceland: </a:t>
            </a:r>
            <a:r>
              <a:rPr lang="en-US" i="0" u="none" strike="noStrike" dirty="0">
                <a:solidFill>
                  <a:srgbClr val="0065A2"/>
                </a:solidFill>
                <a:effectLst/>
                <a:latin typeface="Segoe UI" panose="020B0502040204020203" pitchFamily="34" charset="0"/>
              </a:rPr>
              <a:t>Fulbright-National Science Foundation Distinguished Scholar Award in </a:t>
            </a:r>
          </a:p>
          <a:p>
            <a:pPr algn="l" rtl="0" fontAlgn="base">
              <a:lnSpc>
                <a:spcPct val="150000"/>
              </a:lnSpc>
            </a:pPr>
            <a:r>
              <a:rPr lang="en-US" i="0" u="none" strike="noStrike" dirty="0">
                <a:solidFill>
                  <a:srgbClr val="0065A2"/>
                </a:solidFill>
                <a:effectLst/>
                <a:latin typeface="Segoe UI" panose="020B0502040204020203" pitchFamily="34" charset="0"/>
              </a:rPr>
              <a:t>Cybersecurity and Critical Infrastructure</a:t>
            </a:r>
            <a:endParaRPr lang="en-US" b="0" i="0" dirty="0">
              <a:solidFill>
                <a:srgbClr val="000000"/>
              </a:solidFill>
              <a:effectLst/>
              <a:latin typeface="Segoe UI" panose="020B0502040204020203" pitchFamily="34" charset="0"/>
            </a:endParaRPr>
          </a:p>
          <a:p>
            <a:pPr algn="l" rtl="0" fontAlgn="base">
              <a:lnSpc>
                <a:spcPct val="150000"/>
              </a:lnSpc>
            </a:pPr>
            <a:r>
              <a:rPr lang="en-US" b="1" i="0" u="none" strike="noStrike" dirty="0">
                <a:solidFill>
                  <a:srgbClr val="0065A2"/>
                </a:solidFill>
                <a:effectLst/>
                <a:latin typeface="Segoe UI" panose="020B0502040204020203" pitchFamily="34" charset="0"/>
              </a:rPr>
              <a:t>Poland: </a:t>
            </a:r>
            <a:r>
              <a:rPr lang="en-US" b="0" i="0" u="none" strike="noStrike" dirty="0">
                <a:solidFill>
                  <a:srgbClr val="0065A2"/>
                </a:solidFill>
                <a:effectLst/>
                <a:latin typeface="Segoe UI" panose="020B0502040204020203" pitchFamily="34" charset="0"/>
              </a:rPr>
              <a:t>Teaching at the Faculty of Architecture, Tadeusz Kosciuszko Cracow University of Technology</a:t>
            </a:r>
            <a:endParaRPr lang="en-US" dirty="0">
              <a:solidFill>
                <a:srgbClr val="0065A2"/>
              </a:solidFill>
              <a:latin typeface="Segoe UI" panose="020B0502040204020203" pitchFamily="34" charset="0"/>
            </a:endParaRPr>
          </a:p>
          <a:p>
            <a:pPr algn="l" rtl="0" fontAlgn="base">
              <a:lnSpc>
                <a:spcPct val="150000"/>
              </a:lnSpc>
            </a:pPr>
            <a:r>
              <a:rPr lang="en-US" b="1" i="0" dirty="0">
                <a:solidFill>
                  <a:srgbClr val="0065A2"/>
                </a:solidFill>
                <a:effectLst/>
                <a:latin typeface="Segoe UI" panose="020B0502040204020203" pitchFamily="34" charset="0"/>
              </a:rPr>
              <a:t>Spain: </a:t>
            </a:r>
            <a:r>
              <a:rPr lang="en-US" b="0" i="0" dirty="0">
                <a:solidFill>
                  <a:srgbClr val="0065A2"/>
                </a:solidFill>
                <a:effectLst/>
                <a:latin typeface="Segoe UI" panose="020B0502040204020203" pitchFamily="34" charset="0"/>
              </a:rPr>
              <a:t>Postdoctoral Awards</a:t>
            </a:r>
            <a:endParaRPr lang="en-US" b="0" i="0" dirty="0">
              <a:solidFill>
                <a:srgbClr val="000000"/>
              </a:solidFill>
              <a:effectLst/>
              <a:latin typeface="Segoe UI" panose="020B0502040204020203" pitchFamily="34" charset="0"/>
            </a:endParaRPr>
          </a:p>
          <a:p>
            <a:pPr algn="l" rtl="0" fontAlgn="base">
              <a:lnSpc>
                <a:spcPct val="150000"/>
              </a:lnSpc>
            </a:pPr>
            <a:r>
              <a:rPr lang="en-US" b="1" i="0" u="none" strike="noStrike" dirty="0">
                <a:solidFill>
                  <a:srgbClr val="0065A2"/>
                </a:solidFill>
                <a:effectLst/>
                <a:latin typeface="Segoe UI" panose="020B0502040204020203" pitchFamily="34" charset="0"/>
              </a:rPr>
              <a:t>United Kingdom: </a:t>
            </a:r>
            <a:r>
              <a:rPr lang="en-US" b="0" i="0" u="none" strike="noStrike" dirty="0">
                <a:solidFill>
                  <a:srgbClr val="0065A2"/>
                </a:solidFill>
                <a:effectLst/>
                <a:latin typeface="Segoe UI" panose="020B0502040204020203" pitchFamily="34" charset="0"/>
              </a:rPr>
              <a:t>Fulbright – University of Leeds Distinguished Chair</a:t>
            </a:r>
            <a:r>
              <a:rPr lang="en-US" b="0" i="0" dirty="0">
                <a:solidFill>
                  <a:srgbClr val="000000"/>
                </a:solidFill>
                <a:effectLst/>
                <a:latin typeface="Segoe UI" panose="020B0502040204020203" pitchFamily="34" charset="0"/>
              </a:rPr>
              <a:t>​</a:t>
            </a:r>
          </a:p>
          <a:p>
            <a:pPr algn="l" rtl="0" fontAlgn="base"/>
            <a:r>
              <a:rPr lang="en-US" b="0" i="0" dirty="0">
                <a:solidFill>
                  <a:srgbClr val="000000"/>
                </a:solidFill>
                <a:effectLst/>
                <a:latin typeface="Segoe UI" panose="020B0502040204020203" pitchFamily="34" charset="0"/>
              </a:rPr>
              <a:t>​</a:t>
            </a:r>
          </a:p>
          <a:p>
            <a:pPr algn="l" rtl="0" fontAlgn="base"/>
            <a:r>
              <a:rPr lang="en-US" b="0" i="0" dirty="0">
                <a:solidFill>
                  <a:srgbClr val="000000"/>
                </a:solidFill>
                <a:effectLst/>
                <a:latin typeface="Segoe UI" panose="020B0502040204020203" pitchFamily="34" charset="0"/>
              </a:rPr>
              <a:t>​</a:t>
            </a:r>
          </a:p>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339211937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956D0B35-3939-495C-9785-1808C6DE7613}"/>
              </a:ext>
            </a:extLst>
          </p:cNvPr>
          <p:cNvSpPr txBox="1"/>
          <p:nvPr/>
        </p:nvSpPr>
        <p:spPr>
          <a:xfrm>
            <a:off x="3333875" y="714347"/>
            <a:ext cx="20608553"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Middle East &amp; North Africa</a:t>
            </a:r>
            <a:endParaRPr lang="en-US" sz="3600" dirty="0"/>
          </a:p>
        </p:txBody>
      </p:sp>
      <p:sp>
        <p:nvSpPr>
          <p:cNvPr id="6" name="Rectangle 5">
            <a:extLst>
              <a:ext uri="{FF2B5EF4-FFF2-40B4-BE49-F238E27FC236}">
                <a16:creationId xmlns:a16="http://schemas.microsoft.com/office/drawing/2014/main" id="{C0AC1F3C-FF9F-400C-83DD-2F31C6E75D9C}"/>
              </a:ext>
            </a:extLst>
          </p:cNvPr>
          <p:cNvSpPr/>
          <p:nvPr/>
        </p:nvSpPr>
        <p:spPr>
          <a:xfrm>
            <a:off x="928993" y="1779687"/>
            <a:ext cx="18599978" cy="3139321"/>
          </a:xfrm>
          <a:prstGeom prst="rect">
            <a:avLst/>
          </a:prstGeom>
        </p:spPr>
        <p:txBody>
          <a:bodyPr wrap="square">
            <a:spAutoFit/>
          </a:bodyPr>
          <a:lstStyle/>
          <a:p>
            <a:r>
              <a:rPr lang="en-US" b="1" dirty="0">
                <a:solidFill>
                  <a:srgbClr val="0065A2"/>
                </a:solidFill>
                <a:latin typeface=""/>
              </a:rPr>
              <a:t>Bahrain: </a:t>
            </a:r>
            <a:r>
              <a:rPr lang="en-US" dirty="0">
                <a:solidFill>
                  <a:srgbClr val="0065A2"/>
                </a:solidFill>
                <a:latin typeface=""/>
              </a:rPr>
              <a:t>Education Administration and Teacher Education</a:t>
            </a:r>
          </a:p>
          <a:p>
            <a:endParaRPr lang="en-US" dirty="0">
              <a:solidFill>
                <a:srgbClr val="0065A2"/>
              </a:solidFill>
              <a:latin typeface=""/>
            </a:endParaRPr>
          </a:p>
          <a:p>
            <a:r>
              <a:rPr lang="en-US" b="1" dirty="0">
                <a:solidFill>
                  <a:srgbClr val="0065A2"/>
                </a:solidFill>
                <a:latin typeface=""/>
              </a:rPr>
              <a:t>Egypt</a:t>
            </a:r>
            <a:r>
              <a:rPr lang="en-US" dirty="0">
                <a:solidFill>
                  <a:srgbClr val="0065A2"/>
                </a:solidFill>
                <a:latin typeface=""/>
              </a:rPr>
              <a:t>: NEW Distinguished Scholar Award and All Disciplines, Business Administration, </a:t>
            </a:r>
            <a:br>
              <a:rPr lang="en-US" dirty="0">
                <a:solidFill>
                  <a:srgbClr val="0065A2"/>
                </a:solidFill>
                <a:latin typeface=""/>
              </a:rPr>
            </a:br>
            <a:r>
              <a:rPr lang="en-US" dirty="0">
                <a:solidFill>
                  <a:srgbClr val="0065A2"/>
                </a:solidFill>
                <a:latin typeface=""/>
              </a:rPr>
              <a:t>Sciences and Visual &amp; Performing Arts</a:t>
            </a:r>
          </a:p>
          <a:p>
            <a:endParaRPr lang="en-US" b="1" dirty="0">
              <a:solidFill>
                <a:srgbClr val="0065A2"/>
              </a:solidFill>
              <a:latin typeface=""/>
            </a:endParaRPr>
          </a:p>
          <a:p>
            <a:r>
              <a:rPr lang="en-US" b="1" dirty="0">
                <a:solidFill>
                  <a:srgbClr val="0065A2"/>
                </a:solidFill>
                <a:latin typeface=""/>
              </a:rPr>
              <a:t>Israel: </a:t>
            </a:r>
            <a:r>
              <a:rPr lang="en-US" dirty="0">
                <a:solidFill>
                  <a:srgbClr val="0065A2"/>
                </a:solidFill>
                <a:latin typeface=""/>
              </a:rPr>
              <a:t>Distinguished Scholar and Postdoc opportunities</a:t>
            </a:r>
          </a:p>
          <a:p>
            <a:endParaRPr lang="en-US" dirty="0">
              <a:solidFill>
                <a:srgbClr val="0065A2"/>
              </a:solidFill>
              <a:latin typeface=""/>
            </a:endParaRPr>
          </a:p>
          <a:p>
            <a:r>
              <a:rPr lang="en-US" b="1" dirty="0">
                <a:solidFill>
                  <a:srgbClr val="0065A2"/>
                </a:solidFill>
                <a:latin typeface=""/>
              </a:rPr>
              <a:t>Palestinian Territories: </a:t>
            </a:r>
            <a:r>
              <a:rPr lang="en-US" dirty="0">
                <a:solidFill>
                  <a:srgbClr val="0065A2"/>
                </a:solidFill>
                <a:latin typeface=""/>
              </a:rPr>
              <a:t>Journalism/Media</a:t>
            </a:r>
          </a:p>
          <a:p>
            <a:endParaRPr lang="en-US" b="1" dirty="0">
              <a:solidFill>
                <a:srgbClr val="0065A2"/>
              </a:solidFill>
              <a:latin typeface=""/>
            </a:endParaRPr>
          </a:p>
          <a:p>
            <a:r>
              <a:rPr lang="en-US" b="1" dirty="0">
                <a:solidFill>
                  <a:srgbClr val="0065A2"/>
                </a:solidFill>
                <a:latin typeface=""/>
              </a:rPr>
              <a:t>TEFL/Applied Linguistics:</a:t>
            </a:r>
            <a:r>
              <a:rPr lang="en-US" dirty="0">
                <a:solidFill>
                  <a:srgbClr val="0065A2"/>
                </a:solidFill>
                <a:latin typeface=""/>
              </a:rPr>
              <a:t> Algeria, Jordan, Palestinian Territories (West Bank)</a:t>
            </a:r>
          </a:p>
          <a:p>
            <a:endParaRPr lang="en-US" dirty="0">
              <a:solidFill>
                <a:srgbClr val="0065A2"/>
              </a:solidFill>
              <a:latin typeface=""/>
            </a:endParaRPr>
          </a:p>
        </p:txBody>
      </p:sp>
    </p:spTree>
    <p:extLst>
      <p:ext uri="{BB962C8B-B14F-4D97-AF65-F5344CB8AC3E}">
        <p14:creationId xmlns:p14="http://schemas.microsoft.com/office/powerpoint/2010/main" val="45097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956D0B35-3939-495C-9785-1808C6DE7613}"/>
              </a:ext>
            </a:extLst>
          </p:cNvPr>
          <p:cNvSpPr txBox="1"/>
          <p:nvPr/>
        </p:nvSpPr>
        <p:spPr>
          <a:xfrm>
            <a:off x="3186918" y="779661"/>
            <a:ext cx="20608553"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South &amp; Central Asia</a:t>
            </a:r>
            <a:endParaRPr lang="en-US" sz="3600" dirty="0"/>
          </a:p>
        </p:txBody>
      </p:sp>
      <p:sp>
        <p:nvSpPr>
          <p:cNvPr id="6" name="Rectangle 5">
            <a:extLst>
              <a:ext uri="{FF2B5EF4-FFF2-40B4-BE49-F238E27FC236}">
                <a16:creationId xmlns:a16="http://schemas.microsoft.com/office/drawing/2014/main" id="{7E2B98D1-5F94-432C-81B7-BF355CFE85F1}"/>
              </a:ext>
            </a:extLst>
          </p:cNvPr>
          <p:cNvSpPr/>
          <p:nvPr/>
        </p:nvSpPr>
        <p:spPr>
          <a:xfrm>
            <a:off x="6583457" y="1712494"/>
            <a:ext cx="5030788" cy="3139321"/>
          </a:xfrm>
          <a:prstGeom prst="rect">
            <a:avLst/>
          </a:prstGeom>
        </p:spPr>
        <p:txBody>
          <a:bodyPr wrap="square">
            <a:spAutoFit/>
          </a:bodyPr>
          <a:lstStyle/>
          <a:p>
            <a:pPr algn="l" rtl="0" fontAlgn="base"/>
            <a:r>
              <a:rPr lang="en-US" b="1" i="0" u="none" strike="noStrike" dirty="0">
                <a:solidFill>
                  <a:srgbClr val="0065A2"/>
                </a:solidFill>
                <a:effectLst/>
                <a:latin typeface="Segoe UI" panose="020B0502040204020203" pitchFamily="34" charset="0"/>
              </a:rPr>
              <a:t>India: </a:t>
            </a:r>
            <a:r>
              <a:rPr lang="en-US" dirty="0">
                <a:solidFill>
                  <a:srgbClr val="0065A2"/>
                </a:solidFill>
                <a:latin typeface="Segoe UI" panose="020B0502040204020203" pitchFamily="34" charset="0"/>
              </a:rPr>
              <a:t>Distinguished Scholar Award, </a:t>
            </a:r>
            <a:r>
              <a:rPr lang="en-US" b="0" i="0" u="none" strike="noStrike" dirty="0">
                <a:solidFill>
                  <a:srgbClr val="0065A2"/>
                </a:solidFill>
                <a:effectLst/>
                <a:latin typeface="Segoe UI" panose="020B0502040204020203" pitchFamily="34" charset="0"/>
              </a:rPr>
              <a:t>Fulbright Kalam Climate Fellowship</a:t>
            </a:r>
            <a:r>
              <a:rPr lang="en-US" b="0" i="0" dirty="0">
                <a:solidFill>
                  <a:srgbClr val="000000"/>
                </a:solidFill>
                <a:effectLst/>
                <a:latin typeface="Segoe UI" panose="020B0502040204020203" pitchFamily="34" charset="0"/>
              </a:rPr>
              <a:t>​,</a:t>
            </a:r>
            <a:r>
              <a:rPr lang="en-US" dirty="0">
                <a:solidFill>
                  <a:srgbClr val="0065A2"/>
                </a:solidFill>
                <a:latin typeface="Segoe UI" panose="020B0502040204020203" pitchFamily="34" charset="0"/>
              </a:rPr>
              <a:t> A</a:t>
            </a:r>
            <a:r>
              <a:rPr lang="en-US" b="0" i="0" u="none" strike="noStrike" dirty="0">
                <a:solidFill>
                  <a:srgbClr val="0065A2"/>
                </a:solidFill>
                <a:effectLst/>
                <a:latin typeface="Segoe UI" panose="020B0502040204020203" pitchFamily="34" charset="0"/>
              </a:rPr>
              <a:t>ll Disciplines Award is now open to professional projects in addition to teaching and research,</a:t>
            </a:r>
            <a:r>
              <a:rPr lang="en-US" dirty="0">
                <a:solidFill>
                  <a:srgbClr val="0065A2"/>
                </a:solidFill>
                <a:latin typeface="Segoe UI" panose="020B0502040204020203" pitchFamily="34" charset="0"/>
              </a:rPr>
              <a:t> over </a:t>
            </a:r>
            <a:r>
              <a:rPr lang="en-US" b="0" i="0" u="none" strike="noStrike" dirty="0">
                <a:solidFill>
                  <a:srgbClr val="0065A2"/>
                </a:solidFill>
                <a:effectLst/>
                <a:latin typeface="Segoe UI" panose="020B0502040204020203" pitchFamily="34" charset="0"/>
              </a:rPr>
              <a:t>40 </a:t>
            </a:r>
            <a:r>
              <a:rPr lang="en-US" dirty="0">
                <a:solidFill>
                  <a:srgbClr val="0065A2"/>
                </a:solidFill>
                <a:latin typeface="Segoe UI" panose="020B0502040204020203" pitchFamily="34" charset="0"/>
              </a:rPr>
              <a:t>fellowships</a:t>
            </a:r>
            <a:r>
              <a:rPr lang="en-US" b="0" i="0" u="none" strike="noStrike" dirty="0">
                <a:solidFill>
                  <a:srgbClr val="0065A2"/>
                </a:solidFill>
                <a:effectLst/>
                <a:latin typeface="Segoe UI" panose="020B0502040204020203" pitchFamily="34" charset="0"/>
              </a:rPr>
              <a:t> available</a:t>
            </a:r>
            <a:r>
              <a:rPr lang="en-US" b="0" i="0" dirty="0">
                <a:solidFill>
                  <a:srgbClr val="000000"/>
                </a:solidFill>
                <a:effectLst/>
                <a:latin typeface="Segoe UI" panose="020B0502040204020203" pitchFamily="34" charset="0"/>
              </a:rPr>
              <a:t>​</a:t>
            </a:r>
          </a:p>
          <a:p>
            <a:pPr algn="l" rtl="0" fontAlgn="base"/>
            <a:r>
              <a:rPr lang="en-US" b="0" i="0" dirty="0">
                <a:solidFill>
                  <a:srgbClr val="000000"/>
                </a:solidFill>
                <a:effectLst/>
                <a:latin typeface="Segoe UI" panose="020B0502040204020203" pitchFamily="34" charset="0"/>
              </a:rPr>
              <a:t>​</a:t>
            </a:r>
          </a:p>
          <a:p>
            <a:pPr algn="l" rtl="0" fontAlgn="base"/>
            <a:r>
              <a:rPr lang="en-US" b="1" i="0" u="none" strike="noStrike" dirty="0">
                <a:solidFill>
                  <a:srgbClr val="0065A2"/>
                </a:solidFill>
                <a:effectLst/>
                <a:latin typeface="Segoe UI" panose="020B0502040204020203" pitchFamily="34" charset="0"/>
              </a:rPr>
              <a:t>Maldives: </a:t>
            </a:r>
            <a:r>
              <a:rPr lang="en-US" b="0" i="0" u="none" strike="noStrike" dirty="0">
                <a:solidFill>
                  <a:srgbClr val="0065A2"/>
                </a:solidFill>
                <a:effectLst/>
                <a:latin typeface="Segoe UI" panose="020B0502040204020203" pitchFamily="34" charset="0"/>
              </a:rPr>
              <a:t>2 teaching grants for 6 months at Maldivian National University</a:t>
            </a:r>
            <a:r>
              <a:rPr lang="en-US" b="0" i="0" dirty="0">
                <a:solidFill>
                  <a:srgbClr val="000000"/>
                </a:solidFill>
                <a:effectLst/>
                <a:latin typeface="Segoe UI" panose="020B0502040204020203" pitchFamily="34" charset="0"/>
              </a:rPr>
              <a:t>​</a:t>
            </a:r>
          </a:p>
          <a:p>
            <a:pPr algn="l" rtl="0" fontAlgn="base"/>
            <a:r>
              <a:rPr lang="en-US" b="0" i="0" dirty="0">
                <a:solidFill>
                  <a:srgbClr val="000000"/>
                </a:solidFill>
                <a:effectLst/>
                <a:latin typeface="Segoe UI" panose="020B0502040204020203" pitchFamily="34" charset="0"/>
              </a:rPr>
              <a:t>​</a:t>
            </a:r>
          </a:p>
          <a:p>
            <a:pPr algn="l" rtl="0" fontAlgn="base"/>
            <a:r>
              <a:rPr lang="en-US" b="1" i="0" u="none" strike="noStrike" dirty="0">
                <a:solidFill>
                  <a:srgbClr val="0065A2"/>
                </a:solidFill>
                <a:effectLst/>
                <a:latin typeface="Segoe UI" panose="020B0502040204020203" pitchFamily="34" charset="0"/>
              </a:rPr>
              <a:t>Sri Lanka: </a:t>
            </a:r>
            <a:r>
              <a:rPr lang="en-US" b="0" i="0" u="none" strike="noStrike" dirty="0">
                <a:solidFill>
                  <a:srgbClr val="0065A2"/>
                </a:solidFill>
                <a:effectLst/>
                <a:latin typeface="Segoe UI" panose="020B0502040204020203" pitchFamily="34" charset="0"/>
              </a:rPr>
              <a:t>Up to 3 grants for 3 to 9 months, Open to all disciplines</a:t>
            </a:r>
            <a:endParaRPr lang="en-US" b="0" i="0" dirty="0">
              <a:solidFill>
                <a:srgbClr val="000000"/>
              </a:solidFill>
              <a:effectLst/>
              <a:latin typeface="Segoe UI" panose="020B0502040204020203" pitchFamily="34" charset="0"/>
            </a:endParaRPr>
          </a:p>
        </p:txBody>
      </p:sp>
      <p:pic>
        <p:nvPicPr>
          <p:cNvPr id="1026" name="Picture 2" descr="Professor Withey in India">
            <a:extLst>
              <a:ext uri="{FF2B5EF4-FFF2-40B4-BE49-F238E27FC236}">
                <a16:creationId xmlns:a16="http://schemas.microsoft.com/office/drawing/2014/main" id="{35DB0867-2004-4C45-AB3E-9CFF5C6AB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832" y="2043905"/>
            <a:ext cx="4154712" cy="233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7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956D0B35-3939-495C-9785-1808C6DE7613}"/>
              </a:ext>
            </a:extLst>
          </p:cNvPr>
          <p:cNvSpPr txBox="1"/>
          <p:nvPr/>
        </p:nvSpPr>
        <p:spPr>
          <a:xfrm>
            <a:off x="3713451" y="779661"/>
            <a:ext cx="4765096"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Sub-Saharan Africa</a:t>
            </a:r>
            <a:endParaRPr lang="en-US" sz="3600" dirty="0"/>
          </a:p>
        </p:txBody>
      </p:sp>
      <p:sp>
        <p:nvSpPr>
          <p:cNvPr id="6" name="Rectangle 5">
            <a:extLst>
              <a:ext uri="{FF2B5EF4-FFF2-40B4-BE49-F238E27FC236}">
                <a16:creationId xmlns:a16="http://schemas.microsoft.com/office/drawing/2014/main" id="{C0AC1F3C-FF9F-400C-83DD-2F31C6E75D9C}"/>
              </a:ext>
            </a:extLst>
          </p:cNvPr>
          <p:cNvSpPr/>
          <p:nvPr/>
        </p:nvSpPr>
        <p:spPr>
          <a:xfrm>
            <a:off x="1057767" y="1690062"/>
            <a:ext cx="10076463" cy="4093428"/>
          </a:xfrm>
          <a:prstGeom prst="rect">
            <a:avLst/>
          </a:prstGeom>
        </p:spPr>
        <p:txBody>
          <a:bodyPr wrap="square">
            <a:spAutoFit/>
          </a:bodyPr>
          <a:lstStyle/>
          <a:p>
            <a:r>
              <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rPr>
              <a:t>Botswana: </a:t>
            </a: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Security &amp; Digital Forensic, Computing: Mobile Technologies and Multimedia </a:t>
            </a:r>
          </a:p>
          <a:p>
            <a:pPr marL="457200" indent="-457200">
              <a:buFont typeface="Arial"/>
              <a:buChar char="•"/>
            </a:pPr>
            <a:endPar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rPr>
              <a:t>Cape Verde: </a:t>
            </a: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NEW award this cycle!</a:t>
            </a:r>
            <a:endPar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rPr>
              <a:t>Uganda: </a:t>
            </a: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Artists and Professionals are encouraged to apply &amp; propose any appropriate </a:t>
            </a:r>
            <a:b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b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host institutions </a:t>
            </a:r>
          </a:p>
          <a:p>
            <a:pPr marL="571500" indent="-571500">
              <a:buFont typeface="Arial"/>
              <a:buChar char="•"/>
            </a:pPr>
            <a:endPar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a:p>
            <a:r>
              <a:rPr lang="en-US" altLang="en-US" sz="2000" b="1" dirty="0">
                <a:solidFill>
                  <a:srgbClr val="0065A2"/>
                </a:solidFill>
                <a:latin typeface="Tahoma" panose="020B0604030504040204" pitchFamily="34" charset="0"/>
                <a:ea typeface="Tahoma" panose="020B0604030504040204" pitchFamily="34" charset="0"/>
                <a:cs typeface="Tahoma" panose="020B0604030504040204" pitchFamily="34" charset="0"/>
              </a:rPr>
              <a:t>Zambia: </a:t>
            </a:r>
            <a:r>
              <a:rPr lang="en-US" alt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Mulungushi University </a:t>
            </a:r>
          </a:p>
          <a:p>
            <a:endParaRPr lang="en-US" alt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a:p>
            <a:r>
              <a:rPr lang="en-US" altLang="en-US" sz="2000" b="1" dirty="0">
                <a:solidFill>
                  <a:srgbClr val="0065A2"/>
                </a:solidFill>
                <a:latin typeface="Tahoma" panose="020B0604030504040204" pitchFamily="34" charset="0"/>
                <a:ea typeface="Tahoma" panose="020B0604030504040204" pitchFamily="34" charset="0"/>
                <a:cs typeface="Tahoma" panose="020B0604030504040204" pitchFamily="34" charset="0"/>
              </a:rPr>
              <a:t>Zimbabwe: </a:t>
            </a:r>
            <a:r>
              <a:rPr lang="en-US" alt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Public Health, Computer Science, Public Policy and Governance </a:t>
            </a:r>
          </a:p>
          <a:p>
            <a:pPr marL="571500" lvl="3" indent="-571500">
              <a:buFont typeface="Arial" panose="020B0604020202020204" pitchFamily="34" charset="0"/>
              <a:buChar char="•"/>
            </a:pPr>
            <a:endParaRPr lang="en-US" alt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a:p>
            <a:endPar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561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956D0B35-3939-495C-9785-1808C6DE7613}"/>
              </a:ext>
            </a:extLst>
          </p:cNvPr>
          <p:cNvSpPr txBox="1"/>
          <p:nvPr/>
        </p:nvSpPr>
        <p:spPr>
          <a:xfrm>
            <a:off x="3840061" y="808476"/>
            <a:ext cx="20608553"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Western Hemisphere</a:t>
            </a:r>
            <a:endParaRPr lang="en-US" sz="3600" dirty="0"/>
          </a:p>
        </p:txBody>
      </p:sp>
      <p:sp>
        <p:nvSpPr>
          <p:cNvPr id="4" name="TextBox 3">
            <a:extLst>
              <a:ext uri="{FF2B5EF4-FFF2-40B4-BE49-F238E27FC236}">
                <a16:creationId xmlns:a16="http://schemas.microsoft.com/office/drawing/2014/main" id="{1931537A-6E03-4DD4-98DE-C973B552A62D}"/>
              </a:ext>
            </a:extLst>
          </p:cNvPr>
          <p:cNvSpPr txBox="1"/>
          <p:nvPr/>
        </p:nvSpPr>
        <p:spPr>
          <a:xfrm>
            <a:off x="718372" y="1499753"/>
            <a:ext cx="10755256" cy="3970318"/>
          </a:xfrm>
          <a:prstGeom prst="rect">
            <a:avLst/>
          </a:prstGeom>
          <a:noFill/>
        </p:spPr>
        <p:txBody>
          <a:bodyPr wrap="square">
            <a:spAutoFit/>
          </a:bodyPr>
          <a:lstStyle/>
          <a:p>
            <a:pPr algn="l" rtl="0" fontAlgn="base"/>
            <a:r>
              <a:rPr lang="en-US" b="1" i="0" u="none" strike="noStrike" dirty="0">
                <a:solidFill>
                  <a:srgbClr val="0065A2"/>
                </a:solidFill>
                <a:effectLst/>
                <a:latin typeface="Segoe UI" panose="020B0502040204020203" pitchFamily="34" charset="0"/>
              </a:rPr>
              <a:t>Brazil: </a:t>
            </a:r>
            <a:r>
              <a:rPr lang="en-US" dirty="0">
                <a:solidFill>
                  <a:srgbClr val="0065A2"/>
                </a:solidFill>
                <a:latin typeface="Segoe UI" panose="020B0502040204020203" pitchFamily="34" charset="0"/>
              </a:rPr>
              <a:t>Several</a:t>
            </a:r>
            <a:r>
              <a:rPr lang="en-US" b="0" i="0" u="none" strike="noStrike" dirty="0">
                <a:solidFill>
                  <a:srgbClr val="0065A2"/>
                </a:solidFill>
                <a:effectLst/>
                <a:latin typeface="Segoe UI" panose="020B0502040204020203" pitchFamily="34" charset="0"/>
              </a:rPr>
              <a:t> </a:t>
            </a:r>
            <a:r>
              <a:rPr lang="en-US" dirty="0">
                <a:solidFill>
                  <a:srgbClr val="0065A2"/>
                </a:solidFill>
                <a:latin typeface="Segoe UI" panose="020B0502040204020203" pitchFamily="34" charset="0"/>
              </a:rPr>
              <a:t>NEW </a:t>
            </a:r>
            <a:r>
              <a:rPr lang="en-US" b="0" i="0" u="none" strike="noStrike" dirty="0">
                <a:solidFill>
                  <a:srgbClr val="0065A2"/>
                </a:solidFill>
                <a:effectLst/>
                <a:latin typeface="Segoe UI" panose="020B0502040204020203" pitchFamily="34" charset="0"/>
              </a:rPr>
              <a:t>Distinguished Scholar awards in STEM, public policy, and democracy studies</a:t>
            </a:r>
            <a:r>
              <a:rPr lang="en-US" dirty="0">
                <a:solidFill>
                  <a:srgbClr val="0065A2"/>
                </a:solidFill>
                <a:latin typeface="Segoe UI" panose="020B0502040204020203" pitchFamily="34" charset="0"/>
              </a:rPr>
              <a:t>, up to 40</a:t>
            </a:r>
            <a:r>
              <a:rPr lang="en-US" b="0" i="0" u="none" strike="noStrike" dirty="0">
                <a:solidFill>
                  <a:srgbClr val="0065A2"/>
                </a:solidFill>
                <a:effectLst/>
                <a:latin typeface="Segoe UI" panose="020B0502040204020203" pitchFamily="34" charset="0"/>
              </a:rPr>
              <a:t> </a:t>
            </a:r>
            <a:r>
              <a:rPr lang="en-US" dirty="0">
                <a:solidFill>
                  <a:srgbClr val="0065A2"/>
                </a:solidFill>
                <a:latin typeface="Segoe UI" panose="020B0502040204020203" pitchFamily="34" charset="0"/>
              </a:rPr>
              <a:t>fellowships</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Segoe UI" panose="020B0502040204020203" pitchFamily="34" charset="0"/>
              </a:rPr>
              <a:t>​</a:t>
            </a:r>
          </a:p>
          <a:p>
            <a:pPr algn="l" rtl="0" fontAlgn="base"/>
            <a:r>
              <a:rPr lang="en-US" b="1" i="0" u="none" strike="noStrike" dirty="0">
                <a:solidFill>
                  <a:srgbClr val="0065A2"/>
                </a:solidFill>
                <a:effectLst/>
                <a:latin typeface="Segoe UI" panose="020B0502040204020203" pitchFamily="34" charset="0"/>
              </a:rPr>
              <a:t>Canada: </a:t>
            </a:r>
            <a:r>
              <a:rPr lang="en-US" b="0" i="0" u="none" strike="noStrike" dirty="0">
                <a:solidFill>
                  <a:srgbClr val="0065A2"/>
                </a:solidFill>
                <a:effectLst/>
                <a:latin typeface="Segoe UI" panose="020B0502040204020203" pitchFamily="34" charset="0"/>
              </a:rPr>
              <a:t>Approximately 50 fellowships available </a:t>
            </a:r>
            <a:r>
              <a:rPr lang="en-US" dirty="0">
                <a:solidFill>
                  <a:srgbClr val="0065A2"/>
                </a:solidFill>
                <a:latin typeface="Segoe UI" panose="020B0502040204020203" pitchFamily="34" charset="0"/>
              </a:rPr>
              <a:t>for a variety of</a:t>
            </a:r>
            <a:r>
              <a:rPr lang="en-US" b="0" i="0" u="none" strike="noStrike" dirty="0">
                <a:solidFill>
                  <a:srgbClr val="0065A2"/>
                </a:solidFill>
                <a:effectLst/>
                <a:latin typeface="Segoe UI" panose="020B0502040204020203" pitchFamily="34" charset="0"/>
              </a:rPr>
              <a:t> disciplines</a:t>
            </a:r>
          </a:p>
          <a:p>
            <a:pPr algn="l" rtl="0" fontAlgn="base"/>
            <a:endParaRPr lang="en-US" dirty="0">
              <a:solidFill>
                <a:srgbClr val="0065A2"/>
              </a:solidFill>
              <a:latin typeface="Segoe UI" panose="020B0502040204020203" pitchFamily="34" charset="0"/>
            </a:endParaRPr>
          </a:p>
          <a:p>
            <a:pPr algn="l" rtl="0" fontAlgn="base"/>
            <a:r>
              <a:rPr lang="en-US" b="1" i="0" u="none" strike="noStrike" dirty="0">
                <a:solidFill>
                  <a:srgbClr val="0065A2"/>
                </a:solidFill>
                <a:effectLst/>
                <a:latin typeface="Segoe UI" panose="020B0502040204020203" pitchFamily="34" charset="0"/>
              </a:rPr>
              <a:t>Chile: </a:t>
            </a:r>
            <a:r>
              <a:rPr lang="en-US" b="0" i="0" u="none" strike="noStrike" dirty="0">
                <a:solidFill>
                  <a:srgbClr val="0065A2"/>
                </a:solidFill>
                <a:effectLst/>
                <a:latin typeface="Segoe UI" panose="020B0502040204020203" pitchFamily="34" charset="0"/>
              </a:rPr>
              <a:t>Astronomy and Antarctic Studies is now open to all levels of academia</a:t>
            </a:r>
          </a:p>
          <a:p>
            <a:pPr algn="l" rtl="0" fontAlgn="base"/>
            <a:endParaRPr lang="en-US" dirty="0">
              <a:solidFill>
                <a:srgbClr val="0065A2"/>
              </a:solidFill>
              <a:latin typeface="Segoe UI" panose="020B0502040204020203" pitchFamily="34" charset="0"/>
            </a:endParaRPr>
          </a:p>
          <a:p>
            <a:pPr algn="l" rtl="0" fontAlgn="base"/>
            <a:r>
              <a:rPr lang="en-US" b="1" i="0" dirty="0">
                <a:solidFill>
                  <a:srgbClr val="0065A2"/>
                </a:solidFill>
                <a:effectLst/>
                <a:latin typeface="Segoe UI" panose="020B0502040204020203" pitchFamily="34" charset="0"/>
              </a:rPr>
              <a:t>Colombia: </a:t>
            </a:r>
            <a:r>
              <a:rPr lang="en-US" b="0" i="0" dirty="0">
                <a:solidFill>
                  <a:srgbClr val="0065A2"/>
                </a:solidFill>
                <a:effectLst/>
                <a:latin typeface="Segoe UI" panose="020B0502040204020203" pitchFamily="34" charset="0"/>
              </a:rPr>
              <a:t>All Disciplines award</a:t>
            </a:r>
            <a:r>
              <a:rPr lang="en-US" b="0" i="0" dirty="0">
                <a:solidFill>
                  <a:srgbClr val="000000"/>
                </a:solidFill>
                <a:effectLst/>
                <a:latin typeface="Segoe UI" panose="020B0502040204020203" pitchFamily="34" charset="0"/>
              </a:rPr>
              <a:t>​</a:t>
            </a:r>
          </a:p>
          <a:p>
            <a:pPr algn="l" rtl="0" fontAlgn="base"/>
            <a:r>
              <a:rPr lang="en-US" b="0" i="0" dirty="0">
                <a:solidFill>
                  <a:srgbClr val="000000"/>
                </a:solidFill>
                <a:effectLst/>
                <a:latin typeface="Segoe UI" panose="020B0502040204020203" pitchFamily="34" charset="0"/>
              </a:rPr>
              <a:t>​</a:t>
            </a:r>
          </a:p>
          <a:p>
            <a:pPr algn="l" rtl="0" fontAlgn="base"/>
            <a:r>
              <a:rPr lang="en-US" b="1" i="0" u="none" strike="noStrike" dirty="0">
                <a:solidFill>
                  <a:srgbClr val="0065A2"/>
                </a:solidFill>
                <a:effectLst/>
                <a:latin typeface="Segoe UI" panose="020B0502040204020203" pitchFamily="34" charset="0"/>
              </a:rPr>
              <a:t>Mexico: </a:t>
            </a:r>
            <a:r>
              <a:rPr lang="en-US" b="0" i="0" u="none" strike="noStrike" dirty="0">
                <a:solidFill>
                  <a:srgbClr val="0065A2"/>
                </a:solidFill>
                <a:effectLst/>
                <a:latin typeface="Segoe UI" panose="020B0502040204020203" pitchFamily="34" charset="0"/>
              </a:rPr>
              <a:t>TEFL; U.S. Studies; Post-doc; Border Scholars Awards</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Segoe UI" panose="020B0502040204020203" pitchFamily="34" charset="0"/>
              </a:rPr>
              <a:t>​</a:t>
            </a:r>
          </a:p>
          <a:p>
            <a:pPr algn="l" rtl="0" fontAlgn="base"/>
            <a:r>
              <a:rPr lang="en-US" b="1" i="0" u="none" strike="noStrike" dirty="0">
                <a:solidFill>
                  <a:srgbClr val="0065A2"/>
                </a:solidFill>
                <a:effectLst/>
                <a:latin typeface="Segoe UI" panose="020B0502040204020203" pitchFamily="34" charset="0"/>
              </a:rPr>
              <a:t>Uruguay: </a:t>
            </a:r>
            <a:r>
              <a:rPr lang="en-US" b="0" i="0" u="none" strike="noStrike" dirty="0">
                <a:solidFill>
                  <a:srgbClr val="0065A2"/>
                </a:solidFill>
                <a:effectLst/>
                <a:latin typeface="Segoe UI" panose="020B0502040204020203" pitchFamily="34" charset="0"/>
              </a:rPr>
              <a:t>Agriculture</a:t>
            </a:r>
            <a:r>
              <a:rPr lang="en-US" b="0" i="0" dirty="0">
                <a:solidFill>
                  <a:srgbClr val="000000"/>
                </a:solidFill>
                <a:effectLst/>
                <a:latin typeface="Segoe UI" panose="020B0502040204020203" pitchFamily="34" charset="0"/>
              </a:rPr>
              <a:t>​</a:t>
            </a:r>
          </a:p>
          <a:p>
            <a:pPr algn="l" rtl="0" fontAlgn="base"/>
            <a:r>
              <a:rPr lang="en-US" b="0" i="0" dirty="0">
                <a:solidFill>
                  <a:srgbClr val="000000"/>
                </a:solidFill>
                <a:effectLst/>
                <a:latin typeface="Segoe UI" panose="020B0502040204020203" pitchFamily="34" charset="0"/>
              </a:rPr>
              <a:t>​</a:t>
            </a:r>
          </a:p>
          <a:p>
            <a:pPr algn="l" rtl="0" fontAlgn="base"/>
            <a:r>
              <a:rPr lang="en-US" b="1" i="0" u="none" strike="noStrike" dirty="0">
                <a:solidFill>
                  <a:srgbClr val="0065A2"/>
                </a:solidFill>
                <a:effectLst/>
                <a:latin typeface="Segoe UI" panose="020B0502040204020203" pitchFamily="34" charset="0"/>
              </a:rPr>
              <a:t>Carlos Rico Award: </a:t>
            </a:r>
            <a:r>
              <a:rPr lang="en-US" b="0" i="0" u="none" strike="noStrike" dirty="0">
                <a:solidFill>
                  <a:srgbClr val="0065A2"/>
                </a:solidFill>
                <a:effectLst/>
                <a:latin typeface="Segoe UI" panose="020B0502040204020203" pitchFamily="34" charset="0"/>
              </a:rPr>
              <a:t>For trilateral research related to US, Canada, and Mexico</a:t>
            </a:r>
            <a:r>
              <a:rPr lang="en-US" b="0" i="0" dirty="0">
                <a:solidFill>
                  <a:srgbClr val="000000"/>
                </a:solidFill>
                <a:effectLst/>
                <a:latin typeface="Segoe UI" panose="020B0502040204020203" pitchFamily="34" charset="0"/>
              </a:rPr>
              <a:t>​</a:t>
            </a:r>
          </a:p>
        </p:txBody>
      </p:sp>
    </p:spTree>
    <p:extLst>
      <p:ext uri="{BB962C8B-B14F-4D97-AF65-F5344CB8AC3E}">
        <p14:creationId xmlns:p14="http://schemas.microsoft.com/office/powerpoint/2010/main" val="474313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956D0B35-3939-495C-9785-1808C6DE7613}"/>
              </a:ext>
            </a:extLst>
          </p:cNvPr>
          <p:cNvSpPr txBox="1"/>
          <p:nvPr/>
        </p:nvSpPr>
        <p:spPr>
          <a:xfrm>
            <a:off x="2811360" y="732805"/>
            <a:ext cx="8569653" cy="6353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91439" rIns="91440" bIns="91439" anchor="t">
            <a:spAutoFit/>
          </a:bodyPr>
          <a:lstStyle/>
          <a:p>
            <a:pPr>
              <a:lnSpc>
                <a:spcPct val="80000"/>
              </a:lnSpc>
              <a:spcAft>
                <a:spcPts val="1200"/>
              </a:spcAft>
              <a:defRPr sz="10000">
                <a:solidFill>
                  <a:srgbClr val="FAFFF8"/>
                </a:solidFill>
                <a:latin typeface="Mark OT Bold"/>
                <a:ea typeface="Mark OT Bold"/>
                <a:cs typeface="Mark OT Bold"/>
                <a:sym typeface="Mark OT Bold"/>
              </a:defRPr>
            </a:pPr>
            <a:r>
              <a:rPr lang="en-US" sz="3600" dirty="0">
                <a:solidFill>
                  <a:srgbClr val="0065A2"/>
                </a:solidFill>
                <a:latin typeface=""/>
                <a:sym typeface="Mark OT Bold"/>
              </a:rPr>
              <a:t>Fulbright Public Policy Fellowship</a:t>
            </a:r>
            <a:endParaRPr lang="en-US" sz="3600" dirty="0"/>
          </a:p>
        </p:txBody>
      </p:sp>
      <p:sp>
        <p:nvSpPr>
          <p:cNvPr id="4" name="Rectangle 3">
            <a:extLst>
              <a:ext uri="{FF2B5EF4-FFF2-40B4-BE49-F238E27FC236}">
                <a16:creationId xmlns:a16="http://schemas.microsoft.com/office/drawing/2014/main" id="{F4773C83-5343-4DA7-8676-659E87FF98B3}"/>
              </a:ext>
            </a:extLst>
          </p:cNvPr>
          <p:cNvSpPr/>
          <p:nvPr/>
        </p:nvSpPr>
        <p:spPr>
          <a:xfrm>
            <a:off x="531062" y="1050487"/>
            <a:ext cx="10849951" cy="5016758"/>
          </a:xfrm>
          <a:prstGeom prst="rect">
            <a:avLst/>
          </a:prstGeom>
        </p:spPr>
        <p:txBody>
          <a:bodyPr wrap="square" lIns="91440" tIns="45720" rIns="91440" bIns="45720" anchor="t">
            <a:spAutoFit/>
          </a:bodyPr>
          <a:lstStyle/>
          <a:p>
            <a:endPar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a:buChar char="•"/>
            </a:pP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Opportunities for U.S. early and mid-career professionals and practitioners in a Public Policy related field, to serve in placements in a foreign government ministry or institution around the world. </a:t>
            </a:r>
          </a:p>
          <a:p>
            <a:pPr marL="571500" indent="-571500">
              <a:buFont typeface="Arial"/>
              <a:buChar char="•"/>
            </a:pPr>
            <a:endPar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a:buChar char="•"/>
            </a:pP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Fulbright Public Policy Fellowships are available in: </a:t>
            </a:r>
          </a:p>
          <a:p>
            <a:pPr marL="1028700" lvl="1" indent="-571500">
              <a:buFont typeface="Arial"/>
              <a:buChar char="•"/>
            </a:pPr>
            <a:r>
              <a:rPr lang="en-US" sz="2000" b="0" i="0" dirty="0">
                <a:solidFill>
                  <a:srgbClr val="0065A2"/>
                </a:solidFill>
                <a:effectLst/>
                <a:latin typeface="Tahoma" panose="020B0604030504040204" pitchFamily="34" charset="0"/>
                <a:ea typeface="Tahoma" panose="020B0604030504040204" pitchFamily="34" charset="0"/>
                <a:cs typeface="Tahoma" panose="020B0604030504040204" pitchFamily="34" charset="0"/>
              </a:rPr>
              <a:t>Africa: </a:t>
            </a:r>
            <a:r>
              <a:rPr lang="en-US" sz="2000" b="1" i="0" dirty="0">
                <a:solidFill>
                  <a:srgbClr val="0065A2"/>
                </a:solidFill>
                <a:effectLst/>
                <a:latin typeface="Tahoma" panose="020B0604030504040204" pitchFamily="34" charset="0"/>
                <a:ea typeface="Tahoma" panose="020B0604030504040204" pitchFamily="34" charset="0"/>
                <a:cs typeface="Tahoma" panose="020B0604030504040204" pitchFamily="34" charset="0"/>
              </a:rPr>
              <a:t>Botswana, Ghana, and Rwanda</a:t>
            </a:r>
          </a:p>
          <a:p>
            <a:pPr marL="1028700" lvl="1" indent="-571500">
              <a:buFont typeface="Arial"/>
              <a:buChar char="•"/>
            </a:pPr>
            <a:r>
              <a:rPr lang="en-US" sz="2000" b="0" i="0" dirty="0">
                <a:solidFill>
                  <a:srgbClr val="0065A2"/>
                </a:solidFill>
                <a:effectLst/>
                <a:latin typeface="Tahoma" panose="020B0604030504040204" pitchFamily="34" charset="0"/>
                <a:ea typeface="Tahoma" panose="020B0604030504040204" pitchFamily="34" charset="0"/>
                <a:cs typeface="Tahoma" panose="020B0604030504040204" pitchFamily="34" charset="0"/>
              </a:rPr>
              <a:t>East Asia and the Pacific: </a:t>
            </a:r>
            <a:r>
              <a:rPr lang="en-US" sz="2000" b="1" i="0" dirty="0">
                <a:solidFill>
                  <a:srgbClr val="0065A2"/>
                </a:solidFill>
                <a:effectLst/>
                <a:latin typeface="Tahoma" panose="020B0604030504040204" pitchFamily="34" charset="0"/>
                <a:ea typeface="Tahoma" panose="020B0604030504040204" pitchFamily="34" charset="0"/>
                <a:cs typeface="Tahoma" panose="020B0604030504040204" pitchFamily="34" charset="0"/>
              </a:rPr>
              <a:t>Cambodia, Thailand, Vietnam, Timor-Leste, and Fiji</a:t>
            </a:r>
          </a:p>
          <a:p>
            <a:pPr marL="1028700" lvl="1" indent="-571500">
              <a:buFont typeface="Arial"/>
              <a:buChar char="•"/>
            </a:pPr>
            <a:r>
              <a:rPr lang="en-US" sz="2000" b="0" i="0" dirty="0">
                <a:solidFill>
                  <a:srgbClr val="0065A2"/>
                </a:solidFill>
                <a:effectLst/>
                <a:latin typeface="Tahoma" panose="020B0604030504040204" pitchFamily="34" charset="0"/>
                <a:ea typeface="Tahoma" panose="020B0604030504040204" pitchFamily="34" charset="0"/>
                <a:cs typeface="Tahoma" panose="020B0604030504040204" pitchFamily="34" charset="0"/>
              </a:rPr>
              <a:t>Western Hemisphere: </a:t>
            </a:r>
            <a:r>
              <a:rPr lang="en-US" sz="2000" b="1" i="0" dirty="0">
                <a:solidFill>
                  <a:srgbClr val="0065A2"/>
                </a:solidFill>
                <a:effectLst/>
                <a:latin typeface="Tahoma" panose="020B0604030504040204" pitchFamily="34" charset="0"/>
                <a:ea typeface="Tahoma" panose="020B0604030504040204" pitchFamily="34" charset="0"/>
                <a:cs typeface="Tahoma" panose="020B0604030504040204" pitchFamily="34" charset="0"/>
              </a:rPr>
              <a:t>Peru and Colombia</a:t>
            </a:r>
          </a:p>
          <a:p>
            <a:endPar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a:buChar char="•"/>
            </a:pP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A Project Statement is not required.  Applicants complete a short series of essay questions. Letter of Affiliations are not sought.</a:t>
            </a:r>
          </a:p>
          <a:p>
            <a:pPr marL="571500" indent="-571500">
              <a:buFont typeface="Arial"/>
              <a:buChar char="•"/>
            </a:pPr>
            <a:endPar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Arial"/>
              <a:buChar char="•"/>
            </a:pPr>
            <a:r>
              <a:rPr lang="en-US" sz="2000" dirty="0">
                <a:solidFill>
                  <a:srgbClr val="0065A2"/>
                </a:solidFill>
                <a:latin typeface="Tahoma" panose="020B0604030504040204" pitchFamily="34" charset="0"/>
                <a:ea typeface="Tahoma" panose="020B0604030504040204" pitchFamily="34" charset="0"/>
                <a:cs typeface="Tahoma" panose="020B0604030504040204" pitchFamily="34" charset="0"/>
              </a:rPr>
              <a:t>Fellows will work with ministry officials as “technical specialists” under the supervision of host government officials.</a:t>
            </a:r>
          </a:p>
          <a:p>
            <a:endParaRPr lang="en-US" sz="2000" b="1" dirty="0">
              <a:solidFill>
                <a:srgbClr val="0065A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54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First &amp; Last Name, Position…"/>
          <p:cNvSpPr txBox="1"/>
          <p:nvPr/>
        </p:nvSpPr>
        <p:spPr>
          <a:xfrm>
            <a:off x="4015540" y="4287987"/>
            <a:ext cx="5083036" cy="75084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
                <a:ea typeface="+mj-lt"/>
                <a:cs typeface="+mj-lt"/>
              </a:rPr>
              <a:t>More information on inviting an Ambassador can be found on: </a:t>
            </a:r>
            <a:r>
              <a:rPr lang="en-US" dirty="0">
                <a:solidFill>
                  <a:srgbClr val="0065A2"/>
                </a:solidFill>
                <a:latin typeface=""/>
                <a:ea typeface="+mj-lt"/>
                <a:cs typeface="+mj-lt"/>
                <a:hlinkClick r:id="rId4" tooltip="https://www.cies.org/alumni-ambassadors">
                  <a:extLst>
                    <a:ext uri="{A12FA001-AC4F-418D-AE19-62706E023703}">
                      <ahyp:hlinkClr xmlns:ahyp="http://schemas.microsoft.com/office/drawing/2018/hyperlinkcolor" val="tx"/>
                    </a:ext>
                  </a:extLst>
                </a:hlinkClick>
              </a:rPr>
              <a:t>cies.org/alumni-ambassadors</a:t>
            </a:r>
            <a:endParaRPr lang="en-US" dirty="0">
              <a:solidFill>
                <a:srgbClr val="0065A2"/>
              </a:solidFill>
              <a:latin typeface=""/>
              <a:ea typeface="+mj-lt"/>
              <a:cs typeface="+mj-lt"/>
            </a:endParaRPr>
          </a:p>
        </p:txBody>
      </p:sp>
      <p:sp>
        <p:nvSpPr>
          <p:cNvPr id="3" name="First &amp; Last Name, Position…">
            <a:extLst>
              <a:ext uri="{FF2B5EF4-FFF2-40B4-BE49-F238E27FC236}">
                <a16:creationId xmlns:a16="http://schemas.microsoft.com/office/drawing/2014/main" id="{54F69807-C9C0-4C93-A6BA-EFFCE7DE5B63}"/>
              </a:ext>
            </a:extLst>
          </p:cNvPr>
          <p:cNvSpPr txBox="1"/>
          <p:nvPr/>
        </p:nvSpPr>
        <p:spPr>
          <a:xfrm>
            <a:off x="4015540" y="1989526"/>
            <a:ext cx="4980068" cy="214238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
              </a:rPr>
              <a:t>Fulbright U.S. Scholar Alumni Ambassadors are official representatives of the program and can share with your faculty and administrators about the impact their Fulbright had on them personally and professionally, as well as on their institution. </a:t>
            </a:r>
            <a:endParaRPr lang="en-US" dirty="0">
              <a:solidFill>
                <a:srgbClr val="0065A2"/>
              </a:solidFill>
              <a:latin typeface="Mark OT"/>
              <a:ea typeface="+mj-lt"/>
              <a:cs typeface="+mj-lt"/>
            </a:endParaRPr>
          </a:p>
        </p:txBody>
      </p:sp>
      <p:sp>
        <p:nvSpPr>
          <p:cNvPr id="6" name="Presentation Name…">
            <a:extLst>
              <a:ext uri="{FF2B5EF4-FFF2-40B4-BE49-F238E27FC236}">
                <a16:creationId xmlns:a16="http://schemas.microsoft.com/office/drawing/2014/main" id="{E8771160-8DAC-4D12-8135-C31759E5ADB8}"/>
              </a:ext>
            </a:extLst>
          </p:cNvPr>
          <p:cNvSpPr txBox="1"/>
          <p:nvPr/>
        </p:nvSpPr>
        <p:spPr>
          <a:xfrm>
            <a:off x="9318065" y="3149239"/>
            <a:ext cx="258238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26</a:t>
            </a:r>
            <a:endParaRPr sz="4000" kern="0" dirty="0">
              <a:solidFill>
                <a:srgbClr val="0065A2"/>
              </a:solidFill>
              <a:latin typeface=""/>
              <a:sym typeface="Mark OT Bold"/>
            </a:endParaRPr>
          </a:p>
        </p:txBody>
      </p:sp>
      <p:sp>
        <p:nvSpPr>
          <p:cNvPr id="7" name="Presentation Name…">
            <a:extLst>
              <a:ext uri="{FF2B5EF4-FFF2-40B4-BE49-F238E27FC236}">
                <a16:creationId xmlns:a16="http://schemas.microsoft.com/office/drawing/2014/main" id="{DECC4348-C9D0-499E-B06F-A6D247FC5967}"/>
              </a:ext>
            </a:extLst>
          </p:cNvPr>
          <p:cNvSpPr txBox="1"/>
          <p:nvPr/>
        </p:nvSpPr>
        <p:spPr>
          <a:xfrm>
            <a:off x="9346981" y="3725557"/>
            <a:ext cx="2582381"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a:solidFill>
                  <a:srgbClr val="0065A2"/>
                </a:solidFill>
                <a:latin typeface=""/>
                <a:sym typeface="Mark OT Bold"/>
              </a:rPr>
              <a:t>80</a:t>
            </a:r>
            <a:endParaRPr lang="en-US" sz="1400" dirty="0">
              <a:solidFill>
                <a:srgbClr val="0065A2"/>
              </a:solidFill>
              <a:latin typeface=""/>
            </a:endParaRPr>
          </a:p>
        </p:txBody>
      </p:sp>
      <p:sp>
        <p:nvSpPr>
          <p:cNvPr id="20" name="Presentation Name…">
            <a:extLst>
              <a:ext uri="{FF2B5EF4-FFF2-40B4-BE49-F238E27FC236}">
                <a16:creationId xmlns:a16="http://schemas.microsoft.com/office/drawing/2014/main" id="{93564366-C316-4C80-B1F2-CCBB92999973}"/>
              </a:ext>
            </a:extLst>
          </p:cNvPr>
          <p:cNvSpPr txBox="1"/>
          <p:nvPr/>
        </p:nvSpPr>
        <p:spPr>
          <a:xfrm>
            <a:off x="9316402" y="2550161"/>
            <a:ext cx="879494"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72</a:t>
            </a:r>
            <a:endParaRPr sz="4000" kern="0" dirty="0">
              <a:solidFill>
                <a:srgbClr val="0065A2"/>
              </a:solidFill>
              <a:latin typeface=""/>
              <a:sym typeface="Mark OT Bold"/>
            </a:endParaRPr>
          </a:p>
        </p:txBody>
      </p:sp>
      <p:pic>
        <p:nvPicPr>
          <p:cNvPr id="22" name="Picture 21">
            <a:extLst>
              <a:ext uri="{FF2B5EF4-FFF2-40B4-BE49-F238E27FC236}">
                <a16:creationId xmlns:a16="http://schemas.microsoft.com/office/drawing/2014/main" id="{CF0DFBC8-B8E2-43E6-BAC3-324AF6447E94}"/>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9193482" y="2025004"/>
            <a:ext cx="18169" cy="3246120"/>
          </a:xfrm>
          <a:prstGeom prst="rect">
            <a:avLst/>
          </a:prstGeom>
        </p:spPr>
      </p:pic>
      <p:sp>
        <p:nvSpPr>
          <p:cNvPr id="24" name="TextBox 23">
            <a:extLst>
              <a:ext uri="{FF2B5EF4-FFF2-40B4-BE49-F238E27FC236}">
                <a16:creationId xmlns:a16="http://schemas.microsoft.com/office/drawing/2014/main" id="{693A2AF4-379E-4DF3-B2D8-B476365E9663}"/>
              </a:ext>
            </a:extLst>
          </p:cNvPr>
          <p:cNvSpPr txBox="1"/>
          <p:nvPr/>
        </p:nvSpPr>
        <p:spPr>
          <a:xfrm>
            <a:off x="9940403" y="3739352"/>
            <a:ext cx="1867840" cy="430887"/>
          </a:xfrm>
          <a:prstGeom prst="rect">
            <a:avLst/>
          </a:prstGeom>
          <a:noFill/>
        </p:spPr>
        <p:txBody>
          <a:bodyPr wrap="square">
            <a:spAutoFit/>
          </a:bodyPr>
          <a:lstStyle/>
          <a:p>
            <a:r>
              <a:rPr lang="en-US" sz="2200" dirty="0">
                <a:solidFill>
                  <a:srgbClr val="0065A2"/>
                </a:solidFill>
                <a:latin typeface=""/>
              </a:rPr>
              <a:t>+</a:t>
            </a:r>
            <a:r>
              <a:rPr lang="en-US" sz="1600" dirty="0">
                <a:solidFill>
                  <a:srgbClr val="0065A2"/>
                </a:solidFill>
                <a:latin typeface=""/>
              </a:rPr>
              <a:t> Events Annually</a:t>
            </a:r>
            <a:endParaRPr lang="en-US" sz="1600" dirty="0"/>
          </a:p>
        </p:txBody>
      </p:sp>
      <p:sp>
        <p:nvSpPr>
          <p:cNvPr id="26" name="TextBox 25">
            <a:extLst>
              <a:ext uri="{FF2B5EF4-FFF2-40B4-BE49-F238E27FC236}">
                <a16:creationId xmlns:a16="http://schemas.microsoft.com/office/drawing/2014/main" id="{0261EC5E-800C-4FC7-BE5A-DFCAFFBC5041}"/>
              </a:ext>
            </a:extLst>
          </p:cNvPr>
          <p:cNvSpPr txBox="1"/>
          <p:nvPr/>
        </p:nvSpPr>
        <p:spPr>
          <a:xfrm>
            <a:off x="9967297" y="3255875"/>
            <a:ext cx="2095642" cy="338554"/>
          </a:xfrm>
          <a:prstGeom prst="rect">
            <a:avLst/>
          </a:prstGeom>
          <a:noFill/>
        </p:spPr>
        <p:txBody>
          <a:bodyPr wrap="square">
            <a:spAutoFit/>
          </a:bodyPr>
          <a:lstStyle/>
          <a:p>
            <a:r>
              <a:rPr lang="en-US" sz="1600" dirty="0">
                <a:solidFill>
                  <a:srgbClr val="0065A2"/>
                </a:solidFill>
                <a:latin typeface=""/>
              </a:rPr>
              <a:t>New Ambassadors</a:t>
            </a:r>
            <a:endParaRPr lang="en-US" sz="1600" dirty="0"/>
          </a:p>
        </p:txBody>
      </p:sp>
      <p:sp>
        <p:nvSpPr>
          <p:cNvPr id="28" name="TextBox 27">
            <a:extLst>
              <a:ext uri="{FF2B5EF4-FFF2-40B4-BE49-F238E27FC236}">
                <a16:creationId xmlns:a16="http://schemas.microsoft.com/office/drawing/2014/main" id="{A96113FD-4951-4413-A4F3-97AC7492B64B}"/>
              </a:ext>
            </a:extLst>
          </p:cNvPr>
          <p:cNvSpPr txBox="1"/>
          <p:nvPr/>
        </p:nvSpPr>
        <p:spPr>
          <a:xfrm>
            <a:off x="9967296" y="2556496"/>
            <a:ext cx="2095642" cy="584775"/>
          </a:xfrm>
          <a:prstGeom prst="rect">
            <a:avLst/>
          </a:prstGeom>
          <a:noFill/>
        </p:spPr>
        <p:txBody>
          <a:bodyPr wrap="square">
            <a:spAutoFit/>
          </a:bodyPr>
          <a:lstStyle/>
          <a:p>
            <a:r>
              <a:rPr lang="en-US" sz="1600" dirty="0">
                <a:solidFill>
                  <a:srgbClr val="0065A2"/>
                </a:solidFill>
                <a:latin typeface=""/>
              </a:rPr>
              <a:t>Emeriti Ambassadors</a:t>
            </a:r>
            <a:endParaRPr lang="en-US" sz="1600" dirty="0"/>
          </a:p>
        </p:txBody>
      </p:sp>
      <p:pic>
        <p:nvPicPr>
          <p:cNvPr id="30" name="Picture 29" descr="A group of people posing for a photo&#10;&#10;Description automatically generated">
            <a:extLst>
              <a:ext uri="{FF2B5EF4-FFF2-40B4-BE49-F238E27FC236}">
                <a16:creationId xmlns:a16="http://schemas.microsoft.com/office/drawing/2014/main" id="{508DA6CF-B6CC-4F71-A677-EE6338FBD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911" y="1933602"/>
            <a:ext cx="3493062" cy="3495002"/>
          </a:xfrm>
          <a:prstGeom prst="rect">
            <a:avLst/>
          </a:prstGeom>
        </p:spPr>
      </p:pic>
      <p:sp>
        <p:nvSpPr>
          <p:cNvPr id="13" name="Presentation Name…">
            <a:extLst>
              <a:ext uri="{FF2B5EF4-FFF2-40B4-BE49-F238E27FC236}">
                <a16:creationId xmlns:a16="http://schemas.microsoft.com/office/drawing/2014/main" id="{E913B5AA-3F70-402E-B3CB-C00256850C7E}"/>
              </a:ext>
            </a:extLst>
          </p:cNvPr>
          <p:cNvSpPr txBox="1"/>
          <p:nvPr/>
        </p:nvSpPr>
        <p:spPr>
          <a:xfrm>
            <a:off x="1678559" y="844621"/>
            <a:ext cx="11000270"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Invite a Fulbright Alumni Ambassador</a:t>
            </a:r>
            <a:endParaRPr sz="4000" kern="0" dirty="0">
              <a:solidFill>
                <a:srgbClr val="0065A2"/>
              </a:solidFill>
              <a:latin typeface=""/>
              <a:sym typeface="Mark OT Bold"/>
            </a:endParaRPr>
          </a:p>
        </p:txBody>
      </p:sp>
    </p:spTree>
    <p:extLst>
      <p:ext uri="{BB962C8B-B14F-4D97-AF65-F5344CB8AC3E}">
        <p14:creationId xmlns:p14="http://schemas.microsoft.com/office/powerpoint/2010/main" val="31428299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884188" y="1521106"/>
            <a:ext cx="12828104" cy="1515479"/>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20" tIns="45720" rIns="45720" bIns="45720" anchor="t">
            <a:spAutoFit/>
          </a:bodyPr>
          <a:lstStyle/>
          <a:p>
            <a:pPr>
              <a:lnSpc>
                <a:spcPct val="80000"/>
              </a:lnSpc>
              <a:spcAft>
                <a:spcPts val="600"/>
              </a:spcAft>
              <a:defRPr sz="10000">
                <a:solidFill>
                  <a:srgbClr val="FAFFF8"/>
                </a:solidFill>
                <a:latin typeface="Mark OT Bold"/>
                <a:ea typeface="Mark OT Bold"/>
                <a:cs typeface="Mark OT Bold"/>
                <a:sym typeface="Mark OT Bold"/>
              </a:defRPr>
            </a:pPr>
            <a:r>
              <a:rPr lang="en-US" sz="5400" b="1" dirty="0">
                <a:latin typeface="Monteserrat"/>
              </a:rPr>
              <a:t>Scholar Liaison Preview of </a:t>
            </a:r>
          </a:p>
          <a:p>
            <a:pPr>
              <a:lnSpc>
                <a:spcPct val="80000"/>
              </a:lnSpc>
              <a:spcAft>
                <a:spcPts val="600"/>
              </a:spcAft>
              <a:defRPr sz="10000">
                <a:solidFill>
                  <a:srgbClr val="FAFFF8"/>
                </a:solidFill>
                <a:latin typeface="Mark OT Bold"/>
                <a:ea typeface="Mark OT Bold"/>
                <a:cs typeface="Mark OT Bold"/>
                <a:sym typeface="Mark OT Bold"/>
              </a:defRPr>
            </a:pPr>
            <a:r>
              <a:rPr lang="en-US" sz="5400" b="1" dirty="0">
                <a:latin typeface="Monteserrat"/>
              </a:rPr>
              <a:t>the 2023-24 U.S. Scholar Program</a:t>
            </a:r>
          </a:p>
        </p:txBody>
      </p:sp>
      <p:sp>
        <p:nvSpPr>
          <p:cNvPr id="3" name="First &amp; Last Name, Position…"/>
          <p:cNvSpPr txBox="1"/>
          <p:nvPr/>
        </p:nvSpPr>
        <p:spPr>
          <a:xfrm>
            <a:off x="884188" y="4129730"/>
            <a:ext cx="7544380" cy="138499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45720" tIns="45720" rIns="45720" bIns="45720" anchor="t">
            <a:spAutoFit/>
          </a:bodyPr>
          <a:lstStyle/>
          <a:p>
            <a:pPr>
              <a:defRPr>
                <a:solidFill>
                  <a:srgbClr val="FAFFF8"/>
                </a:solidFill>
                <a:latin typeface="Mark OT Bold"/>
                <a:ea typeface="Mark OT Bold"/>
                <a:cs typeface="Mark OT Bold"/>
                <a:sym typeface="Mark OT Bold"/>
              </a:defRPr>
            </a:pPr>
            <a:r>
              <a:rPr lang="en-US" sz="1400" dirty="0">
                <a:latin typeface="Montserrat"/>
              </a:rPr>
              <a:t>Athena Mison Fulay</a:t>
            </a:r>
          </a:p>
          <a:p>
            <a:pPr>
              <a:defRPr>
                <a:solidFill>
                  <a:srgbClr val="FAFFF8"/>
                </a:solidFill>
                <a:latin typeface="Mark OT Bold"/>
                <a:ea typeface="Mark OT Bold"/>
                <a:cs typeface="Mark OT Bold"/>
                <a:sym typeface="Mark OT Bold"/>
              </a:defRPr>
            </a:pPr>
            <a:r>
              <a:rPr lang="en-US" sz="1400" dirty="0">
                <a:latin typeface="Montserrat"/>
              </a:rPr>
              <a:t>Outreach &amp; Recruitment Manager</a:t>
            </a:r>
          </a:p>
          <a:p>
            <a:pPr>
              <a:defRPr>
                <a:solidFill>
                  <a:srgbClr val="FAFFF8"/>
                </a:solidFill>
                <a:latin typeface="Mark OT Bold"/>
                <a:ea typeface="Mark OT Bold"/>
                <a:cs typeface="Mark OT Bold"/>
                <a:sym typeface="Mark OT Bold"/>
              </a:defRPr>
            </a:pPr>
            <a:r>
              <a:rPr lang="en-US" sz="1400" dirty="0">
                <a:latin typeface="Montserrat"/>
              </a:rPr>
              <a:t>Fulbright Scholar Program </a:t>
            </a:r>
          </a:p>
          <a:p>
            <a:pPr>
              <a:defRPr>
                <a:solidFill>
                  <a:srgbClr val="FAFFF8"/>
                </a:solidFill>
                <a:latin typeface="Mark OT Bold"/>
                <a:ea typeface="Mark OT Bold"/>
                <a:cs typeface="Mark OT Bold"/>
                <a:sym typeface="Mark OT Bold"/>
              </a:defRPr>
            </a:pPr>
            <a:r>
              <a:rPr lang="en-US" sz="1400" dirty="0">
                <a:latin typeface="Montserrat"/>
              </a:rPr>
              <a:t>Institute of International Education</a:t>
            </a:r>
          </a:p>
          <a:p>
            <a:pPr>
              <a:defRPr>
                <a:solidFill>
                  <a:srgbClr val="FAFFF8"/>
                </a:solidFill>
                <a:latin typeface="Mark OT Bold"/>
                <a:ea typeface="Mark OT Bold"/>
                <a:cs typeface="Mark OT Bold"/>
                <a:sym typeface="Mark OT Bold"/>
              </a:defRPr>
            </a:pPr>
            <a:endParaRPr lang="en-US" sz="1400" dirty="0">
              <a:latin typeface="Montserrat"/>
            </a:endParaRPr>
          </a:p>
          <a:p>
            <a:pPr>
              <a:defRPr>
                <a:solidFill>
                  <a:srgbClr val="FAFFF8"/>
                </a:solidFill>
                <a:latin typeface="Mark OT Bold"/>
                <a:ea typeface="Mark OT Bold"/>
                <a:cs typeface="Mark OT Bold"/>
                <a:sym typeface="Mark OT Bold"/>
              </a:defRPr>
            </a:pPr>
            <a:r>
              <a:rPr lang="en-US" sz="1400" dirty="0">
                <a:latin typeface="Montserrat"/>
              </a:rPr>
              <a:t>Washington, DC</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963783" y="2072047"/>
            <a:ext cx="19050" cy="3403600"/>
          </a:xfrm>
          <a:prstGeom prst="rect">
            <a:avLst/>
          </a:prstGeom>
        </p:spPr>
      </p:pic>
      <p:pic>
        <p:nvPicPr>
          <p:cNvPr id="16" name="Picture 15"/>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7884250" y="2072047"/>
            <a:ext cx="19050" cy="3403600"/>
          </a:xfrm>
          <a:prstGeom prst="rect">
            <a:avLst/>
          </a:prstGeom>
        </p:spPr>
      </p:pic>
      <p:sp>
        <p:nvSpPr>
          <p:cNvPr id="17" name="First &amp; Last Name, Position…">
            <a:extLst>
              <a:ext uri="{FF2B5EF4-FFF2-40B4-BE49-F238E27FC236}">
                <a16:creationId xmlns:a16="http://schemas.microsoft.com/office/drawing/2014/main" id="{29F8799F-2597-4BE9-9F20-0C1C13C188FD}"/>
              </a:ext>
            </a:extLst>
          </p:cNvPr>
          <p:cNvSpPr txBox="1"/>
          <p:nvPr/>
        </p:nvSpPr>
        <p:spPr>
          <a:xfrm>
            <a:off x="537332" y="1663674"/>
            <a:ext cx="3426451" cy="64633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Scholar-in-Residence (S-I-R) Program</a:t>
            </a:r>
            <a:endParaRPr sz="2000" b="1" dirty="0">
              <a:solidFill>
                <a:srgbClr val="0065A2"/>
              </a:solidFill>
              <a:latin typeface=""/>
            </a:endParaRPr>
          </a:p>
        </p:txBody>
      </p:sp>
      <p:sp>
        <p:nvSpPr>
          <p:cNvPr id="22" name="Line">
            <a:extLst>
              <a:ext uri="{FF2B5EF4-FFF2-40B4-BE49-F238E27FC236}">
                <a16:creationId xmlns:a16="http://schemas.microsoft.com/office/drawing/2014/main" id="{D5C117E2-76D8-405C-9AB6-866DD13A0C6A}"/>
              </a:ext>
            </a:extLst>
          </p:cNvPr>
          <p:cNvSpPr/>
          <p:nvPr/>
        </p:nvSpPr>
        <p:spPr>
          <a:xfrm>
            <a:off x="537332" y="2433412"/>
            <a:ext cx="3147447" cy="0"/>
          </a:xfrm>
          <a:prstGeom prst="line">
            <a:avLst/>
          </a:prstGeom>
          <a:ln w="50800">
            <a:solidFill>
              <a:srgbClr val="00A9E0"/>
            </a:solidFill>
          </a:ln>
        </p:spPr>
        <p:txBody>
          <a:bodyPr tIns="45720" bIns="45720"/>
          <a:lstStyle/>
          <a:p>
            <a:endParaRPr sz="900" dirty="0"/>
          </a:p>
        </p:txBody>
      </p:sp>
      <p:sp>
        <p:nvSpPr>
          <p:cNvPr id="23" name="First &amp; Last Name, Position…">
            <a:extLst>
              <a:ext uri="{FF2B5EF4-FFF2-40B4-BE49-F238E27FC236}">
                <a16:creationId xmlns:a16="http://schemas.microsoft.com/office/drawing/2014/main" id="{598806BF-2F2A-49B6-B46F-FFA95C4DEEE1}"/>
              </a:ext>
            </a:extLst>
          </p:cNvPr>
          <p:cNvSpPr txBox="1"/>
          <p:nvPr/>
        </p:nvSpPr>
        <p:spPr>
          <a:xfrm>
            <a:off x="515839" y="2664859"/>
            <a:ext cx="3147447" cy="286232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scholars from other countries to teach for a semester or an academic year</a:t>
            </a:r>
          </a:p>
          <a:p>
            <a:pPr>
              <a:defRPr>
                <a:solidFill>
                  <a:srgbClr val="FAFFF8"/>
                </a:solidFill>
                <a:latin typeface="Mark OT Light"/>
                <a:ea typeface="Mark OT Light"/>
                <a:cs typeface="Mark OT Light"/>
                <a:sym typeface="Mark OT Light"/>
              </a:defRPr>
            </a:pPr>
            <a:endParaRPr lang="en-US" dirty="0">
              <a:solidFill>
                <a:srgbClr val="454A4A"/>
              </a:solidFill>
              <a:latin typeface=""/>
              <a:sym typeface="Mark OT Light"/>
            </a:endParaRPr>
          </a:p>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NEW DEADLINE:</a:t>
            </a:r>
          </a:p>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June 1</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6">
                  <a:extLst>
                    <a:ext uri="{A12FA001-AC4F-418D-AE19-62706E023703}">
                      <ahyp:hlinkClr xmlns:ahyp="http://schemas.microsoft.com/office/drawing/2018/hyperlinkcolor" val="tx"/>
                    </a:ext>
                  </a:extLst>
                </a:hlinkClick>
              </a:rPr>
              <a:t>cies.org/sir</a:t>
            </a:r>
            <a:r>
              <a:rPr lang="en-US" dirty="0">
                <a:solidFill>
                  <a:srgbClr val="009ED5"/>
                </a:solidFill>
                <a:latin typeface=""/>
              </a:rPr>
              <a:t> </a:t>
            </a: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7">
                  <a:extLst>
                    <a:ext uri="{A12FA001-AC4F-418D-AE19-62706E023703}">
                      <ahyp:hlinkClr xmlns:ahyp="http://schemas.microsoft.com/office/drawing/2018/hyperlinkcolor" val="tx"/>
                    </a:ext>
                  </a:extLst>
                </a:hlinkClick>
              </a:rPr>
              <a:t>SIR@iie.org</a:t>
            </a:r>
            <a:r>
              <a:rPr lang="en-US" dirty="0">
                <a:solidFill>
                  <a:srgbClr val="009ED5"/>
                </a:solidFill>
                <a:latin typeface=""/>
              </a:rPr>
              <a:t> </a:t>
            </a:r>
          </a:p>
        </p:txBody>
      </p:sp>
      <p:sp>
        <p:nvSpPr>
          <p:cNvPr id="24" name="First &amp; Last Name, Position…">
            <a:extLst>
              <a:ext uri="{FF2B5EF4-FFF2-40B4-BE49-F238E27FC236}">
                <a16:creationId xmlns:a16="http://schemas.microsoft.com/office/drawing/2014/main" id="{F019FE34-0488-483C-A123-DF490D0F2516}"/>
              </a:ext>
            </a:extLst>
          </p:cNvPr>
          <p:cNvSpPr txBox="1"/>
          <p:nvPr/>
        </p:nvSpPr>
        <p:spPr>
          <a:xfrm>
            <a:off x="4337561" y="1657574"/>
            <a:ext cx="3426451" cy="64633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Outreach Lecturing Fund (OLF)</a:t>
            </a:r>
            <a:endParaRPr sz="2000" b="1" dirty="0">
              <a:solidFill>
                <a:srgbClr val="0065A2"/>
              </a:solidFill>
              <a:latin typeface=""/>
            </a:endParaRPr>
          </a:p>
        </p:txBody>
      </p:sp>
      <p:sp>
        <p:nvSpPr>
          <p:cNvPr id="25" name="Line">
            <a:extLst>
              <a:ext uri="{FF2B5EF4-FFF2-40B4-BE49-F238E27FC236}">
                <a16:creationId xmlns:a16="http://schemas.microsoft.com/office/drawing/2014/main" id="{1F8D6FE5-3BFF-46FE-BD6E-224A8788E5B5}"/>
              </a:ext>
            </a:extLst>
          </p:cNvPr>
          <p:cNvSpPr/>
          <p:nvPr/>
        </p:nvSpPr>
        <p:spPr>
          <a:xfrm>
            <a:off x="4311057" y="2433412"/>
            <a:ext cx="3246192" cy="0"/>
          </a:xfrm>
          <a:prstGeom prst="line">
            <a:avLst/>
          </a:prstGeom>
          <a:ln w="50800">
            <a:solidFill>
              <a:srgbClr val="00A9E0"/>
            </a:solidFill>
          </a:ln>
        </p:spPr>
        <p:txBody>
          <a:bodyPr tIns="45720" bIns="45720"/>
          <a:lstStyle/>
          <a:p>
            <a:endParaRPr sz="900" dirty="0"/>
          </a:p>
        </p:txBody>
      </p:sp>
      <p:sp>
        <p:nvSpPr>
          <p:cNvPr id="26" name="First &amp; Last Name, Position…">
            <a:extLst>
              <a:ext uri="{FF2B5EF4-FFF2-40B4-BE49-F238E27FC236}">
                <a16:creationId xmlns:a16="http://schemas.microsoft.com/office/drawing/2014/main" id="{404A2C1E-24FE-47CA-9A4C-E1995F94F729}"/>
              </a:ext>
            </a:extLst>
          </p:cNvPr>
          <p:cNvSpPr txBox="1"/>
          <p:nvPr/>
        </p:nvSpPr>
        <p:spPr>
          <a:xfrm>
            <a:off x="4329496" y="2708544"/>
            <a:ext cx="3527639" cy="286232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current Fulbright Visiting Scholars for short-term lectureships of 2 – 6 days on discipline or cultural topics to internationalize the campus</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8">
                  <a:extLst>
                    <a:ext uri="{A12FA001-AC4F-418D-AE19-62706E023703}">
                      <ahyp:hlinkClr xmlns:ahyp="http://schemas.microsoft.com/office/drawing/2018/hyperlinkcolor" val="tx"/>
                    </a:ext>
                  </a:extLst>
                </a:hlinkClick>
              </a:rPr>
              <a:t>cies.org/olf</a:t>
            </a:r>
            <a:endParaRPr lang="en-US" dirty="0">
              <a:solidFill>
                <a:srgbClr val="009ED5"/>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9">
                  <a:extLst>
                    <a:ext uri="{A12FA001-AC4F-418D-AE19-62706E023703}">
                      <ahyp:hlinkClr xmlns:ahyp="http://schemas.microsoft.com/office/drawing/2018/hyperlinkcolor" val="tx"/>
                    </a:ext>
                  </a:extLst>
                </a:hlinkClick>
              </a:rPr>
              <a:t>OLF@iie.org</a:t>
            </a:r>
            <a:r>
              <a:rPr lang="en-US" dirty="0">
                <a:solidFill>
                  <a:srgbClr val="009ED5"/>
                </a:solidFill>
                <a:latin typeface=""/>
              </a:rPr>
              <a:t> </a:t>
            </a:r>
          </a:p>
        </p:txBody>
      </p:sp>
      <p:sp>
        <p:nvSpPr>
          <p:cNvPr id="27" name="First &amp; Last Name, Position…">
            <a:extLst>
              <a:ext uri="{FF2B5EF4-FFF2-40B4-BE49-F238E27FC236}">
                <a16:creationId xmlns:a16="http://schemas.microsoft.com/office/drawing/2014/main" id="{AFAC3FEE-B27D-4E93-9A3A-843D717097C2}"/>
              </a:ext>
            </a:extLst>
          </p:cNvPr>
          <p:cNvSpPr txBox="1"/>
          <p:nvPr/>
        </p:nvSpPr>
        <p:spPr>
          <a:xfrm>
            <a:off x="8203797" y="1657573"/>
            <a:ext cx="3777960" cy="64633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Language Teaching Assistant (FLTA) Program</a:t>
            </a:r>
            <a:endParaRPr sz="2000" b="1" dirty="0">
              <a:solidFill>
                <a:srgbClr val="0065A2"/>
              </a:solidFill>
              <a:latin typeface=""/>
            </a:endParaRPr>
          </a:p>
        </p:txBody>
      </p:sp>
      <p:sp>
        <p:nvSpPr>
          <p:cNvPr id="28" name="Line">
            <a:extLst>
              <a:ext uri="{FF2B5EF4-FFF2-40B4-BE49-F238E27FC236}">
                <a16:creationId xmlns:a16="http://schemas.microsoft.com/office/drawing/2014/main" id="{02E972AC-1987-41BF-A73A-119C457C4CF0}"/>
              </a:ext>
            </a:extLst>
          </p:cNvPr>
          <p:cNvSpPr/>
          <p:nvPr/>
        </p:nvSpPr>
        <p:spPr>
          <a:xfrm flipV="1">
            <a:off x="8230301" y="2433412"/>
            <a:ext cx="3600920" cy="39947"/>
          </a:xfrm>
          <a:prstGeom prst="line">
            <a:avLst/>
          </a:prstGeom>
          <a:ln w="50800">
            <a:solidFill>
              <a:srgbClr val="00A9E0"/>
            </a:solidFill>
          </a:ln>
        </p:spPr>
        <p:txBody>
          <a:bodyPr tIns="45720" bIns="45720"/>
          <a:lstStyle/>
          <a:p>
            <a:endParaRPr sz="900" dirty="0"/>
          </a:p>
        </p:txBody>
      </p:sp>
      <p:sp>
        <p:nvSpPr>
          <p:cNvPr id="29" name="First &amp; Last Name, Position…">
            <a:extLst>
              <a:ext uri="{FF2B5EF4-FFF2-40B4-BE49-F238E27FC236}">
                <a16:creationId xmlns:a16="http://schemas.microsoft.com/office/drawing/2014/main" id="{F1C13D3F-BCAC-437B-A5D7-BCBE9EF280B0}"/>
              </a:ext>
            </a:extLst>
          </p:cNvPr>
          <p:cNvSpPr txBox="1"/>
          <p:nvPr/>
        </p:nvSpPr>
        <p:spPr>
          <a:xfrm>
            <a:off x="8203797" y="2708543"/>
            <a:ext cx="3810606" cy="286232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rPr>
              <a:t>Host native speaking language teaching assistants to enhance students’ understanding different languages and cultures</a:t>
            </a: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10">
                  <a:extLst>
                    <a:ext uri="{A12FA001-AC4F-418D-AE19-62706E023703}">
                      <ahyp:hlinkClr xmlns:ahyp="http://schemas.microsoft.com/office/drawing/2018/hyperlinkcolor" val="tx"/>
                    </a:ext>
                  </a:extLst>
                </a:hlinkClick>
              </a:rPr>
              <a:t>foreign.fulbrightonline.org</a:t>
            </a:r>
            <a:endParaRPr lang="en-US" dirty="0"/>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11">
                  <a:extLst>
                    <a:ext uri="{A12FA001-AC4F-418D-AE19-62706E023703}">
                      <ahyp:hlinkClr xmlns:ahyp="http://schemas.microsoft.com/office/drawing/2018/hyperlinkcolor" val="tx"/>
                    </a:ext>
                  </a:extLst>
                </a:hlinkClick>
              </a:rPr>
              <a:t>Dcook@iie.org</a:t>
            </a:r>
            <a:r>
              <a:rPr lang="en-US" dirty="0">
                <a:solidFill>
                  <a:srgbClr val="009ED5"/>
                </a:solidFill>
                <a:latin typeface=""/>
              </a:rPr>
              <a:t> </a:t>
            </a:r>
          </a:p>
        </p:txBody>
      </p:sp>
      <p:sp>
        <p:nvSpPr>
          <p:cNvPr id="14" name="Presentation Name…">
            <a:extLst>
              <a:ext uri="{FF2B5EF4-FFF2-40B4-BE49-F238E27FC236}">
                <a16:creationId xmlns:a16="http://schemas.microsoft.com/office/drawing/2014/main" id="{A1E1232D-4BE5-4F6E-A5C8-B1A82C7A7752}"/>
              </a:ext>
            </a:extLst>
          </p:cNvPr>
          <p:cNvSpPr txBox="1"/>
          <p:nvPr/>
        </p:nvSpPr>
        <p:spPr>
          <a:xfrm>
            <a:off x="1191730" y="797578"/>
            <a:ext cx="11000270"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Bring Foreign Fulbrighters to your Campus</a:t>
            </a:r>
          </a:p>
        </p:txBody>
      </p:sp>
    </p:spTree>
    <p:extLst>
      <p:ext uri="{BB962C8B-B14F-4D97-AF65-F5344CB8AC3E}">
        <p14:creationId xmlns:p14="http://schemas.microsoft.com/office/powerpoint/2010/main" val="412111444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resentation Name…"/>
          <p:cNvSpPr txBox="1"/>
          <p:nvPr/>
        </p:nvSpPr>
        <p:spPr>
          <a:xfrm>
            <a:off x="2014116" y="857210"/>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Additional Fulbright U.S. Programs</a:t>
            </a:r>
            <a:endParaRPr sz="4000" kern="0" dirty="0">
              <a:solidFill>
                <a:srgbClr val="0065A2"/>
              </a:solidFill>
              <a:latin typeface=""/>
              <a:sym typeface="Mark OT Bold"/>
            </a:endParaRPr>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1484787" y="1923243"/>
            <a:ext cx="3426451"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Scholars</a:t>
            </a:r>
            <a:endParaRPr sz="2000" b="1" dirty="0">
              <a:solidFill>
                <a:srgbClr val="0065A2"/>
              </a:solidFill>
              <a:latin typeface=""/>
            </a:endParaRPr>
          </a:p>
        </p:txBody>
      </p:sp>
      <p:sp>
        <p:nvSpPr>
          <p:cNvPr id="35" name="Line">
            <a:extLst>
              <a:ext uri="{FF2B5EF4-FFF2-40B4-BE49-F238E27FC236}">
                <a16:creationId xmlns:a16="http://schemas.microsoft.com/office/drawing/2014/main" id="{5CABEA07-845B-4E1B-A8BE-4356124E768E}"/>
              </a:ext>
            </a:extLst>
          </p:cNvPr>
          <p:cNvSpPr/>
          <p:nvPr/>
        </p:nvSpPr>
        <p:spPr>
          <a:xfrm>
            <a:off x="239184" y="2429853"/>
            <a:ext cx="4115990" cy="0"/>
          </a:xfrm>
          <a:prstGeom prst="line">
            <a:avLst/>
          </a:prstGeom>
          <a:ln w="50800">
            <a:solidFill>
              <a:srgbClr val="00A9E0"/>
            </a:solidFill>
          </a:ln>
        </p:spPr>
        <p:txBody>
          <a:bodyPr tIns="45720" bIns="45720"/>
          <a:lstStyle/>
          <a:p>
            <a:endParaRPr sz="900" dirty="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179615" y="2608166"/>
            <a:ext cx="4233700" cy="230832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Arctic Initiative</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4">
                  <a:extLst>
                    <a:ext uri="{A12FA001-AC4F-418D-AE19-62706E023703}">
                      <ahyp:hlinkClr xmlns:ahyp="http://schemas.microsoft.com/office/drawing/2018/hyperlinkcolor" val="tx"/>
                    </a:ext>
                  </a:extLst>
                </a:hlinkClick>
              </a:rPr>
              <a:t>Arctic@iie.org</a:t>
            </a:r>
            <a:r>
              <a:rPr lang="en-US" sz="1600" dirty="0">
                <a:solidFill>
                  <a:srgbClr val="009ED5"/>
                </a:solidFill>
                <a:latin typeface=""/>
              </a:rPr>
              <a:t> </a:t>
            </a: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Fulbright-Hays Group Projects Abroad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5">
                  <a:extLst>
                    <a:ext uri="{A12FA001-AC4F-418D-AE19-62706E023703}">
                      <ahyp:hlinkClr xmlns:ahyp="http://schemas.microsoft.com/office/drawing/2018/hyperlinkcolor" val="tx"/>
                    </a:ext>
                  </a:extLst>
                </a:hlinkClick>
              </a:rPr>
              <a:t>GPA@ed.gov</a:t>
            </a:r>
            <a:r>
              <a:rPr lang="en-US" sz="1600" dirty="0">
                <a:solidFill>
                  <a:srgbClr val="009ED5"/>
                </a:solidFill>
                <a:latin typeface=""/>
              </a:rPr>
              <a:t> </a:t>
            </a: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Specialist Program</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6">
                  <a:extLst>
                    <a:ext uri="{A12FA001-AC4F-418D-AE19-62706E023703}">
                      <ahyp:hlinkClr xmlns:ahyp="http://schemas.microsoft.com/office/drawing/2018/hyperlinkcolor" val="tx"/>
                    </a:ext>
                  </a:extLst>
                </a:hlinkClick>
              </a:rPr>
              <a:t>FulbrightSpecialist@worldlearning.org</a:t>
            </a:r>
            <a:r>
              <a:rPr lang="en-US" sz="1600" dirty="0">
                <a:solidFill>
                  <a:srgbClr val="009ED5"/>
                </a:solidFill>
                <a:latin typeface=""/>
              </a:rPr>
              <a:t> </a:t>
            </a:r>
            <a:endParaRPr lang="en-US" sz="1600" dirty="0">
              <a:solidFill>
                <a:srgbClr val="454A4A"/>
              </a:solidFill>
              <a:latin typeface=""/>
            </a:endParaRPr>
          </a:p>
        </p:txBody>
      </p:sp>
      <p:pic>
        <p:nvPicPr>
          <p:cNvPr id="37" name="Picture 36">
            <a:extLst>
              <a:ext uri="{FF2B5EF4-FFF2-40B4-BE49-F238E27FC236}">
                <a16:creationId xmlns:a16="http://schemas.microsoft.com/office/drawing/2014/main" id="{197CC355-CFC4-4225-A466-2C8D046A8FEC}"/>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flipH="1">
            <a:off x="4520644" y="2009154"/>
            <a:ext cx="20471" cy="3657600"/>
          </a:xfrm>
          <a:prstGeom prst="rect">
            <a:avLst/>
          </a:prstGeom>
        </p:spPr>
      </p:pic>
      <p:sp>
        <p:nvSpPr>
          <p:cNvPr id="38" name="First &amp; Last Name, Position…">
            <a:extLst>
              <a:ext uri="{FF2B5EF4-FFF2-40B4-BE49-F238E27FC236}">
                <a16:creationId xmlns:a16="http://schemas.microsoft.com/office/drawing/2014/main" id="{EEA73E29-142C-43BC-B7F8-5124886D3BEA}"/>
              </a:ext>
            </a:extLst>
          </p:cNvPr>
          <p:cNvSpPr txBox="1"/>
          <p:nvPr/>
        </p:nvSpPr>
        <p:spPr>
          <a:xfrm>
            <a:off x="5863746" y="1902526"/>
            <a:ext cx="3426451"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Students</a:t>
            </a:r>
            <a:endParaRPr sz="2000" b="1" dirty="0">
              <a:solidFill>
                <a:srgbClr val="0065A2"/>
              </a:solidFill>
              <a:latin typeface=""/>
            </a:endParaRPr>
          </a:p>
        </p:txBody>
      </p:sp>
      <p:sp>
        <p:nvSpPr>
          <p:cNvPr id="39" name="Line">
            <a:extLst>
              <a:ext uri="{FF2B5EF4-FFF2-40B4-BE49-F238E27FC236}">
                <a16:creationId xmlns:a16="http://schemas.microsoft.com/office/drawing/2014/main" id="{660EBDE8-89BB-44F5-84F4-95F071074FD4}"/>
              </a:ext>
            </a:extLst>
          </p:cNvPr>
          <p:cNvSpPr/>
          <p:nvPr/>
        </p:nvSpPr>
        <p:spPr>
          <a:xfrm>
            <a:off x="4786805" y="2429853"/>
            <a:ext cx="3467723" cy="0"/>
          </a:xfrm>
          <a:prstGeom prst="line">
            <a:avLst/>
          </a:prstGeom>
          <a:ln w="50800">
            <a:solidFill>
              <a:srgbClr val="00A9E0"/>
            </a:solidFill>
          </a:ln>
        </p:spPr>
        <p:txBody>
          <a:bodyPr tIns="45720" bIns="45720"/>
          <a:lstStyle/>
          <a:p>
            <a:endParaRPr sz="900" dirty="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4786806" y="2608166"/>
            <a:ext cx="3677046" cy="280076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Fulbright-Hays Doctoral Dissertation Research Abroad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9">
                  <a:extLst>
                    <a:ext uri="{A12FA001-AC4F-418D-AE19-62706E023703}">
                      <ahyp:hlinkClr xmlns:ahyp="http://schemas.microsoft.com/office/drawing/2018/hyperlinkcolor" val="tx"/>
                    </a:ext>
                  </a:extLst>
                </a:hlinkClick>
              </a:rPr>
              <a:t>DDRA@ed.gov</a:t>
            </a:r>
            <a:r>
              <a:rPr lang="en-US" sz="1600" dirty="0">
                <a:solidFill>
                  <a:srgbClr val="009ED5"/>
                </a:solidFill>
                <a:latin typeface=""/>
              </a:rPr>
              <a:t> </a:t>
            </a:r>
          </a:p>
          <a:p>
            <a:pP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English Teaching Assistant (ETA)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0">
                  <a:extLst>
                    <a:ext uri="{A12FA001-AC4F-418D-AE19-62706E023703}">
                      <ahyp:hlinkClr xmlns:ahyp="http://schemas.microsoft.com/office/drawing/2018/hyperlinkcolor" val="tx"/>
                    </a:ext>
                  </a:extLst>
                </a:hlinkClick>
              </a:rPr>
              <a:t>FBstudent@iie.org</a:t>
            </a:r>
            <a:endParaRPr lang="en-US" sz="1600" dirty="0">
              <a:solidFill>
                <a:srgbClr val="454A4A"/>
              </a:solidFill>
              <a:latin typeface=""/>
            </a:endParaRPr>
          </a:p>
          <a:p>
            <a:pP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Student Program</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10">
                  <a:extLst>
                    <a:ext uri="{A12FA001-AC4F-418D-AE19-62706E023703}">
                      <ahyp:hlinkClr xmlns:ahyp="http://schemas.microsoft.com/office/drawing/2018/hyperlinkcolor" val="tx"/>
                    </a:ext>
                  </a:extLst>
                </a:hlinkClick>
              </a:rPr>
              <a:t>FBstudent@iie.org</a:t>
            </a:r>
            <a:endParaRPr lang="en-US" sz="1600" dirty="0">
              <a:solidFill>
                <a:srgbClr val="454A4A"/>
              </a:solidFill>
              <a:latin typeface=""/>
            </a:endParaRPr>
          </a:p>
        </p:txBody>
      </p:sp>
      <p:pic>
        <p:nvPicPr>
          <p:cNvPr id="41" name="Picture 40">
            <a:extLst>
              <a:ext uri="{FF2B5EF4-FFF2-40B4-BE49-F238E27FC236}">
                <a16:creationId xmlns:a16="http://schemas.microsoft.com/office/drawing/2014/main" id="{10BDB79D-9DE2-4CE2-B02E-76E7F4C2276B}"/>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8382329" y="2066886"/>
            <a:ext cx="20471" cy="3657600"/>
          </a:xfrm>
          <a:prstGeom prst="rect">
            <a:avLst/>
          </a:prstGeom>
        </p:spPr>
      </p:pic>
      <p:sp>
        <p:nvSpPr>
          <p:cNvPr id="42" name="First &amp; Last Name, Position…">
            <a:extLst>
              <a:ext uri="{FF2B5EF4-FFF2-40B4-BE49-F238E27FC236}">
                <a16:creationId xmlns:a16="http://schemas.microsoft.com/office/drawing/2014/main" id="{8803B481-7F2A-47C0-A8FB-0E3B14609C43}"/>
              </a:ext>
            </a:extLst>
          </p:cNvPr>
          <p:cNvSpPr txBox="1"/>
          <p:nvPr/>
        </p:nvSpPr>
        <p:spPr>
          <a:xfrm>
            <a:off x="9317124" y="1909991"/>
            <a:ext cx="3652455" cy="3693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Teachers</a:t>
            </a:r>
            <a:endParaRPr sz="2000" b="1" dirty="0">
              <a:solidFill>
                <a:srgbClr val="0065A2"/>
              </a:solidFill>
              <a:latin typeface=""/>
            </a:endParaRPr>
          </a:p>
        </p:txBody>
      </p:sp>
      <p:sp>
        <p:nvSpPr>
          <p:cNvPr id="43" name="Line">
            <a:extLst>
              <a:ext uri="{FF2B5EF4-FFF2-40B4-BE49-F238E27FC236}">
                <a16:creationId xmlns:a16="http://schemas.microsoft.com/office/drawing/2014/main" id="{DE94A5EB-79F3-4F73-AD1E-EF4B33C53D0E}"/>
              </a:ext>
            </a:extLst>
          </p:cNvPr>
          <p:cNvSpPr/>
          <p:nvPr/>
        </p:nvSpPr>
        <p:spPr>
          <a:xfrm>
            <a:off x="8645677" y="2429853"/>
            <a:ext cx="3105741" cy="0"/>
          </a:xfrm>
          <a:prstGeom prst="line">
            <a:avLst/>
          </a:prstGeom>
          <a:ln w="50800">
            <a:solidFill>
              <a:srgbClr val="00A9E0"/>
            </a:solidFill>
          </a:ln>
        </p:spPr>
        <p:txBody>
          <a:bodyPr tIns="45720" bIns="45720"/>
          <a:lstStyle/>
          <a:p>
            <a:endParaRPr sz="900" dirty="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8568270" y="2608166"/>
            <a:ext cx="3328876" cy="255454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Distinguished Award in Teaching Research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1">
                  <a:extLst>
                    <a:ext uri="{A12FA001-AC4F-418D-AE19-62706E023703}">
                      <ahyp:hlinkClr xmlns:ahyp="http://schemas.microsoft.com/office/drawing/2018/hyperlinkcolor" val="tx"/>
                    </a:ext>
                  </a:extLst>
                </a:hlinkClick>
              </a:rPr>
              <a:t>FulbrightDA@irex.org</a:t>
            </a:r>
            <a:r>
              <a:rPr lang="en-US" sz="1600" dirty="0">
                <a:solidFill>
                  <a:srgbClr val="009ED5"/>
                </a:solidFill>
                <a:latin typeface=""/>
              </a:rPr>
              <a:t> </a:t>
            </a: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Group Projects Abroad</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5">
                  <a:extLst>
                    <a:ext uri="{A12FA001-AC4F-418D-AE19-62706E023703}">
                      <ahyp:hlinkClr xmlns:ahyp="http://schemas.microsoft.com/office/drawing/2018/hyperlinkcolor" val="tx"/>
                    </a:ext>
                  </a:extLst>
                </a:hlinkClick>
              </a:rPr>
              <a:t>GPA@ed.gov</a:t>
            </a:r>
            <a:r>
              <a:rPr lang="en-US" sz="1600" dirty="0">
                <a:solidFill>
                  <a:srgbClr val="009ED5"/>
                </a:solidFill>
                <a:latin typeface=""/>
              </a:rPr>
              <a:t> </a:t>
            </a: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Teachers for Global Classrooms</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2">
                  <a:extLst>
                    <a:ext uri="{A12FA001-AC4F-418D-AE19-62706E023703}">
                      <ahyp:hlinkClr xmlns:ahyp="http://schemas.microsoft.com/office/drawing/2018/hyperlinkcolor" val="tx"/>
                    </a:ext>
                  </a:extLst>
                </a:hlinkClick>
              </a:rPr>
              <a:t>FulbrightTGC@irex.org</a:t>
            </a:r>
            <a:endParaRPr lang="en-US" sz="1600" dirty="0">
              <a:solidFill>
                <a:srgbClr val="009ED5"/>
              </a:solidFill>
              <a:latin typeface=""/>
            </a:endParaRPr>
          </a:p>
        </p:txBody>
      </p:sp>
    </p:spTree>
    <p:extLst>
      <p:ext uri="{BB962C8B-B14F-4D97-AF65-F5344CB8AC3E}">
        <p14:creationId xmlns:p14="http://schemas.microsoft.com/office/powerpoint/2010/main" val="1783669020"/>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2433239" y="642483"/>
            <a:ext cx="7325522"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FFFFFF"/>
                </a:solidFill>
                <a:latin typeface=""/>
                <a:sym typeface="Mark OT Bold"/>
              </a:rPr>
              <a:t>Stay Connected with Fulbright</a:t>
            </a:r>
            <a:endParaRPr sz="4000" kern="0" dirty="0">
              <a:solidFill>
                <a:srgbClr val="FFFFFF"/>
              </a:solidFill>
              <a:latin typeface=""/>
              <a:sym typeface="Mark OT Bold"/>
            </a:endParaRPr>
          </a:p>
        </p:txBody>
      </p:sp>
      <p:sp>
        <p:nvSpPr>
          <p:cNvPr id="20" name="First &amp; Last Name, Position…">
            <a:extLst>
              <a:ext uri="{FF2B5EF4-FFF2-40B4-BE49-F238E27FC236}">
                <a16:creationId xmlns:a16="http://schemas.microsoft.com/office/drawing/2014/main" id="{F16CF77F-B75A-4592-AD18-DFA1AA23AB75}"/>
              </a:ext>
            </a:extLst>
          </p:cNvPr>
          <p:cNvSpPr txBox="1"/>
          <p:nvPr/>
        </p:nvSpPr>
        <p:spPr>
          <a:xfrm>
            <a:off x="720989" y="2020096"/>
            <a:ext cx="4204302" cy="37446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rPr>
              <a:t>Connect with Fulbright at cies.org</a:t>
            </a:r>
          </a:p>
        </p:txBody>
      </p:sp>
      <p:sp>
        <p:nvSpPr>
          <p:cNvPr id="21" name="Line">
            <a:extLst>
              <a:ext uri="{FF2B5EF4-FFF2-40B4-BE49-F238E27FC236}">
                <a16:creationId xmlns:a16="http://schemas.microsoft.com/office/drawing/2014/main" id="{61E013C6-2CEF-4C26-A74E-869E6C3521EE}"/>
              </a:ext>
            </a:extLst>
          </p:cNvPr>
          <p:cNvSpPr/>
          <p:nvPr/>
        </p:nvSpPr>
        <p:spPr>
          <a:xfrm>
            <a:off x="720989" y="2612471"/>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2" name="First &amp; Last Name, Position…">
            <a:extLst>
              <a:ext uri="{FF2B5EF4-FFF2-40B4-BE49-F238E27FC236}">
                <a16:creationId xmlns:a16="http://schemas.microsoft.com/office/drawing/2014/main" id="{78E81A8C-3AD3-49BE-A165-4BF56A02BF35}"/>
              </a:ext>
            </a:extLst>
          </p:cNvPr>
          <p:cNvSpPr txBox="1"/>
          <p:nvPr/>
        </p:nvSpPr>
        <p:spPr>
          <a:xfrm>
            <a:off x="720989" y="2821400"/>
            <a:ext cx="3680829" cy="37446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rPr>
              <a:t>Email us at </a:t>
            </a:r>
            <a:r>
              <a:rPr lang="en-US" sz="2000" kern="0" dirty="0">
                <a:solidFill>
                  <a:prstClr val="white"/>
                </a:solidFill>
                <a:latin typeface=""/>
                <a:sym typeface="Mark OT Light"/>
                <a:hlinkClick r:id="rId3">
                  <a:extLst>
                    <a:ext uri="{A12FA001-AC4F-418D-AE19-62706E023703}">
                      <ahyp:hlinkClr xmlns:ahyp="http://schemas.microsoft.com/office/drawing/2018/hyperlinkcolor" val="tx"/>
                    </a:ext>
                  </a:extLst>
                </a:hlinkClick>
              </a:rPr>
              <a:t>scholars@iie.org</a:t>
            </a:r>
            <a:endParaRPr lang="en-US" sz="2000" kern="0" dirty="0">
              <a:solidFill>
                <a:prstClr val="white"/>
              </a:solidFill>
              <a:latin typeface=""/>
              <a:sym typeface="Mark OT Light"/>
            </a:endParaRPr>
          </a:p>
        </p:txBody>
      </p:sp>
      <p:sp>
        <p:nvSpPr>
          <p:cNvPr id="23" name="Line">
            <a:extLst>
              <a:ext uri="{FF2B5EF4-FFF2-40B4-BE49-F238E27FC236}">
                <a16:creationId xmlns:a16="http://schemas.microsoft.com/office/drawing/2014/main" id="{25449DCA-4429-4C69-B723-D8FC09CB7AEA}"/>
              </a:ext>
            </a:extLst>
          </p:cNvPr>
          <p:cNvSpPr/>
          <p:nvPr/>
        </p:nvSpPr>
        <p:spPr>
          <a:xfrm>
            <a:off x="720989" y="3404153"/>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4" name="First &amp; Last Name, Position…">
            <a:extLst>
              <a:ext uri="{FF2B5EF4-FFF2-40B4-BE49-F238E27FC236}">
                <a16:creationId xmlns:a16="http://schemas.microsoft.com/office/drawing/2014/main" id="{7922489A-A584-4EF6-A09D-A3C2EACA23C9}"/>
              </a:ext>
            </a:extLst>
          </p:cNvPr>
          <p:cNvSpPr txBox="1"/>
          <p:nvPr/>
        </p:nvSpPr>
        <p:spPr>
          <a:xfrm>
            <a:off x="692829" y="3613373"/>
            <a:ext cx="4425455" cy="65659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latin typeface=""/>
                <a:sym typeface="Mark OT Light"/>
              </a:rPr>
              <a:t>Visit our website to learn more about the</a:t>
            </a:r>
            <a:r>
              <a:rPr lang="en-US" sz="2000" kern="0" dirty="0">
                <a:solidFill>
                  <a:schemeClr val="bg1"/>
                </a:solidFill>
                <a:latin typeface=""/>
                <a:sym typeface="Mark OT Light"/>
              </a:rPr>
              <a:t> </a:t>
            </a:r>
            <a:r>
              <a:rPr lang="en-US" sz="2000" kern="0" dirty="0">
                <a:solidFill>
                  <a:schemeClr val="bg1"/>
                </a:solidFill>
                <a:latin typeface=""/>
                <a:sym typeface="Mark OT Light"/>
                <a:hlinkClick r:id="rId4">
                  <a:extLst>
                    <a:ext uri="{A12FA001-AC4F-418D-AE19-62706E023703}">
                      <ahyp:hlinkClr xmlns:ahyp="http://schemas.microsoft.com/office/drawing/2018/hyperlinkcolor" val="tx"/>
                    </a:ext>
                  </a:extLst>
                </a:hlinkClick>
              </a:rPr>
              <a:t>Fulbright U.S. Scholar Program</a:t>
            </a:r>
            <a:endParaRPr lang="en-US" sz="2000" kern="0">
              <a:solidFill>
                <a:schemeClr val="bg1"/>
              </a:solidFill>
              <a:latin typeface=""/>
            </a:endParaRPr>
          </a:p>
        </p:txBody>
      </p:sp>
      <p:sp>
        <p:nvSpPr>
          <p:cNvPr id="26" name="Line">
            <a:extLst>
              <a:ext uri="{FF2B5EF4-FFF2-40B4-BE49-F238E27FC236}">
                <a16:creationId xmlns:a16="http://schemas.microsoft.com/office/drawing/2014/main" id="{6B431581-B192-4AF3-8B07-248875ED8BCC}"/>
              </a:ext>
            </a:extLst>
          </p:cNvPr>
          <p:cNvSpPr/>
          <p:nvPr/>
        </p:nvSpPr>
        <p:spPr>
          <a:xfrm>
            <a:off x="720989" y="4435678"/>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7" name="First &amp; Last Name, Position…">
            <a:extLst>
              <a:ext uri="{FF2B5EF4-FFF2-40B4-BE49-F238E27FC236}">
                <a16:creationId xmlns:a16="http://schemas.microsoft.com/office/drawing/2014/main" id="{45E4FC1D-CACD-47CD-B39B-5170C1D9362E}"/>
              </a:ext>
            </a:extLst>
          </p:cNvPr>
          <p:cNvSpPr txBox="1"/>
          <p:nvPr/>
        </p:nvSpPr>
        <p:spPr>
          <a:xfrm>
            <a:off x="692829" y="4593566"/>
            <a:ext cx="4425455" cy="37446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hlinkClick r:id="rId5">
                  <a:extLst>
                    <a:ext uri="{A12FA001-AC4F-418D-AE19-62706E023703}">
                      <ahyp:hlinkClr xmlns:ahyp="http://schemas.microsoft.com/office/drawing/2018/hyperlinkcolor" val="tx"/>
                    </a:ext>
                  </a:extLst>
                </a:hlinkClick>
              </a:rPr>
              <a:t>Refer your colleagues</a:t>
            </a:r>
            <a:endParaRPr lang="en-US" sz="2000" kern="0" dirty="0">
              <a:solidFill>
                <a:prstClr val="white"/>
              </a:solidFill>
              <a:latin typeface=""/>
              <a:sym typeface="Mark OT Light"/>
            </a:endParaRPr>
          </a:p>
        </p:txBody>
      </p:sp>
      <p:pic>
        <p:nvPicPr>
          <p:cNvPr id="28" name="Picture 27">
            <a:extLst>
              <a:ext uri="{FF2B5EF4-FFF2-40B4-BE49-F238E27FC236}">
                <a16:creationId xmlns:a16="http://schemas.microsoft.com/office/drawing/2014/main" id="{E92FC70C-4724-4492-A2EF-4827861CD250}"/>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7352025" y="1974870"/>
            <a:ext cx="3606800" cy="2686050"/>
          </a:xfrm>
          <a:prstGeom prst="rect">
            <a:avLst/>
          </a:prstGeom>
        </p:spPr>
      </p:pic>
    </p:spTree>
    <p:extLst>
      <p:ext uri="{BB962C8B-B14F-4D97-AF65-F5344CB8AC3E}">
        <p14:creationId xmlns:p14="http://schemas.microsoft.com/office/powerpoint/2010/main" val="33555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8188B3A-88BA-4E9E-9396-90C1F4022C1B}"/>
              </a:ext>
            </a:extLst>
          </p:cNvPr>
          <p:cNvSpPr txBox="1">
            <a:spLocks noGrp="1"/>
          </p:cNvSpPr>
          <p:nvPr>
            <p:ph type="body" sz="quarter" idx="11"/>
          </p:nvPr>
        </p:nvSpPr>
        <p:spPr>
          <a:xfrm>
            <a:off x="1244047" y="2248032"/>
            <a:ext cx="9703904" cy="3366306"/>
          </a:xfrm>
          <a:prstGeom prst="rect">
            <a:avLst/>
          </a:prstGeom>
          <a:noFill/>
        </p:spPr>
        <p:txBody>
          <a:bodyPr wrap="square">
            <a:spAutoFit/>
          </a:bodyPr>
          <a:lstStyle/>
          <a:p>
            <a:r>
              <a:rPr lang="en-US" dirty="0">
                <a:solidFill>
                  <a:srgbClr val="0065A2"/>
                </a:solidFill>
                <a:latin typeface=""/>
              </a:rPr>
              <a:t>Brief</a:t>
            </a:r>
            <a:r>
              <a:rPr lang="en-US" dirty="0"/>
              <a:t> </a:t>
            </a:r>
            <a:r>
              <a:rPr lang="en-US" dirty="0">
                <a:solidFill>
                  <a:srgbClr val="0065A2"/>
                </a:solidFill>
                <a:latin typeface=""/>
              </a:rPr>
              <a:t>Overview of the Fulbright Scholar Program and </a:t>
            </a:r>
            <a:br>
              <a:rPr lang="en-US" dirty="0">
                <a:solidFill>
                  <a:srgbClr val="0065A2"/>
                </a:solidFill>
                <a:latin typeface=""/>
              </a:rPr>
            </a:br>
            <a:r>
              <a:rPr lang="en-US" dirty="0">
                <a:solidFill>
                  <a:srgbClr val="0065A2"/>
                </a:solidFill>
                <a:latin typeface=""/>
              </a:rPr>
              <a:t>U.S. Scholar Competition Cycle Highlights</a:t>
            </a:r>
          </a:p>
          <a:p>
            <a:endParaRPr lang="en-US" dirty="0">
              <a:solidFill>
                <a:srgbClr val="0065A2"/>
              </a:solidFill>
              <a:latin typeface=""/>
            </a:endParaRPr>
          </a:p>
          <a:p>
            <a:r>
              <a:rPr lang="en-US" dirty="0">
                <a:solidFill>
                  <a:srgbClr val="0065A2"/>
                </a:solidFill>
                <a:latin typeface=""/>
              </a:rPr>
              <a:t>Trip Around the World – What’s New for the 2023-24 Fulbright </a:t>
            </a:r>
          </a:p>
          <a:p>
            <a:pPr marL="0" indent="0">
              <a:buNone/>
            </a:pPr>
            <a:r>
              <a:rPr lang="en-US" dirty="0">
                <a:solidFill>
                  <a:srgbClr val="0065A2"/>
                </a:solidFill>
                <a:latin typeface=""/>
              </a:rPr>
              <a:t>	U.S. Scholar Competition</a:t>
            </a:r>
          </a:p>
          <a:p>
            <a:endParaRPr lang="en-US" dirty="0">
              <a:solidFill>
                <a:srgbClr val="0065A2"/>
              </a:solidFill>
              <a:latin typeface=""/>
            </a:endParaRPr>
          </a:p>
          <a:p>
            <a:r>
              <a:rPr lang="en-US" dirty="0">
                <a:solidFill>
                  <a:srgbClr val="0065A2"/>
                </a:solidFill>
                <a:latin typeface=""/>
              </a:rPr>
              <a:t>Questions &amp; Answers</a:t>
            </a:r>
          </a:p>
        </p:txBody>
      </p:sp>
      <p:sp>
        <p:nvSpPr>
          <p:cNvPr id="6" name="TextBox 5">
            <a:extLst>
              <a:ext uri="{FF2B5EF4-FFF2-40B4-BE49-F238E27FC236}">
                <a16:creationId xmlns:a16="http://schemas.microsoft.com/office/drawing/2014/main" id="{FF4B777E-1172-405C-8F33-DE002DEB205E}"/>
              </a:ext>
            </a:extLst>
          </p:cNvPr>
          <p:cNvSpPr txBox="1"/>
          <p:nvPr/>
        </p:nvSpPr>
        <p:spPr>
          <a:xfrm>
            <a:off x="3286539" y="1075937"/>
            <a:ext cx="5618921" cy="830997"/>
          </a:xfrm>
          <a:prstGeom prst="rect">
            <a:avLst/>
          </a:prstGeom>
          <a:noFill/>
        </p:spPr>
        <p:txBody>
          <a:bodyPr wrap="square" rtlCol="0">
            <a:spAutoFit/>
          </a:bodyPr>
          <a:lstStyle/>
          <a:p>
            <a:pPr algn="ctr"/>
            <a:r>
              <a:rPr lang="en-US" sz="4800" b="1" dirty="0">
                <a:solidFill>
                  <a:srgbClr val="0065A2"/>
                </a:solidFill>
                <a:latin typeface=""/>
              </a:rPr>
              <a:t>Today’s Webinar</a:t>
            </a:r>
          </a:p>
        </p:txBody>
      </p:sp>
    </p:spTree>
    <p:extLst>
      <p:ext uri="{BB962C8B-B14F-4D97-AF65-F5344CB8AC3E}">
        <p14:creationId xmlns:p14="http://schemas.microsoft.com/office/powerpoint/2010/main" val="1196392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irst &amp; Last Name, Position…"/>
          <p:cNvSpPr txBox="1"/>
          <p:nvPr/>
        </p:nvSpPr>
        <p:spPr>
          <a:xfrm>
            <a:off x="2766729" y="783850"/>
            <a:ext cx="3426451" cy="3970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Mission</a:t>
            </a:r>
            <a:endParaRPr sz="2200" b="1" kern="0" dirty="0">
              <a:solidFill>
                <a:srgbClr val="0065A2"/>
              </a:solidFill>
              <a:latin typeface=""/>
              <a:sym typeface="Mark OT Bold"/>
            </a:endParaRPr>
          </a:p>
        </p:txBody>
      </p:sp>
      <p:sp>
        <p:nvSpPr>
          <p:cNvPr id="5" name="Line"/>
          <p:cNvSpPr/>
          <p:nvPr/>
        </p:nvSpPr>
        <p:spPr>
          <a:xfrm>
            <a:off x="1053503" y="1376599"/>
            <a:ext cx="5087247"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9" name="First &amp; Last Name, Position…"/>
          <p:cNvSpPr txBox="1"/>
          <p:nvPr/>
        </p:nvSpPr>
        <p:spPr>
          <a:xfrm>
            <a:off x="1008753" y="1493369"/>
            <a:ext cx="5087247" cy="353968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 partnership with 160 </a:t>
            </a:r>
            <a:r>
              <a:rPr lang="en-US" altLang="en-US" dirty="0">
                <a:solidFill>
                  <a:srgbClr val="0065A2"/>
                </a:solidFill>
                <a:latin typeface=""/>
                <a:sym typeface="Mark OT Bold" charset="0"/>
              </a:rPr>
              <a:t>countries worldwide, Fulbright offers passionate and accomplished faculty, administrators, artists, journalists, lawyers, and other professionals from all backgrounds an unparalleled opportunity to study, teach, or conduct research.</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Our mission is to foster mutual understanding between nations, advance knowledge across communities, and improve lives around the world.</a:t>
            </a:r>
          </a:p>
        </p:txBody>
      </p:sp>
      <p:pic>
        <p:nvPicPr>
          <p:cNvPr id="10" name="Picture 9"/>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632930" y="1258915"/>
            <a:ext cx="19050" cy="3403600"/>
          </a:xfrm>
          <a:prstGeom prst="rect">
            <a:avLst/>
          </a:prstGeom>
        </p:spPr>
      </p:pic>
      <p:sp>
        <p:nvSpPr>
          <p:cNvPr id="13" name="First &amp; Last Name, Position…"/>
          <p:cNvSpPr txBox="1"/>
          <p:nvPr/>
        </p:nvSpPr>
        <p:spPr>
          <a:xfrm>
            <a:off x="8169201" y="783850"/>
            <a:ext cx="3426451" cy="397032"/>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A Brief History</a:t>
            </a:r>
            <a:endParaRPr sz="2200" b="1" kern="0" dirty="0">
              <a:solidFill>
                <a:srgbClr val="0065A2"/>
              </a:solidFill>
              <a:latin typeface=""/>
              <a:sym typeface="Mark OT Bold"/>
            </a:endParaRPr>
          </a:p>
        </p:txBody>
      </p:sp>
      <p:sp>
        <p:nvSpPr>
          <p:cNvPr id="14" name="Line"/>
          <p:cNvSpPr/>
          <p:nvPr/>
        </p:nvSpPr>
        <p:spPr>
          <a:xfrm>
            <a:off x="7450672" y="1376599"/>
            <a:ext cx="4144980"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15" name="First &amp; Last Name, Position…"/>
          <p:cNvSpPr txBox="1"/>
          <p:nvPr/>
        </p:nvSpPr>
        <p:spPr>
          <a:xfrm>
            <a:off x="7405922" y="1493369"/>
            <a:ext cx="4015056" cy="353968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Established </a:t>
            </a:r>
            <a:r>
              <a:rPr lang="en-US" altLang="en-US" dirty="0">
                <a:solidFill>
                  <a:srgbClr val="0065A2"/>
                </a:solidFill>
                <a:latin typeface=""/>
                <a:sym typeface="Mark OT Bold" charset="0"/>
              </a:rPr>
              <a:t>in 1946 by Congress, Fulbright is the United States government’s flagship international educational and cultural exchange program.</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is sponsored </a:t>
            </a:r>
            <a:r>
              <a:rPr lang="en-US" altLang="en-US" dirty="0">
                <a:solidFill>
                  <a:srgbClr val="0065A2"/>
                </a:solidFill>
                <a:latin typeface=""/>
                <a:sym typeface="Mark OT Bold" charset="0"/>
              </a:rPr>
              <a:t>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72673859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3595059" y="809471"/>
            <a:ext cx="5086723"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Diversity &amp; Inclusion</a:t>
            </a:r>
            <a:endParaRPr sz="4000" kern="0" dirty="0">
              <a:solidFill>
                <a:srgbClr val="0065A2"/>
              </a:solidFill>
              <a:latin typeface=""/>
              <a:sym typeface="Mark OT Bold"/>
            </a:endParaRPr>
          </a:p>
        </p:txBody>
      </p:sp>
      <p:sp>
        <p:nvSpPr>
          <p:cNvPr id="3" name="First &amp; Last Name, Position…"/>
          <p:cNvSpPr txBox="1"/>
          <p:nvPr/>
        </p:nvSpPr>
        <p:spPr>
          <a:xfrm>
            <a:off x="359921" y="1768044"/>
            <a:ext cx="5537699" cy="3326488"/>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a:lnSpc>
                <a:spcPct val="114000"/>
              </a:lnSpc>
              <a:spcBef>
                <a:spcPts val="350"/>
              </a:spcBef>
              <a:buSzPct val="100000"/>
            </a:pPr>
            <a:r>
              <a:rPr lang="en-US" altLang="en-US" dirty="0">
                <a:solidFill>
                  <a:srgbClr val="0065A2"/>
                </a:solidFill>
                <a:latin typeface=""/>
              </a:rPr>
              <a:t>Fulbright strives to ensure that it reflects the diversity of U.S. society and societies abroad.  We encourage the involvement of people from traditionally underrepresented audiences in all our grants, programs and other initiatives.  </a:t>
            </a:r>
          </a:p>
          <a:p>
            <a:pPr>
              <a:lnSpc>
                <a:spcPct val="114000"/>
              </a:lnSpc>
              <a:spcBef>
                <a:spcPts val="350"/>
              </a:spcBef>
              <a:buSzPct val="100000"/>
            </a:pPr>
            <a:endParaRPr lang="en-US" altLang="en-US" dirty="0">
              <a:solidFill>
                <a:srgbClr val="0065A2"/>
              </a:solidFill>
              <a:latin typeface=""/>
            </a:endParaRPr>
          </a:p>
          <a:p>
            <a:pPr>
              <a:lnSpc>
                <a:spcPct val="114000"/>
              </a:lnSpc>
              <a:spcBef>
                <a:spcPts val="350"/>
              </a:spcBef>
              <a:buSzPct val="100000"/>
            </a:pPr>
            <a:r>
              <a:rPr lang="en-US" altLang="en-US" dirty="0">
                <a:solidFill>
                  <a:srgbClr val="0065A2"/>
                </a:solidFill>
                <a:latin typeface=""/>
              </a:rPr>
              <a:t>Opportunities are open to people regardless of their race, color, national origin, sex, age, religion, geographic location, socioeconomic status, disability, sexual orientation or gender identity.</a:t>
            </a:r>
          </a:p>
        </p:txBody>
      </p:sp>
      <p:pic>
        <p:nvPicPr>
          <p:cNvPr id="5" name="Picture 4">
            <a:extLst>
              <a:ext uri="{FF2B5EF4-FFF2-40B4-BE49-F238E27FC236}">
                <a16:creationId xmlns:a16="http://schemas.microsoft.com/office/drawing/2014/main" id="{6FA8C9F8-16EC-4A43-AD02-A6029E8A71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8421" y="1865337"/>
            <a:ext cx="5537699" cy="32695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95086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1088790" y="887318"/>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Why Fulbright?</a:t>
            </a:r>
            <a:endParaRPr sz="4000" kern="0" dirty="0">
              <a:solidFill>
                <a:srgbClr val="0065A2"/>
              </a:solidFill>
              <a:latin typeface=""/>
              <a:sym typeface="Mark OT Bold"/>
            </a:endParaRPr>
          </a:p>
        </p:txBody>
      </p:sp>
      <p:sp>
        <p:nvSpPr>
          <p:cNvPr id="3" name="First &amp; Last Name, Position…"/>
          <p:cNvSpPr txBox="1"/>
          <p:nvPr/>
        </p:nvSpPr>
        <p:spPr>
          <a:xfrm>
            <a:off x="1088790" y="1821060"/>
            <a:ext cx="5537699" cy="32158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transformational.</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Foster relationships that are real and lasting</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Expand your publishing network</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Become more multicultural in the classroom</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Serve as an ambassador for international exchange</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Gain the professional recognition as being identified as a “Fulbright Scholar”</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Join a vibrant alumni network</a:t>
            </a:r>
          </a:p>
        </p:txBody>
      </p:sp>
      <p:sp>
        <p:nvSpPr>
          <p:cNvPr id="11" name="First &amp; Last Name, Position…">
            <a:extLst>
              <a:ext uri="{FF2B5EF4-FFF2-40B4-BE49-F238E27FC236}">
                <a16:creationId xmlns:a16="http://schemas.microsoft.com/office/drawing/2014/main" id="{B7A482D1-C811-4913-9B0A-379A44143CE7}"/>
              </a:ext>
            </a:extLst>
          </p:cNvPr>
          <p:cNvSpPr txBox="1"/>
          <p:nvPr/>
        </p:nvSpPr>
        <p:spPr>
          <a:xfrm>
            <a:off x="6507219" y="1446690"/>
            <a:ext cx="5537699" cy="389876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family-friendly.</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Approximately 60% of our awards provide dependent support</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Many Fulbright dependents go on to have international careers</a:t>
            </a:r>
          </a:p>
          <a:p>
            <a:pPr marL="285750" indent="-285750" hangingPunct="0">
              <a:lnSpc>
                <a:spcPct val="114000"/>
              </a:lnSpc>
              <a:spcBef>
                <a:spcPts val="350"/>
              </a:spcBef>
              <a:buSzPct val="100000"/>
              <a:buFont typeface="Arial" panose="020B0604020202020204" pitchFamily="34" charset="0"/>
              <a:buChar char="•"/>
              <a:defRPr/>
            </a:pPr>
            <a:endParaRPr lang="en-US" altLang="en-US" kern="0" dirty="0">
              <a:solidFill>
                <a:srgbClr val="0065A2"/>
              </a:solidFill>
              <a:latin typeface=""/>
              <a:ea typeface="+mj-ea"/>
              <a:cs typeface="+mj-cs"/>
              <a:sym typeface="Calibri"/>
            </a:endParaRPr>
          </a:p>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supportive.</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70% of applicants engage with IIE staff</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Continued support while in country from IIE and host country staff </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Access to Fulbright alumni as a resource</a:t>
            </a:r>
          </a:p>
        </p:txBody>
      </p:sp>
    </p:spTree>
    <p:extLst>
      <p:ext uri="{BB962C8B-B14F-4D97-AF65-F5344CB8AC3E}">
        <p14:creationId xmlns:p14="http://schemas.microsoft.com/office/powerpoint/2010/main" val="43569165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3541488" y="850042"/>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by the Numbers</a:t>
            </a:r>
            <a:endParaRPr sz="4000" kern="0" dirty="0">
              <a:solidFill>
                <a:srgbClr val="0065A2"/>
              </a:solidFill>
              <a:latin typeface=""/>
              <a:sym typeface="Mark OT Bold"/>
            </a:endParaRPr>
          </a:p>
        </p:txBody>
      </p:sp>
      <p:sp>
        <p:nvSpPr>
          <p:cNvPr id="3" name="First &amp; Last Name, Position…"/>
          <p:cNvSpPr txBox="1"/>
          <p:nvPr/>
        </p:nvSpPr>
        <p:spPr>
          <a:xfrm>
            <a:off x="480236" y="1495458"/>
            <a:ext cx="6931217" cy="386708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The Fulbright Program funds over 8,000 awards annually:</a:t>
            </a: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rPr>
              <a:t>900 U.S. scholars and administrators</a:t>
            </a:r>
            <a:endParaRPr lang="en-US" dirty="0">
              <a:ea typeface="+mj-lt"/>
              <a:cs typeface="+mj-lt"/>
            </a:endParaRP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900 visiting scholars</a:t>
            </a: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2,200 U.S. students</a:t>
            </a:r>
            <a:endParaRPr lang="en-US" dirty="0"/>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4,000 foreign students</a:t>
            </a: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 language teaching assistants</a:t>
            </a:r>
          </a:p>
          <a:p>
            <a:pPr>
              <a:lnSpc>
                <a:spcPct val="125000"/>
              </a:lnSpc>
              <a:buSzPct val="120000"/>
              <a:defRPr>
                <a:solidFill>
                  <a:srgbClr val="FAFFF8"/>
                </a:solidFill>
                <a:latin typeface="Mark OT Light"/>
                <a:ea typeface="Mark OT Light"/>
                <a:cs typeface="Mark OT Light"/>
                <a:sym typeface="Mark OT Light"/>
              </a:defRPr>
            </a:pPr>
            <a:br>
              <a:rPr lang="en-US" dirty="0">
                <a:solidFill>
                  <a:srgbClr val="0065A2"/>
                </a:solidFill>
                <a:latin typeface=""/>
              </a:rPr>
            </a:br>
            <a:r>
              <a:rPr lang="en-US" dirty="0">
                <a:solidFill>
                  <a:srgbClr val="0065A2"/>
                </a:solidFill>
                <a:latin typeface=""/>
              </a:rPr>
              <a:t>Approximately 400,000 “</a:t>
            </a:r>
            <a:r>
              <a:rPr lang="en-US" dirty="0" err="1">
                <a:solidFill>
                  <a:srgbClr val="0065A2"/>
                </a:solidFill>
                <a:latin typeface=""/>
              </a:rPr>
              <a:t>Fulbrighters</a:t>
            </a:r>
            <a:r>
              <a:rPr lang="en-US" dirty="0">
                <a:solidFill>
                  <a:srgbClr val="0065A2"/>
                </a:solidFill>
                <a:latin typeface=""/>
              </a:rPr>
              <a:t>” have participated in the program since its inception in 1946.</a:t>
            </a:r>
          </a:p>
          <a:p>
            <a:pPr>
              <a:lnSpc>
                <a:spcPct val="125000"/>
              </a:lnSpc>
              <a:defRPr>
                <a:solidFill>
                  <a:srgbClr val="FAFFF8"/>
                </a:solidFill>
                <a:latin typeface="Mark OT Light"/>
                <a:ea typeface="Mark OT Light"/>
                <a:cs typeface="Mark OT Light"/>
                <a:sym typeface="Mark OT Light"/>
              </a:defRPr>
            </a:pPr>
            <a:endParaRPr lang="en-US" dirty="0">
              <a:solidFill>
                <a:srgbClr val="454A4A"/>
              </a:solidFill>
              <a:latin typeface=""/>
            </a:endParaRPr>
          </a:p>
        </p:txBody>
      </p:sp>
      <p:pic>
        <p:nvPicPr>
          <p:cNvPr id="6" name="Picture 5">
            <a:extLst>
              <a:ext uri="{FF2B5EF4-FFF2-40B4-BE49-F238E27FC236}">
                <a16:creationId xmlns:a16="http://schemas.microsoft.com/office/drawing/2014/main" id="{58F2BE96-69FF-4E2A-9779-F5827DB9260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406211" y="1615676"/>
            <a:ext cx="4305553" cy="34282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83304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2264791" y="817337"/>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Eligibility for U.S. Scholar Program</a:t>
            </a:r>
            <a:endParaRPr sz="4000" kern="0" dirty="0">
              <a:solidFill>
                <a:srgbClr val="0065A2"/>
              </a:solidFill>
              <a:latin typeface=""/>
              <a:sym typeface="Mark OT Bold"/>
            </a:endParaRPr>
          </a:p>
        </p:txBody>
      </p:sp>
      <p:sp>
        <p:nvSpPr>
          <p:cNvPr id="3" name="First &amp; Last Name, Position…"/>
          <p:cNvSpPr txBox="1"/>
          <p:nvPr/>
        </p:nvSpPr>
        <p:spPr>
          <a:xfrm>
            <a:off x="6096000" y="1660642"/>
            <a:ext cx="6160170" cy="3520836"/>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U.S. citizenship</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Degree and experience, as required by award:</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Ph.D. or other terminal degree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 and higher education teaching or professional experience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Professional and/or artistic experience with substantial accomplishments</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Teaching experience</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Compliance with </a:t>
            </a:r>
            <a:r>
              <a:rPr lang="en-US" dirty="0">
                <a:solidFill>
                  <a:srgbClr val="0065A2"/>
                </a:solidFill>
                <a:latin typeface=""/>
                <a:hlinkClick r:id="rId4"/>
              </a:rPr>
              <a:t>policies</a:t>
            </a:r>
            <a:r>
              <a:rPr lang="en-US" dirty="0">
                <a:solidFill>
                  <a:srgbClr val="0065A2"/>
                </a:solidFill>
                <a:latin typeface=""/>
              </a:rPr>
              <a:t> on previous Fulbright Scholar awards and waiting periods between grants</a:t>
            </a:r>
          </a:p>
        </p:txBody>
      </p:sp>
      <p:pic>
        <p:nvPicPr>
          <p:cNvPr id="5" name="Picture 4">
            <a:extLst>
              <a:ext uri="{FF2B5EF4-FFF2-40B4-BE49-F238E27FC236}">
                <a16:creationId xmlns:a16="http://schemas.microsoft.com/office/drawing/2014/main" id="{A9929514-2A52-4CE4-AC60-E867DFDC8D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156"/>
          <a:stretch/>
        </p:blipFill>
        <p:spPr>
          <a:xfrm>
            <a:off x="679000" y="1676522"/>
            <a:ext cx="5144284" cy="3504956"/>
          </a:xfrm>
          <a:prstGeom prst="rect">
            <a:avLst/>
          </a:prstGeom>
          <a:ln w="38100">
            <a:noFill/>
          </a:ln>
        </p:spPr>
      </p:pic>
    </p:spTree>
    <p:extLst>
      <p:ext uri="{BB962C8B-B14F-4D97-AF65-F5344CB8AC3E}">
        <p14:creationId xmlns:p14="http://schemas.microsoft.com/office/powerpoint/2010/main" val="311405160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resentation Name…"/>
          <p:cNvSpPr txBox="1"/>
          <p:nvPr/>
        </p:nvSpPr>
        <p:spPr>
          <a:xfrm>
            <a:off x="2500765" y="808576"/>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Scholar Award Types</a:t>
            </a:r>
            <a:endParaRPr sz="4000" kern="0" dirty="0">
              <a:solidFill>
                <a:srgbClr val="0065A2"/>
              </a:solidFill>
              <a:latin typeface=""/>
              <a:sym typeface="Mark OT Bold"/>
            </a:endParaRPr>
          </a:p>
        </p:txBody>
      </p:sp>
      <p:sp>
        <p:nvSpPr>
          <p:cNvPr id="3" name="First &amp; Last Name, Position…"/>
          <p:cNvSpPr txBox="1"/>
          <p:nvPr/>
        </p:nvSpPr>
        <p:spPr>
          <a:xfrm>
            <a:off x="6597962" y="1495458"/>
            <a:ext cx="6160170" cy="3867084"/>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4 Award Types: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Postdoctoral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Distinguished 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International Education Administrator Awards</a:t>
            </a:r>
            <a:br>
              <a:rPr lang="en-US" dirty="0">
                <a:solidFill>
                  <a:srgbClr val="0065A2"/>
                </a:solidFill>
                <a:latin typeface=""/>
              </a:rPr>
            </a:br>
            <a:endParaRPr lang="en-US"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Flex Option</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Available in 63 countries and all world areas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Allows multiple visits over two years</a:t>
            </a:r>
          </a:p>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Global &amp; Regional awards</a:t>
            </a:r>
          </a:p>
        </p:txBody>
      </p:sp>
      <p:pic>
        <p:nvPicPr>
          <p:cNvPr id="6" name="Picture 5">
            <a:extLst>
              <a:ext uri="{FF2B5EF4-FFF2-40B4-BE49-F238E27FC236}">
                <a16:creationId xmlns:a16="http://schemas.microsoft.com/office/drawing/2014/main" id="{164AB629-6477-4853-A880-8AEB8F6F5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30" y="1639133"/>
            <a:ext cx="4966652" cy="3176588"/>
          </a:xfrm>
          <a:prstGeom prst="rect">
            <a:avLst/>
          </a:prstGeom>
          <a:ln w="38100">
            <a:noFill/>
          </a:ln>
        </p:spPr>
      </p:pic>
    </p:spTree>
    <p:extLst>
      <p:ext uri="{BB962C8B-B14F-4D97-AF65-F5344CB8AC3E}">
        <p14:creationId xmlns:p14="http://schemas.microsoft.com/office/powerpoint/2010/main" val="2408156298"/>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Title Slid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egac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hite Base">
  <a:themeElements>
    <a:clrScheme name="Fulbright Nov 2020">
      <a:dk1>
        <a:srgbClr val="707372"/>
      </a:dk1>
      <a:lt1>
        <a:srgbClr val="FFFFFF"/>
      </a:lt1>
      <a:dk2>
        <a:srgbClr val="0077C8"/>
      </a:dk2>
      <a:lt2>
        <a:srgbClr val="003DA5"/>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Gray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White Ba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pener">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20840</TotalTime>
  <Words>2630</Words>
  <Application>Microsoft Office PowerPoint</Application>
  <PresentationFormat>Widescreen</PresentationFormat>
  <Paragraphs>289</Paragraphs>
  <Slides>22</Slides>
  <Notes>22</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22</vt:i4>
      </vt:variant>
    </vt:vector>
  </HeadingPairs>
  <TitlesOfParts>
    <vt:vector size="43" baseType="lpstr">
      <vt:lpstr>Arial</vt:lpstr>
      <vt:lpstr>Calibri</vt:lpstr>
      <vt:lpstr>Calibri Light</vt:lpstr>
      <vt:lpstr>Mark OT</vt:lpstr>
      <vt:lpstr>Mark OT Bold</vt:lpstr>
      <vt:lpstr>Mark OT Book</vt:lpstr>
      <vt:lpstr>Mark OT Light</vt:lpstr>
      <vt:lpstr>Monteserrat</vt:lpstr>
      <vt:lpstr>Montserrat</vt:lpstr>
      <vt:lpstr>Segoe UI</vt:lpstr>
      <vt:lpstr>Tahoma</vt:lpstr>
      <vt:lpstr>Times New Roman</vt:lpstr>
      <vt:lpstr>1_Title Slide</vt:lpstr>
      <vt:lpstr>1_White Base</vt:lpstr>
      <vt:lpstr>1_Legacy Blue Base</vt:lpstr>
      <vt:lpstr>2_Sky Blue Base</vt:lpstr>
      <vt:lpstr>1_Sky Blue Base</vt:lpstr>
      <vt:lpstr>White Base</vt:lpstr>
      <vt:lpstr>Gray Base</vt:lpstr>
      <vt:lpstr>2_White Base</vt:lpstr>
      <vt:lpstr>Opener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Fulay, Athena</cp:lastModifiedBy>
  <cp:revision>333</cp:revision>
  <dcterms:created xsi:type="dcterms:W3CDTF">2020-02-04T16:49:30Z</dcterms:created>
  <dcterms:modified xsi:type="dcterms:W3CDTF">2022-01-27T15:55:45Z</dcterms:modified>
</cp:coreProperties>
</file>