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 id="2147483660" r:id="rId3"/>
    <p:sldMasterId id="2147483662" r:id="rId4"/>
    <p:sldMasterId id="2147483664" r:id="rId5"/>
    <p:sldMasterId id="2147483666" r:id="rId6"/>
    <p:sldMasterId id="2147483668" r:id="rId7"/>
    <p:sldMasterId id="2147483670" r:id="rId8"/>
    <p:sldMasterId id="2147483672" r:id="rId9"/>
    <p:sldMasterId id="2147483778" r:id="rId10"/>
  </p:sldMasterIdLst>
  <p:notesMasterIdLst>
    <p:notesMasterId r:id="rId36"/>
  </p:notesMasterIdLst>
  <p:sldIdLst>
    <p:sldId id="256" r:id="rId11"/>
    <p:sldId id="257" r:id="rId12"/>
    <p:sldId id="267" r:id="rId13"/>
    <p:sldId id="271" r:id="rId14"/>
    <p:sldId id="305" r:id="rId15"/>
    <p:sldId id="299" r:id="rId16"/>
    <p:sldId id="306" r:id="rId17"/>
    <p:sldId id="272" r:id="rId18"/>
    <p:sldId id="283" r:id="rId19"/>
    <p:sldId id="296" r:id="rId20"/>
    <p:sldId id="276" r:id="rId21"/>
    <p:sldId id="285" r:id="rId22"/>
    <p:sldId id="290" r:id="rId23"/>
    <p:sldId id="273" r:id="rId24"/>
    <p:sldId id="295" r:id="rId25"/>
    <p:sldId id="286" r:id="rId26"/>
    <p:sldId id="291" r:id="rId27"/>
    <p:sldId id="277" r:id="rId28"/>
    <p:sldId id="284" r:id="rId29"/>
    <p:sldId id="293" r:id="rId30"/>
    <p:sldId id="298" r:id="rId31"/>
    <p:sldId id="304" r:id="rId32"/>
    <p:sldId id="307" r:id="rId33"/>
    <p:sldId id="280" r:id="rId34"/>
    <p:sldId id="294"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jayla Ortiz" initials="AO" lastIdx="2" clrIdx="0">
    <p:extLst>
      <p:ext uri="{19B8F6BF-5375-455C-9EA6-DF929625EA0E}">
        <p15:presenceInfo xmlns:p15="http://schemas.microsoft.com/office/powerpoint/2012/main" userId="PZ05rWjNT0O45bReoqdu8zTrlCJ30C2GWUmDFZGNU8w=" providerId="None"/>
      </p:ext>
    </p:extLst>
  </p:cmAuthor>
  <p:cmAuthor id="2" name="Van Emrik, Kate" initials="VEK" lastIdx="1" clrIdx="1">
    <p:extLst>
      <p:ext uri="{19B8F6BF-5375-455C-9EA6-DF929625EA0E}">
        <p15:presenceInfo xmlns:p15="http://schemas.microsoft.com/office/powerpoint/2012/main" userId="S::kvanemrik@iie.org::1fdca424-a993-4765-a888-11bc16b15651" providerId="AD"/>
      </p:ext>
    </p:extLst>
  </p:cmAuthor>
  <p:cmAuthor id="3" name="Parham, Virginia" initials="PV" lastIdx="5" clrIdx="2">
    <p:extLst>
      <p:ext uri="{19B8F6BF-5375-455C-9EA6-DF929625EA0E}">
        <p15:presenceInfo xmlns:p15="http://schemas.microsoft.com/office/powerpoint/2012/main" userId="S::VParham@iie.org::cd8b474e-2b8d-4f9c-8d61-dbd57edb786c" providerId="AD"/>
      </p:ext>
    </p:extLst>
  </p:cmAuthor>
  <p:cmAuthor id="4" name="Sarah McCormick" initials="SM" lastIdx="4" clrIdx="3">
    <p:extLst>
      <p:ext uri="{19B8F6BF-5375-455C-9EA6-DF929625EA0E}">
        <p15:presenceInfo xmlns:p15="http://schemas.microsoft.com/office/powerpoint/2012/main" userId="tyHxno88o5dRhZX9euDBzzoxYl0/EjDIcRffSSa7JGo=" providerId="None"/>
      </p:ext>
    </p:extLst>
  </p:cmAuthor>
  <p:cmAuthor id="5" name="Greta Scharnweber" initials="GS" lastIdx="12" clrIdx="4">
    <p:extLst>
      <p:ext uri="{19B8F6BF-5375-455C-9EA6-DF929625EA0E}">
        <p15:presenceInfo xmlns:p15="http://schemas.microsoft.com/office/powerpoint/2012/main" userId="o2i1jQrL1PHUIqvU2pDP2SL175jkdFUp6rxEfWfcJ4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8" autoAdjust="0"/>
    <p:restoredTop sz="94649" autoAdjust="0"/>
  </p:normalViewPr>
  <p:slideViewPr>
    <p:cSldViewPr snapToGrid="0" snapToObjects="1">
      <p:cViewPr varScale="1">
        <p:scale>
          <a:sx n="28" d="100"/>
          <a:sy n="28" d="100"/>
        </p:scale>
        <p:origin x="72" y="192"/>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B9171-22C9-41C7-AB4F-914172BBCD7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53109F38-269F-4611-B74F-CDA704EBFAF0}">
      <dgm:prSet phldrT="[Text]" custT="1"/>
      <dgm:spPr/>
      <dgm:t>
        <a:bodyPr/>
        <a:lstStyle/>
        <a:p>
          <a:r>
            <a:rPr lang="en-US" sz="3500" dirty="0"/>
            <a:t>On Program Reporting</a:t>
          </a:r>
        </a:p>
      </dgm:t>
    </dgm:pt>
    <dgm:pt modelId="{BAC9F6A8-206F-44F1-B92B-42728A7C943F}" type="parTrans" cxnId="{DA1BB698-94F5-42ED-B8D1-45545377BB58}">
      <dgm:prSet/>
      <dgm:spPr/>
      <dgm:t>
        <a:bodyPr/>
        <a:lstStyle/>
        <a:p>
          <a:endParaRPr lang="en-US"/>
        </a:p>
      </dgm:t>
    </dgm:pt>
    <dgm:pt modelId="{951F48F7-898C-4AF2-A085-13D07B90CC89}" type="sibTrans" cxnId="{DA1BB698-94F5-42ED-B8D1-45545377BB58}">
      <dgm:prSet/>
      <dgm:spPr/>
      <dgm:t>
        <a:bodyPr/>
        <a:lstStyle/>
        <a:p>
          <a:endParaRPr lang="en-US"/>
        </a:p>
      </dgm:t>
    </dgm:pt>
    <dgm:pt modelId="{B31B00F8-BEE1-443F-B7DF-85FA84BAAF0C}">
      <dgm:prSet phldrT="[Text]" custT="1"/>
      <dgm:spPr/>
      <dgm:t>
        <a:bodyPr/>
        <a:lstStyle/>
        <a:p>
          <a:r>
            <a:rPr lang="en-US" sz="3500" dirty="0"/>
            <a:t>J2 Dependents</a:t>
          </a:r>
        </a:p>
      </dgm:t>
    </dgm:pt>
    <dgm:pt modelId="{2D34556B-0347-4B3D-B603-906B9822C6CB}" type="parTrans" cxnId="{336D3838-B371-48F8-9C62-2505C83705E2}">
      <dgm:prSet/>
      <dgm:spPr/>
      <dgm:t>
        <a:bodyPr/>
        <a:lstStyle/>
        <a:p>
          <a:endParaRPr lang="en-US"/>
        </a:p>
      </dgm:t>
    </dgm:pt>
    <dgm:pt modelId="{D966A81C-4B44-4493-9153-0869CFFB9E6B}" type="sibTrans" cxnId="{336D3838-B371-48F8-9C62-2505C83705E2}">
      <dgm:prSet/>
      <dgm:spPr/>
      <dgm:t>
        <a:bodyPr/>
        <a:lstStyle/>
        <a:p>
          <a:endParaRPr lang="en-US"/>
        </a:p>
      </dgm:t>
    </dgm:pt>
    <dgm:pt modelId="{70C695FC-B45A-4479-84D6-000A84FC0F30}">
      <dgm:prSet phldrT="[Text]" custT="1"/>
      <dgm:spPr>
        <a:solidFill>
          <a:schemeClr val="accent6"/>
        </a:solidFill>
      </dgm:spPr>
      <dgm:t>
        <a:bodyPr/>
        <a:lstStyle/>
        <a:p>
          <a:r>
            <a:rPr lang="en-US" sz="3500" dirty="0"/>
            <a:t>Frauds and Scams</a:t>
          </a:r>
        </a:p>
      </dgm:t>
    </dgm:pt>
    <dgm:pt modelId="{A778AD5F-AF31-4514-988C-4BFB63789C7C}" type="parTrans" cxnId="{18E80175-DAD5-4E3B-9D0A-8B4B31A259E8}">
      <dgm:prSet/>
      <dgm:spPr/>
      <dgm:t>
        <a:bodyPr/>
        <a:lstStyle/>
        <a:p>
          <a:endParaRPr lang="en-US"/>
        </a:p>
      </dgm:t>
    </dgm:pt>
    <dgm:pt modelId="{D1609E60-F0D6-4CEA-A6FA-1FD79491C2D8}" type="sibTrans" cxnId="{18E80175-DAD5-4E3B-9D0A-8B4B31A259E8}">
      <dgm:prSet/>
      <dgm:spPr/>
      <dgm:t>
        <a:bodyPr/>
        <a:lstStyle/>
        <a:p>
          <a:endParaRPr lang="en-US"/>
        </a:p>
      </dgm:t>
    </dgm:pt>
    <dgm:pt modelId="{33329E65-EA1E-45F2-9505-C12D1BCA4EBC}">
      <dgm:prSet custT="1"/>
      <dgm:spPr/>
      <dgm:t>
        <a:bodyPr/>
        <a:lstStyle/>
        <a:p>
          <a:r>
            <a:rPr lang="en-US" sz="3500" dirty="0"/>
            <a:t>Health Benefits</a:t>
          </a:r>
        </a:p>
      </dgm:t>
    </dgm:pt>
    <dgm:pt modelId="{C59BDF5D-FCBE-42C6-864C-978A74B69129}" type="parTrans" cxnId="{BFDC60C8-A13D-452A-968E-953D5039D196}">
      <dgm:prSet/>
      <dgm:spPr/>
      <dgm:t>
        <a:bodyPr/>
        <a:lstStyle/>
        <a:p>
          <a:endParaRPr lang="en-US"/>
        </a:p>
      </dgm:t>
    </dgm:pt>
    <dgm:pt modelId="{DA12BDEA-C07C-4071-B3F2-718A34176CD8}" type="sibTrans" cxnId="{BFDC60C8-A13D-452A-968E-953D5039D196}">
      <dgm:prSet/>
      <dgm:spPr/>
      <dgm:t>
        <a:bodyPr/>
        <a:lstStyle/>
        <a:p>
          <a:endParaRPr lang="en-US"/>
        </a:p>
      </dgm:t>
    </dgm:pt>
    <dgm:pt modelId="{CA4F543F-DA36-47C2-948B-5A4599B849DB}" type="pres">
      <dgm:prSet presAssocID="{EF6B9171-22C9-41C7-AB4F-914172BBCD72}" presName="linear" presStyleCnt="0">
        <dgm:presLayoutVars>
          <dgm:dir/>
          <dgm:animLvl val="lvl"/>
          <dgm:resizeHandles val="exact"/>
        </dgm:presLayoutVars>
      </dgm:prSet>
      <dgm:spPr/>
    </dgm:pt>
    <dgm:pt modelId="{42A8050B-2E43-4119-A144-ECC3D9EFA05E}" type="pres">
      <dgm:prSet presAssocID="{53109F38-269F-4611-B74F-CDA704EBFAF0}" presName="parentLin" presStyleCnt="0"/>
      <dgm:spPr/>
    </dgm:pt>
    <dgm:pt modelId="{55B2AB2D-6A8E-4A1B-B8BC-A48084033FC3}" type="pres">
      <dgm:prSet presAssocID="{53109F38-269F-4611-B74F-CDA704EBFAF0}" presName="parentLeftMargin" presStyleLbl="node1" presStyleIdx="0" presStyleCnt="4"/>
      <dgm:spPr/>
    </dgm:pt>
    <dgm:pt modelId="{A7A172B5-0A85-422C-AD5A-EEDE2BAE64C7}" type="pres">
      <dgm:prSet presAssocID="{53109F38-269F-4611-B74F-CDA704EBFAF0}" presName="parentText" presStyleLbl="node1" presStyleIdx="0" presStyleCnt="4" custScaleX="86119" custScaleY="72186">
        <dgm:presLayoutVars>
          <dgm:chMax val="0"/>
          <dgm:bulletEnabled val="1"/>
        </dgm:presLayoutVars>
      </dgm:prSet>
      <dgm:spPr/>
    </dgm:pt>
    <dgm:pt modelId="{3D584076-83FD-4836-A520-39F32A473B5B}" type="pres">
      <dgm:prSet presAssocID="{53109F38-269F-4611-B74F-CDA704EBFAF0}" presName="negativeSpace" presStyleCnt="0"/>
      <dgm:spPr/>
    </dgm:pt>
    <dgm:pt modelId="{86350B87-FAC7-4C9B-A291-5A7FCC953CD8}" type="pres">
      <dgm:prSet presAssocID="{53109F38-269F-4611-B74F-CDA704EBFAF0}" presName="childText" presStyleLbl="conFgAcc1" presStyleIdx="0" presStyleCnt="4">
        <dgm:presLayoutVars>
          <dgm:bulletEnabled val="1"/>
        </dgm:presLayoutVars>
      </dgm:prSet>
      <dgm:spPr/>
    </dgm:pt>
    <dgm:pt modelId="{84D68DDE-3E11-46C1-B07A-498F69A1A81A}" type="pres">
      <dgm:prSet presAssocID="{951F48F7-898C-4AF2-A085-13D07B90CC89}" presName="spaceBetweenRectangles" presStyleCnt="0"/>
      <dgm:spPr/>
    </dgm:pt>
    <dgm:pt modelId="{0901DABA-F452-44B5-B82A-6427525AE09D}" type="pres">
      <dgm:prSet presAssocID="{B31B00F8-BEE1-443F-B7DF-85FA84BAAF0C}" presName="parentLin" presStyleCnt="0"/>
      <dgm:spPr/>
    </dgm:pt>
    <dgm:pt modelId="{C5D110E2-6817-437D-8A20-AFF98272CA1C}" type="pres">
      <dgm:prSet presAssocID="{B31B00F8-BEE1-443F-B7DF-85FA84BAAF0C}" presName="parentLeftMargin" presStyleLbl="node1" presStyleIdx="0" presStyleCnt="4"/>
      <dgm:spPr/>
    </dgm:pt>
    <dgm:pt modelId="{3934047A-7150-4991-8C9A-A717ACD0E748}" type="pres">
      <dgm:prSet presAssocID="{B31B00F8-BEE1-443F-B7DF-85FA84BAAF0C}" presName="parentText" presStyleLbl="node1" presStyleIdx="1" presStyleCnt="4" custScaleX="87921" custScaleY="64717">
        <dgm:presLayoutVars>
          <dgm:chMax val="0"/>
          <dgm:bulletEnabled val="1"/>
        </dgm:presLayoutVars>
      </dgm:prSet>
      <dgm:spPr/>
    </dgm:pt>
    <dgm:pt modelId="{2667DCC1-B8D2-4288-AB28-19C14709123B}" type="pres">
      <dgm:prSet presAssocID="{B31B00F8-BEE1-443F-B7DF-85FA84BAAF0C}" presName="negativeSpace" presStyleCnt="0"/>
      <dgm:spPr/>
    </dgm:pt>
    <dgm:pt modelId="{CA63E6FE-3DCB-4359-A45C-92E86EBD4AB3}" type="pres">
      <dgm:prSet presAssocID="{B31B00F8-BEE1-443F-B7DF-85FA84BAAF0C}" presName="childText" presStyleLbl="conFgAcc1" presStyleIdx="1" presStyleCnt="4">
        <dgm:presLayoutVars>
          <dgm:bulletEnabled val="1"/>
        </dgm:presLayoutVars>
      </dgm:prSet>
      <dgm:spPr/>
    </dgm:pt>
    <dgm:pt modelId="{2AEC6001-7236-42C4-BA8F-9719CAE20D8C}" type="pres">
      <dgm:prSet presAssocID="{D966A81C-4B44-4493-9153-0869CFFB9E6B}" presName="spaceBetweenRectangles" presStyleCnt="0"/>
      <dgm:spPr/>
    </dgm:pt>
    <dgm:pt modelId="{1B95CE37-7D33-4626-BEC1-C99F2D5472EF}" type="pres">
      <dgm:prSet presAssocID="{70C695FC-B45A-4479-84D6-000A84FC0F30}" presName="parentLin" presStyleCnt="0"/>
      <dgm:spPr/>
    </dgm:pt>
    <dgm:pt modelId="{9F275563-F71D-4E98-AFD3-2F0A3F5DA9FF}" type="pres">
      <dgm:prSet presAssocID="{70C695FC-B45A-4479-84D6-000A84FC0F30}" presName="parentLeftMargin" presStyleLbl="node1" presStyleIdx="1" presStyleCnt="4"/>
      <dgm:spPr/>
    </dgm:pt>
    <dgm:pt modelId="{CACF7FB9-B81B-4E2B-A964-CF44ACA82637}" type="pres">
      <dgm:prSet presAssocID="{70C695FC-B45A-4479-84D6-000A84FC0F30}" presName="parentText" presStyleLbl="node1" presStyleIdx="2" presStyleCnt="4" custScaleX="89042" custScaleY="68151">
        <dgm:presLayoutVars>
          <dgm:chMax val="0"/>
          <dgm:bulletEnabled val="1"/>
        </dgm:presLayoutVars>
      </dgm:prSet>
      <dgm:spPr/>
    </dgm:pt>
    <dgm:pt modelId="{DFAA728F-2272-45FC-8C1D-85A00F409B1E}" type="pres">
      <dgm:prSet presAssocID="{70C695FC-B45A-4479-84D6-000A84FC0F30}" presName="negativeSpace" presStyleCnt="0"/>
      <dgm:spPr/>
    </dgm:pt>
    <dgm:pt modelId="{719AB12D-0808-4C3E-9755-D6D52549DDAC}" type="pres">
      <dgm:prSet presAssocID="{70C695FC-B45A-4479-84D6-000A84FC0F30}" presName="childText" presStyleLbl="conFgAcc1" presStyleIdx="2" presStyleCnt="4">
        <dgm:presLayoutVars>
          <dgm:bulletEnabled val="1"/>
        </dgm:presLayoutVars>
      </dgm:prSet>
      <dgm:spPr>
        <a:ln>
          <a:solidFill>
            <a:schemeClr val="accent6"/>
          </a:solidFill>
        </a:ln>
      </dgm:spPr>
    </dgm:pt>
    <dgm:pt modelId="{377D92F1-9FEB-415C-BBBE-60CBC5ADF626}" type="pres">
      <dgm:prSet presAssocID="{D1609E60-F0D6-4CEA-A6FA-1FD79491C2D8}" presName="spaceBetweenRectangles" presStyleCnt="0"/>
      <dgm:spPr/>
    </dgm:pt>
    <dgm:pt modelId="{70461F08-C6F0-442A-B652-EA69B9469E32}" type="pres">
      <dgm:prSet presAssocID="{33329E65-EA1E-45F2-9505-C12D1BCA4EBC}" presName="parentLin" presStyleCnt="0"/>
      <dgm:spPr/>
    </dgm:pt>
    <dgm:pt modelId="{BC5F7F14-6303-4C6D-BBBE-7698A753AA96}" type="pres">
      <dgm:prSet presAssocID="{33329E65-EA1E-45F2-9505-C12D1BCA4EBC}" presName="parentLeftMargin" presStyleLbl="node1" presStyleIdx="2" presStyleCnt="4"/>
      <dgm:spPr/>
    </dgm:pt>
    <dgm:pt modelId="{E692973B-2D26-4627-BFFD-BE6F83B255D3}" type="pres">
      <dgm:prSet presAssocID="{33329E65-EA1E-45F2-9505-C12D1BCA4EBC}" presName="parentText" presStyleLbl="node1" presStyleIdx="3" presStyleCnt="4" custScaleX="88616" custScaleY="72140">
        <dgm:presLayoutVars>
          <dgm:chMax val="0"/>
          <dgm:bulletEnabled val="1"/>
        </dgm:presLayoutVars>
      </dgm:prSet>
      <dgm:spPr/>
    </dgm:pt>
    <dgm:pt modelId="{D3FFB111-0DB6-4756-927B-A948847D1A2D}" type="pres">
      <dgm:prSet presAssocID="{33329E65-EA1E-45F2-9505-C12D1BCA4EBC}" presName="negativeSpace" presStyleCnt="0"/>
      <dgm:spPr/>
    </dgm:pt>
    <dgm:pt modelId="{2BF088E3-1807-4A70-B91C-923AC0C386A4}" type="pres">
      <dgm:prSet presAssocID="{33329E65-EA1E-45F2-9505-C12D1BCA4EBC}" presName="childText" presStyleLbl="conFgAcc1" presStyleIdx="3" presStyleCnt="4">
        <dgm:presLayoutVars>
          <dgm:bulletEnabled val="1"/>
        </dgm:presLayoutVars>
      </dgm:prSet>
      <dgm:spPr/>
    </dgm:pt>
  </dgm:ptLst>
  <dgm:cxnLst>
    <dgm:cxn modelId="{2DCA070C-CE09-4FFD-A8B3-B1C06FE2128C}" type="presOf" srcId="{B31B00F8-BEE1-443F-B7DF-85FA84BAAF0C}" destId="{C5D110E2-6817-437D-8A20-AFF98272CA1C}" srcOrd="0" destOrd="0" presId="urn:microsoft.com/office/officeart/2005/8/layout/list1"/>
    <dgm:cxn modelId="{F74D1924-877C-4065-8818-29D62CB4868D}" type="presOf" srcId="{33329E65-EA1E-45F2-9505-C12D1BCA4EBC}" destId="{BC5F7F14-6303-4C6D-BBBE-7698A753AA96}" srcOrd="0" destOrd="0" presId="urn:microsoft.com/office/officeart/2005/8/layout/list1"/>
    <dgm:cxn modelId="{336D3838-B371-48F8-9C62-2505C83705E2}" srcId="{EF6B9171-22C9-41C7-AB4F-914172BBCD72}" destId="{B31B00F8-BEE1-443F-B7DF-85FA84BAAF0C}" srcOrd="1" destOrd="0" parTransId="{2D34556B-0347-4B3D-B603-906B9822C6CB}" sibTransId="{D966A81C-4B44-4493-9153-0869CFFB9E6B}"/>
    <dgm:cxn modelId="{99B1B43F-98CB-488C-9E1E-316F0839F9C9}" type="presOf" srcId="{53109F38-269F-4611-B74F-CDA704EBFAF0}" destId="{55B2AB2D-6A8E-4A1B-B8BC-A48084033FC3}" srcOrd="0" destOrd="0" presId="urn:microsoft.com/office/officeart/2005/8/layout/list1"/>
    <dgm:cxn modelId="{851CE75D-B182-45F2-91D0-AB00715B85FB}" type="presOf" srcId="{70C695FC-B45A-4479-84D6-000A84FC0F30}" destId="{9F275563-F71D-4E98-AFD3-2F0A3F5DA9FF}" srcOrd="0" destOrd="0" presId="urn:microsoft.com/office/officeart/2005/8/layout/list1"/>
    <dgm:cxn modelId="{DAB3E24C-3B06-4EF2-B1B0-3B7413423DBA}" type="presOf" srcId="{B31B00F8-BEE1-443F-B7DF-85FA84BAAF0C}" destId="{3934047A-7150-4991-8C9A-A717ACD0E748}" srcOrd="1" destOrd="0" presId="urn:microsoft.com/office/officeart/2005/8/layout/list1"/>
    <dgm:cxn modelId="{18E80175-DAD5-4E3B-9D0A-8B4B31A259E8}" srcId="{EF6B9171-22C9-41C7-AB4F-914172BBCD72}" destId="{70C695FC-B45A-4479-84D6-000A84FC0F30}" srcOrd="2" destOrd="0" parTransId="{A778AD5F-AF31-4514-988C-4BFB63789C7C}" sibTransId="{D1609E60-F0D6-4CEA-A6FA-1FD79491C2D8}"/>
    <dgm:cxn modelId="{C3EB2088-ED93-497F-9D0B-84AC51458A0C}" type="presOf" srcId="{EF6B9171-22C9-41C7-AB4F-914172BBCD72}" destId="{CA4F543F-DA36-47C2-948B-5A4599B849DB}" srcOrd="0" destOrd="0" presId="urn:microsoft.com/office/officeart/2005/8/layout/list1"/>
    <dgm:cxn modelId="{18E54E8D-5C66-4896-AF58-EE31F94CBF7D}" type="presOf" srcId="{70C695FC-B45A-4479-84D6-000A84FC0F30}" destId="{CACF7FB9-B81B-4E2B-A964-CF44ACA82637}" srcOrd="1" destOrd="0" presId="urn:microsoft.com/office/officeart/2005/8/layout/list1"/>
    <dgm:cxn modelId="{3D0ED38D-03AF-4871-BC70-5DE24C3AF560}" type="presOf" srcId="{53109F38-269F-4611-B74F-CDA704EBFAF0}" destId="{A7A172B5-0A85-422C-AD5A-EEDE2BAE64C7}" srcOrd="1" destOrd="0" presId="urn:microsoft.com/office/officeart/2005/8/layout/list1"/>
    <dgm:cxn modelId="{DA1BB698-94F5-42ED-B8D1-45545377BB58}" srcId="{EF6B9171-22C9-41C7-AB4F-914172BBCD72}" destId="{53109F38-269F-4611-B74F-CDA704EBFAF0}" srcOrd="0" destOrd="0" parTransId="{BAC9F6A8-206F-44F1-B92B-42728A7C943F}" sibTransId="{951F48F7-898C-4AF2-A085-13D07B90CC89}"/>
    <dgm:cxn modelId="{BFDC60C8-A13D-452A-968E-953D5039D196}" srcId="{EF6B9171-22C9-41C7-AB4F-914172BBCD72}" destId="{33329E65-EA1E-45F2-9505-C12D1BCA4EBC}" srcOrd="3" destOrd="0" parTransId="{C59BDF5D-FCBE-42C6-864C-978A74B69129}" sibTransId="{DA12BDEA-C07C-4071-B3F2-718A34176CD8}"/>
    <dgm:cxn modelId="{E5B61AF5-899A-4CA9-BCDA-26469B70E559}" type="presOf" srcId="{33329E65-EA1E-45F2-9505-C12D1BCA4EBC}" destId="{E692973B-2D26-4627-BFFD-BE6F83B255D3}" srcOrd="1" destOrd="0" presId="urn:microsoft.com/office/officeart/2005/8/layout/list1"/>
    <dgm:cxn modelId="{71420AFC-47B1-4A4E-901B-906398B173B5}" type="presParOf" srcId="{CA4F543F-DA36-47C2-948B-5A4599B849DB}" destId="{42A8050B-2E43-4119-A144-ECC3D9EFA05E}" srcOrd="0" destOrd="0" presId="urn:microsoft.com/office/officeart/2005/8/layout/list1"/>
    <dgm:cxn modelId="{910780BC-573E-407D-8D7B-789182B7C057}" type="presParOf" srcId="{42A8050B-2E43-4119-A144-ECC3D9EFA05E}" destId="{55B2AB2D-6A8E-4A1B-B8BC-A48084033FC3}" srcOrd="0" destOrd="0" presId="urn:microsoft.com/office/officeart/2005/8/layout/list1"/>
    <dgm:cxn modelId="{EB9D612E-9A26-4C86-B778-C6FBEF62A94B}" type="presParOf" srcId="{42A8050B-2E43-4119-A144-ECC3D9EFA05E}" destId="{A7A172B5-0A85-422C-AD5A-EEDE2BAE64C7}" srcOrd="1" destOrd="0" presId="urn:microsoft.com/office/officeart/2005/8/layout/list1"/>
    <dgm:cxn modelId="{58B5ED53-CDDE-46BB-90DB-FB1AF856BE37}" type="presParOf" srcId="{CA4F543F-DA36-47C2-948B-5A4599B849DB}" destId="{3D584076-83FD-4836-A520-39F32A473B5B}" srcOrd="1" destOrd="0" presId="urn:microsoft.com/office/officeart/2005/8/layout/list1"/>
    <dgm:cxn modelId="{DADAFBDB-1F9C-4636-A336-90640FD302F3}" type="presParOf" srcId="{CA4F543F-DA36-47C2-948B-5A4599B849DB}" destId="{86350B87-FAC7-4C9B-A291-5A7FCC953CD8}" srcOrd="2" destOrd="0" presId="urn:microsoft.com/office/officeart/2005/8/layout/list1"/>
    <dgm:cxn modelId="{33283E15-958A-4383-9D71-A7F810CE16BC}" type="presParOf" srcId="{CA4F543F-DA36-47C2-948B-5A4599B849DB}" destId="{84D68DDE-3E11-46C1-B07A-498F69A1A81A}" srcOrd="3" destOrd="0" presId="urn:microsoft.com/office/officeart/2005/8/layout/list1"/>
    <dgm:cxn modelId="{8E8DF2DD-6EC9-440F-9C76-C9126CCD3E0E}" type="presParOf" srcId="{CA4F543F-DA36-47C2-948B-5A4599B849DB}" destId="{0901DABA-F452-44B5-B82A-6427525AE09D}" srcOrd="4" destOrd="0" presId="urn:microsoft.com/office/officeart/2005/8/layout/list1"/>
    <dgm:cxn modelId="{A1E5289E-0943-425C-B113-E76ADC3A2734}" type="presParOf" srcId="{0901DABA-F452-44B5-B82A-6427525AE09D}" destId="{C5D110E2-6817-437D-8A20-AFF98272CA1C}" srcOrd="0" destOrd="0" presId="urn:microsoft.com/office/officeart/2005/8/layout/list1"/>
    <dgm:cxn modelId="{6CF1A28E-50FF-4DC5-B403-ED040CE51925}" type="presParOf" srcId="{0901DABA-F452-44B5-B82A-6427525AE09D}" destId="{3934047A-7150-4991-8C9A-A717ACD0E748}" srcOrd="1" destOrd="0" presId="urn:microsoft.com/office/officeart/2005/8/layout/list1"/>
    <dgm:cxn modelId="{F7297DE6-313D-44F4-916F-160778237D03}" type="presParOf" srcId="{CA4F543F-DA36-47C2-948B-5A4599B849DB}" destId="{2667DCC1-B8D2-4288-AB28-19C14709123B}" srcOrd="5" destOrd="0" presId="urn:microsoft.com/office/officeart/2005/8/layout/list1"/>
    <dgm:cxn modelId="{81033D81-9562-4430-9FE5-F076BB3D9AD5}" type="presParOf" srcId="{CA4F543F-DA36-47C2-948B-5A4599B849DB}" destId="{CA63E6FE-3DCB-4359-A45C-92E86EBD4AB3}" srcOrd="6" destOrd="0" presId="urn:microsoft.com/office/officeart/2005/8/layout/list1"/>
    <dgm:cxn modelId="{44E20076-0123-4414-80C0-D71D36F59629}" type="presParOf" srcId="{CA4F543F-DA36-47C2-948B-5A4599B849DB}" destId="{2AEC6001-7236-42C4-BA8F-9719CAE20D8C}" srcOrd="7" destOrd="0" presId="urn:microsoft.com/office/officeart/2005/8/layout/list1"/>
    <dgm:cxn modelId="{3283345B-8905-4725-8DB6-F1D99A32BF83}" type="presParOf" srcId="{CA4F543F-DA36-47C2-948B-5A4599B849DB}" destId="{1B95CE37-7D33-4626-BEC1-C99F2D5472EF}" srcOrd="8" destOrd="0" presId="urn:microsoft.com/office/officeart/2005/8/layout/list1"/>
    <dgm:cxn modelId="{9B7370A4-F80C-4028-BA5D-D789E4EB9546}" type="presParOf" srcId="{1B95CE37-7D33-4626-BEC1-C99F2D5472EF}" destId="{9F275563-F71D-4E98-AFD3-2F0A3F5DA9FF}" srcOrd="0" destOrd="0" presId="urn:microsoft.com/office/officeart/2005/8/layout/list1"/>
    <dgm:cxn modelId="{E18B3887-5DA6-4450-8B8D-3F49762CB65F}" type="presParOf" srcId="{1B95CE37-7D33-4626-BEC1-C99F2D5472EF}" destId="{CACF7FB9-B81B-4E2B-A964-CF44ACA82637}" srcOrd="1" destOrd="0" presId="urn:microsoft.com/office/officeart/2005/8/layout/list1"/>
    <dgm:cxn modelId="{8C40D043-88B3-4832-9EC1-2ECB89DDC740}" type="presParOf" srcId="{CA4F543F-DA36-47C2-948B-5A4599B849DB}" destId="{DFAA728F-2272-45FC-8C1D-85A00F409B1E}" srcOrd="9" destOrd="0" presId="urn:microsoft.com/office/officeart/2005/8/layout/list1"/>
    <dgm:cxn modelId="{596FDE79-A5F0-40A4-AA8D-4113A74585C2}" type="presParOf" srcId="{CA4F543F-DA36-47C2-948B-5A4599B849DB}" destId="{719AB12D-0808-4C3E-9755-D6D52549DDAC}" srcOrd="10" destOrd="0" presId="urn:microsoft.com/office/officeart/2005/8/layout/list1"/>
    <dgm:cxn modelId="{FDF26DC6-05A6-4069-956C-328E0C0B9BB2}" type="presParOf" srcId="{CA4F543F-DA36-47C2-948B-5A4599B849DB}" destId="{377D92F1-9FEB-415C-BBBE-60CBC5ADF626}" srcOrd="11" destOrd="0" presId="urn:microsoft.com/office/officeart/2005/8/layout/list1"/>
    <dgm:cxn modelId="{C979B0B9-0EF6-4056-9B47-E8DEB570678F}" type="presParOf" srcId="{CA4F543F-DA36-47C2-948B-5A4599B849DB}" destId="{70461F08-C6F0-442A-B652-EA69B9469E32}" srcOrd="12" destOrd="0" presId="urn:microsoft.com/office/officeart/2005/8/layout/list1"/>
    <dgm:cxn modelId="{AE54EE46-E830-406F-816C-9E0BB2CC4E5E}" type="presParOf" srcId="{70461F08-C6F0-442A-B652-EA69B9469E32}" destId="{BC5F7F14-6303-4C6D-BBBE-7698A753AA96}" srcOrd="0" destOrd="0" presId="urn:microsoft.com/office/officeart/2005/8/layout/list1"/>
    <dgm:cxn modelId="{CAA44115-BEF4-4B8C-AE30-9662CF9B5AB2}" type="presParOf" srcId="{70461F08-C6F0-442A-B652-EA69B9469E32}" destId="{E692973B-2D26-4627-BFFD-BE6F83B255D3}" srcOrd="1" destOrd="0" presId="urn:microsoft.com/office/officeart/2005/8/layout/list1"/>
    <dgm:cxn modelId="{FB5E468A-73AA-466F-A761-5917C4C91642}" type="presParOf" srcId="{CA4F543F-DA36-47C2-948B-5A4599B849DB}" destId="{D3FFB111-0DB6-4756-927B-A948847D1A2D}" srcOrd="13" destOrd="0" presId="urn:microsoft.com/office/officeart/2005/8/layout/list1"/>
    <dgm:cxn modelId="{DC9F31B0-C81B-4106-B858-54CAC1FE075E}" type="presParOf" srcId="{CA4F543F-DA36-47C2-948B-5A4599B849DB}" destId="{2BF088E3-1807-4A70-B91C-923AC0C386A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B9171-22C9-41C7-AB4F-914172BBCD7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B31B00F8-BEE1-443F-B7DF-85FA84BAAF0C}">
      <dgm:prSet phldrT="[Text]" custT="1"/>
      <dgm:spPr>
        <a:solidFill>
          <a:schemeClr val="tx2"/>
        </a:solidFill>
      </dgm:spPr>
      <dgm:t>
        <a:bodyPr/>
        <a:lstStyle/>
        <a:p>
          <a:r>
            <a:rPr lang="en-US" sz="3500" dirty="0"/>
            <a:t>Travel</a:t>
          </a:r>
        </a:p>
      </dgm:t>
    </dgm:pt>
    <dgm:pt modelId="{2D34556B-0347-4B3D-B603-906B9822C6CB}" type="parTrans" cxnId="{336D3838-B371-48F8-9C62-2505C83705E2}">
      <dgm:prSet/>
      <dgm:spPr/>
      <dgm:t>
        <a:bodyPr/>
        <a:lstStyle/>
        <a:p>
          <a:endParaRPr lang="en-US"/>
        </a:p>
      </dgm:t>
    </dgm:pt>
    <dgm:pt modelId="{D966A81C-4B44-4493-9153-0869CFFB9E6B}" type="sibTrans" cxnId="{336D3838-B371-48F8-9C62-2505C83705E2}">
      <dgm:prSet/>
      <dgm:spPr/>
      <dgm:t>
        <a:bodyPr/>
        <a:lstStyle/>
        <a:p>
          <a:endParaRPr lang="en-US"/>
        </a:p>
      </dgm:t>
    </dgm:pt>
    <dgm:pt modelId="{70C695FC-B45A-4479-84D6-000A84FC0F30}">
      <dgm:prSet phldrT="[Text]" custT="1"/>
      <dgm:spPr>
        <a:solidFill>
          <a:schemeClr val="accent4"/>
        </a:solidFill>
      </dgm:spPr>
      <dgm:t>
        <a:bodyPr/>
        <a:lstStyle/>
        <a:p>
          <a:r>
            <a:rPr lang="en-US" sz="3500" dirty="0"/>
            <a:t>Taxes</a:t>
          </a:r>
        </a:p>
      </dgm:t>
    </dgm:pt>
    <dgm:pt modelId="{A778AD5F-AF31-4514-988C-4BFB63789C7C}" type="parTrans" cxnId="{18E80175-DAD5-4E3B-9D0A-8B4B31A259E8}">
      <dgm:prSet/>
      <dgm:spPr/>
      <dgm:t>
        <a:bodyPr/>
        <a:lstStyle/>
        <a:p>
          <a:endParaRPr lang="en-US"/>
        </a:p>
      </dgm:t>
    </dgm:pt>
    <dgm:pt modelId="{D1609E60-F0D6-4CEA-A6FA-1FD79491C2D8}" type="sibTrans" cxnId="{18E80175-DAD5-4E3B-9D0A-8B4B31A259E8}">
      <dgm:prSet/>
      <dgm:spPr/>
      <dgm:t>
        <a:bodyPr/>
        <a:lstStyle/>
        <a:p>
          <a:endParaRPr lang="en-US"/>
        </a:p>
      </dgm:t>
    </dgm:pt>
    <dgm:pt modelId="{5BB2DD3B-322A-4B62-ADD7-47005437D6FF}">
      <dgm:prSet custT="1"/>
      <dgm:spPr>
        <a:solidFill>
          <a:schemeClr val="accent3"/>
        </a:solidFill>
      </dgm:spPr>
      <dgm:t>
        <a:bodyPr/>
        <a:lstStyle/>
        <a:p>
          <a:r>
            <a:rPr lang="en-US" sz="3500" dirty="0"/>
            <a:t>Program Conclusion</a:t>
          </a:r>
        </a:p>
      </dgm:t>
    </dgm:pt>
    <dgm:pt modelId="{5A54EC7D-EBB6-4A09-8223-5CB57BC3429C}" type="parTrans" cxnId="{7D92D3C9-389B-45CF-9F6A-0DFA09596B7E}">
      <dgm:prSet/>
      <dgm:spPr/>
      <dgm:t>
        <a:bodyPr/>
        <a:lstStyle/>
        <a:p>
          <a:endParaRPr lang="en-US"/>
        </a:p>
      </dgm:t>
    </dgm:pt>
    <dgm:pt modelId="{10A20FCF-61C7-452D-B1AF-B690981FBE1A}" type="sibTrans" cxnId="{7D92D3C9-389B-45CF-9F6A-0DFA09596B7E}">
      <dgm:prSet/>
      <dgm:spPr/>
      <dgm:t>
        <a:bodyPr/>
        <a:lstStyle/>
        <a:p>
          <a:endParaRPr lang="en-US"/>
        </a:p>
      </dgm:t>
    </dgm:pt>
    <dgm:pt modelId="{CA4F543F-DA36-47C2-948B-5A4599B849DB}" type="pres">
      <dgm:prSet presAssocID="{EF6B9171-22C9-41C7-AB4F-914172BBCD72}" presName="linear" presStyleCnt="0">
        <dgm:presLayoutVars>
          <dgm:dir/>
          <dgm:animLvl val="lvl"/>
          <dgm:resizeHandles val="exact"/>
        </dgm:presLayoutVars>
      </dgm:prSet>
      <dgm:spPr/>
    </dgm:pt>
    <dgm:pt modelId="{0901DABA-F452-44B5-B82A-6427525AE09D}" type="pres">
      <dgm:prSet presAssocID="{B31B00F8-BEE1-443F-B7DF-85FA84BAAF0C}" presName="parentLin" presStyleCnt="0"/>
      <dgm:spPr/>
    </dgm:pt>
    <dgm:pt modelId="{C5D110E2-6817-437D-8A20-AFF98272CA1C}" type="pres">
      <dgm:prSet presAssocID="{B31B00F8-BEE1-443F-B7DF-85FA84BAAF0C}" presName="parentLeftMargin" presStyleLbl="node1" presStyleIdx="0" presStyleCnt="3"/>
      <dgm:spPr/>
    </dgm:pt>
    <dgm:pt modelId="{3934047A-7150-4991-8C9A-A717ACD0E748}" type="pres">
      <dgm:prSet presAssocID="{B31B00F8-BEE1-443F-B7DF-85FA84BAAF0C}" presName="parentText" presStyleLbl="node1" presStyleIdx="0" presStyleCnt="3" custScaleX="81690" custScaleY="60984" custLinFactNeighborX="-8214" custLinFactNeighborY="-16547">
        <dgm:presLayoutVars>
          <dgm:chMax val="0"/>
          <dgm:bulletEnabled val="1"/>
        </dgm:presLayoutVars>
      </dgm:prSet>
      <dgm:spPr/>
    </dgm:pt>
    <dgm:pt modelId="{2667DCC1-B8D2-4288-AB28-19C14709123B}" type="pres">
      <dgm:prSet presAssocID="{B31B00F8-BEE1-443F-B7DF-85FA84BAAF0C}" presName="negativeSpace" presStyleCnt="0"/>
      <dgm:spPr/>
    </dgm:pt>
    <dgm:pt modelId="{CA63E6FE-3DCB-4359-A45C-92E86EBD4AB3}" type="pres">
      <dgm:prSet presAssocID="{B31B00F8-BEE1-443F-B7DF-85FA84BAAF0C}" presName="childText" presStyleLbl="conFgAcc1" presStyleIdx="0" presStyleCnt="3" custLinFactNeighborY="-20852">
        <dgm:presLayoutVars>
          <dgm:bulletEnabled val="1"/>
        </dgm:presLayoutVars>
      </dgm:prSet>
      <dgm:spPr>
        <a:ln>
          <a:solidFill>
            <a:schemeClr val="tx2"/>
          </a:solidFill>
        </a:ln>
      </dgm:spPr>
    </dgm:pt>
    <dgm:pt modelId="{2AEC6001-7236-42C4-BA8F-9719CAE20D8C}" type="pres">
      <dgm:prSet presAssocID="{D966A81C-4B44-4493-9153-0869CFFB9E6B}" presName="spaceBetweenRectangles" presStyleCnt="0"/>
      <dgm:spPr/>
    </dgm:pt>
    <dgm:pt modelId="{1B95CE37-7D33-4626-BEC1-C99F2D5472EF}" type="pres">
      <dgm:prSet presAssocID="{70C695FC-B45A-4479-84D6-000A84FC0F30}" presName="parentLin" presStyleCnt="0"/>
      <dgm:spPr/>
    </dgm:pt>
    <dgm:pt modelId="{9F275563-F71D-4E98-AFD3-2F0A3F5DA9FF}" type="pres">
      <dgm:prSet presAssocID="{70C695FC-B45A-4479-84D6-000A84FC0F30}" presName="parentLeftMargin" presStyleLbl="node1" presStyleIdx="0" presStyleCnt="3"/>
      <dgm:spPr/>
    </dgm:pt>
    <dgm:pt modelId="{CACF7FB9-B81B-4E2B-A964-CF44ACA82637}" type="pres">
      <dgm:prSet presAssocID="{70C695FC-B45A-4479-84D6-000A84FC0F30}" presName="parentText" presStyleLbl="node1" presStyleIdx="1" presStyleCnt="3" custScaleX="82510" custScaleY="53261">
        <dgm:presLayoutVars>
          <dgm:chMax val="0"/>
          <dgm:bulletEnabled val="1"/>
        </dgm:presLayoutVars>
      </dgm:prSet>
      <dgm:spPr/>
    </dgm:pt>
    <dgm:pt modelId="{DFAA728F-2272-45FC-8C1D-85A00F409B1E}" type="pres">
      <dgm:prSet presAssocID="{70C695FC-B45A-4479-84D6-000A84FC0F30}" presName="negativeSpace" presStyleCnt="0"/>
      <dgm:spPr/>
    </dgm:pt>
    <dgm:pt modelId="{719AB12D-0808-4C3E-9755-D6D52549DDAC}" type="pres">
      <dgm:prSet presAssocID="{70C695FC-B45A-4479-84D6-000A84FC0F30}" presName="childText" presStyleLbl="conFgAcc1" presStyleIdx="1" presStyleCnt="3" custLinFactNeighborY="12070">
        <dgm:presLayoutVars>
          <dgm:bulletEnabled val="1"/>
        </dgm:presLayoutVars>
      </dgm:prSet>
      <dgm:spPr>
        <a:ln>
          <a:solidFill>
            <a:schemeClr val="accent4"/>
          </a:solidFill>
        </a:ln>
      </dgm:spPr>
    </dgm:pt>
    <dgm:pt modelId="{3254DBA6-C966-4F74-9149-C9530F486E6B}" type="pres">
      <dgm:prSet presAssocID="{D1609E60-F0D6-4CEA-A6FA-1FD79491C2D8}" presName="spaceBetweenRectangles" presStyleCnt="0"/>
      <dgm:spPr/>
    </dgm:pt>
    <dgm:pt modelId="{1F303E3C-CE76-48B0-9445-A9F34CBE1608}" type="pres">
      <dgm:prSet presAssocID="{5BB2DD3B-322A-4B62-ADD7-47005437D6FF}" presName="parentLin" presStyleCnt="0"/>
      <dgm:spPr/>
    </dgm:pt>
    <dgm:pt modelId="{F1F93B1E-73AB-406A-8C83-6684E0BEF1CE}" type="pres">
      <dgm:prSet presAssocID="{5BB2DD3B-322A-4B62-ADD7-47005437D6FF}" presName="parentLeftMargin" presStyleLbl="node1" presStyleIdx="1" presStyleCnt="3"/>
      <dgm:spPr/>
    </dgm:pt>
    <dgm:pt modelId="{1E440543-ED5B-45BA-BC71-B1C4E60C9AE0}" type="pres">
      <dgm:prSet presAssocID="{5BB2DD3B-322A-4B62-ADD7-47005437D6FF}" presName="parentText" presStyleLbl="node1" presStyleIdx="2" presStyleCnt="3" custScaleX="82861" custScaleY="60178">
        <dgm:presLayoutVars>
          <dgm:chMax val="0"/>
          <dgm:bulletEnabled val="1"/>
        </dgm:presLayoutVars>
      </dgm:prSet>
      <dgm:spPr/>
    </dgm:pt>
    <dgm:pt modelId="{CBF965FD-AC91-4910-A411-D308FF040985}" type="pres">
      <dgm:prSet presAssocID="{5BB2DD3B-322A-4B62-ADD7-47005437D6FF}" presName="negativeSpace" presStyleCnt="0"/>
      <dgm:spPr/>
    </dgm:pt>
    <dgm:pt modelId="{9169149D-AD2D-4C96-9971-DAE07EFDFDAF}" type="pres">
      <dgm:prSet presAssocID="{5BB2DD3B-322A-4B62-ADD7-47005437D6FF}" presName="childText" presStyleLbl="conFgAcc1" presStyleIdx="2" presStyleCnt="3">
        <dgm:presLayoutVars>
          <dgm:bulletEnabled val="1"/>
        </dgm:presLayoutVars>
      </dgm:prSet>
      <dgm:spPr>
        <a:ln>
          <a:solidFill>
            <a:schemeClr val="accent3"/>
          </a:solidFill>
        </a:ln>
      </dgm:spPr>
    </dgm:pt>
  </dgm:ptLst>
  <dgm:cxnLst>
    <dgm:cxn modelId="{2DCA070C-CE09-4FFD-A8B3-B1C06FE2128C}" type="presOf" srcId="{B31B00F8-BEE1-443F-B7DF-85FA84BAAF0C}" destId="{C5D110E2-6817-437D-8A20-AFF98272CA1C}" srcOrd="0" destOrd="0" presId="urn:microsoft.com/office/officeart/2005/8/layout/list1"/>
    <dgm:cxn modelId="{336D3838-B371-48F8-9C62-2505C83705E2}" srcId="{EF6B9171-22C9-41C7-AB4F-914172BBCD72}" destId="{B31B00F8-BEE1-443F-B7DF-85FA84BAAF0C}" srcOrd="0" destOrd="0" parTransId="{2D34556B-0347-4B3D-B603-906B9822C6CB}" sibTransId="{D966A81C-4B44-4493-9153-0869CFFB9E6B}"/>
    <dgm:cxn modelId="{851CE75D-B182-45F2-91D0-AB00715B85FB}" type="presOf" srcId="{70C695FC-B45A-4479-84D6-000A84FC0F30}" destId="{9F275563-F71D-4E98-AFD3-2F0A3F5DA9FF}" srcOrd="0" destOrd="0" presId="urn:microsoft.com/office/officeart/2005/8/layout/list1"/>
    <dgm:cxn modelId="{DAB3E24C-3B06-4EF2-B1B0-3B7413423DBA}" type="presOf" srcId="{B31B00F8-BEE1-443F-B7DF-85FA84BAAF0C}" destId="{3934047A-7150-4991-8C9A-A717ACD0E748}" srcOrd="1" destOrd="0" presId="urn:microsoft.com/office/officeart/2005/8/layout/list1"/>
    <dgm:cxn modelId="{18E80175-DAD5-4E3B-9D0A-8B4B31A259E8}" srcId="{EF6B9171-22C9-41C7-AB4F-914172BBCD72}" destId="{70C695FC-B45A-4479-84D6-000A84FC0F30}" srcOrd="1" destOrd="0" parTransId="{A778AD5F-AF31-4514-988C-4BFB63789C7C}" sibTransId="{D1609E60-F0D6-4CEA-A6FA-1FD79491C2D8}"/>
    <dgm:cxn modelId="{C3EB2088-ED93-497F-9D0B-84AC51458A0C}" type="presOf" srcId="{EF6B9171-22C9-41C7-AB4F-914172BBCD72}" destId="{CA4F543F-DA36-47C2-948B-5A4599B849DB}" srcOrd="0" destOrd="0" presId="urn:microsoft.com/office/officeart/2005/8/layout/list1"/>
    <dgm:cxn modelId="{18E54E8D-5C66-4896-AF58-EE31F94CBF7D}" type="presOf" srcId="{70C695FC-B45A-4479-84D6-000A84FC0F30}" destId="{CACF7FB9-B81B-4E2B-A964-CF44ACA82637}" srcOrd="1" destOrd="0" presId="urn:microsoft.com/office/officeart/2005/8/layout/list1"/>
    <dgm:cxn modelId="{13B0C2B8-573E-4D1D-8A6B-2F2BE765B258}" type="presOf" srcId="{5BB2DD3B-322A-4B62-ADD7-47005437D6FF}" destId="{F1F93B1E-73AB-406A-8C83-6684E0BEF1CE}" srcOrd="0" destOrd="0" presId="urn:microsoft.com/office/officeart/2005/8/layout/list1"/>
    <dgm:cxn modelId="{DB4C23C5-9D54-42BF-B2FC-D65BAF0A7CBD}" type="presOf" srcId="{5BB2DD3B-322A-4B62-ADD7-47005437D6FF}" destId="{1E440543-ED5B-45BA-BC71-B1C4E60C9AE0}" srcOrd="1" destOrd="0" presId="urn:microsoft.com/office/officeart/2005/8/layout/list1"/>
    <dgm:cxn modelId="{7D92D3C9-389B-45CF-9F6A-0DFA09596B7E}" srcId="{EF6B9171-22C9-41C7-AB4F-914172BBCD72}" destId="{5BB2DD3B-322A-4B62-ADD7-47005437D6FF}" srcOrd="2" destOrd="0" parTransId="{5A54EC7D-EBB6-4A09-8223-5CB57BC3429C}" sibTransId="{10A20FCF-61C7-452D-B1AF-B690981FBE1A}"/>
    <dgm:cxn modelId="{8E8DF2DD-6EC9-440F-9C76-C9126CCD3E0E}" type="presParOf" srcId="{CA4F543F-DA36-47C2-948B-5A4599B849DB}" destId="{0901DABA-F452-44B5-B82A-6427525AE09D}" srcOrd="0" destOrd="0" presId="urn:microsoft.com/office/officeart/2005/8/layout/list1"/>
    <dgm:cxn modelId="{A1E5289E-0943-425C-B113-E76ADC3A2734}" type="presParOf" srcId="{0901DABA-F452-44B5-B82A-6427525AE09D}" destId="{C5D110E2-6817-437D-8A20-AFF98272CA1C}" srcOrd="0" destOrd="0" presId="urn:microsoft.com/office/officeart/2005/8/layout/list1"/>
    <dgm:cxn modelId="{6CF1A28E-50FF-4DC5-B403-ED040CE51925}" type="presParOf" srcId="{0901DABA-F452-44B5-B82A-6427525AE09D}" destId="{3934047A-7150-4991-8C9A-A717ACD0E748}" srcOrd="1" destOrd="0" presId="urn:microsoft.com/office/officeart/2005/8/layout/list1"/>
    <dgm:cxn modelId="{F7297DE6-313D-44F4-916F-160778237D03}" type="presParOf" srcId="{CA4F543F-DA36-47C2-948B-5A4599B849DB}" destId="{2667DCC1-B8D2-4288-AB28-19C14709123B}" srcOrd="1" destOrd="0" presId="urn:microsoft.com/office/officeart/2005/8/layout/list1"/>
    <dgm:cxn modelId="{81033D81-9562-4430-9FE5-F076BB3D9AD5}" type="presParOf" srcId="{CA4F543F-DA36-47C2-948B-5A4599B849DB}" destId="{CA63E6FE-3DCB-4359-A45C-92E86EBD4AB3}" srcOrd="2" destOrd="0" presId="urn:microsoft.com/office/officeart/2005/8/layout/list1"/>
    <dgm:cxn modelId="{44E20076-0123-4414-80C0-D71D36F59629}" type="presParOf" srcId="{CA4F543F-DA36-47C2-948B-5A4599B849DB}" destId="{2AEC6001-7236-42C4-BA8F-9719CAE20D8C}" srcOrd="3" destOrd="0" presId="urn:microsoft.com/office/officeart/2005/8/layout/list1"/>
    <dgm:cxn modelId="{3283345B-8905-4725-8DB6-F1D99A32BF83}" type="presParOf" srcId="{CA4F543F-DA36-47C2-948B-5A4599B849DB}" destId="{1B95CE37-7D33-4626-BEC1-C99F2D5472EF}" srcOrd="4" destOrd="0" presId="urn:microsoft.com/office/officeart/2005/8/layout/list1"/>
    <dgm:cxn modelId="{9B7370A4-F80C-4028-BA5D-D789E4EB9546}" type="presParOf" srcId="{1B95CE37-7D33-4626-BEC1-C99F2D5472EF}" destId="{9F275563-F71D-4E98-AFD3-2F0A3F5DA9FF}" srcOrd="0" destOrd="0" presId="urn:microsoft.com/office/officeart/2005/8/layout/list1"/>
    <dgm:cxn modelId="{E18B3887-5DA6-4450-8B8D-3F49762CB65F}" type="presParOf" srcId="{1B95CE37-7D33-4626-BEC1-C99F2D5472EF}" destId="{CACF7FB9-B81B-4E2B-A964-CF44ACA82637}" srcOrd="1" destOrd="0" presId="urn:microsoft.com/office/officeart/2005/8/layout/list1"/>
    <dgm:cxn modelId="{8C40D043-88B3-4832-9EC1-2ECB89DDC740}" type="presParOf" srcId="{CA4F543F-DA36-47C2-948B-5A4599B849DB}" destId="{DFAA728F-2272-45FC-8C1D-85A00F409B1E}" srcOrd="5" destOrd="0" presId="urn:microsoft.com/office/officeart/2005/8/layout/list1"/>
    <dgm:cxn modelId="{596FDE79-A5F0-40A4-AA8D-4113A74585C2}" type="presParOf" srcId="{CA4F543F-DA36-47C2-948B-5A4599B849DB}" destId="{719AB12D-0808-4C3E-9755-D6D52549DDAC}" srcOrd="6" destOrd="0" presId="urn:microsoft.com/office/officeart/2005/8/layout/list1"/>
    <dgm:cxn modelId="{325A2D5E-9109-4AC0-8374-980D0DCA18F1}" type="presParOf" srcId="{CA4F543F-DA36-47C2-948B-5A4599B849DB}" destId="{3254DBA6-C966-4F74-9149-C9530F486E6B}" srcOrd="7" destOrd="0" presId="urn:microsoft.com/office/officeart/2005/8/layout/list1"/>
    <dgm:cxn modelId="{95DE8749-3E21-42E8-A1C5-54BC7C8CE2A9}" type="presParOf" srcId="{CA4F543F-DA36-47C2-948B-5A4599B849DB}" destId="{1F303E3C-CE76-48B0-9445-A9F34CBE1608}" srcOrd="8" destOrd="0" presId="urn:microsoft.com/office/officeart/2005/8/layout/list1"/>
    <dgm:cxn modelId="{C51FE681-8213-4718-8D44-40ECF259F355}" type="presParOf" srcId="{1F303E3C-CE76-48B0-9445-A9F34CBE1608}" destId="{F1F93B1E-73AB-406A-8C83-6684E0BEF1CE}" srcOrd="0" destOrd="0" presId="urn:microsoft.com/office/officeart/2005/8/layout/list1"/>
    <dgm:cxn modelId="{5FAE96F9-CB12-46BC-92FA-EDB85A97E09B}" type="presParOf" srcId="{1F303E3C-CE76-48B0-9445-A9F34CBE1608}" destId="{1E440543-ED5B-45BA-BC71-B1C4E60C9AE0}" srcOrd="1" destOrd="0" presId="urn:microsoft.com/office/officeart/2005/8/layout/list1"/>
    <dgm:cxn modelId="{ED467F28-E37B-414C-8A6C-442A0472FD1F}" type="presParOf" srcId="{CA4F543F-DA36-47C2-948B-5A4599B849DB}" destId="{CBF965FD-AC91-4910-A411-D308FF040985}" srcOrd="9" destOrd="0" presId="urn:microsoft.com/office/officeart/2005/8/layout/list1"/>
    <dgm:cxn modelId="{B3CD3481-BB96-4BB4-B62C-236EA2869BF9}" type="presParOf" srcId="{CA4F543F-DA36-47C2-948B-5A4599B849DB}" destId="{9169149D-AD2D-4C96-9971-DAE07EFDFDAF}" srcOrd="10" destOrd="0" presId="urn:microsoft.com/office/officeart/2005/8/layout/lis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50B87-FAC7-4C9B-A291-5A7FCC953CD8}">
      <dsp:nvSpPr>
        <dsp:cNvPr id="0" name=""/>
        <dsp:cNvSpPr/>
      </dsp:nvSpPr>
      <dsp:spPr>
        <a:xfrm>
          <a:off x="0" y="341349"/>
          <a:ext cx="9164781" cy="120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A172B5-0A85-422C-AD5A-EEDE2BAE64C7}">
      <dsp:nvSpPr>
        <dsp:cNvPr id="0" name=""/>
        <dsp:cNvSpPr/>
      </dsp:nvSpPr>
      <dsp:spPr>
        <a:xfrm>
          <a:off x="458239" y="26982"/>
          <a:ext cx="5524832" cy="10228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85" tIns="0" rIns="242485" bIns="0" numCol="1" spcCol="1270" anchor="ctr" anchorCtr="0">
          <a:noAutofit/>
        </a:bodyPr>
        <a:lstStyle/>
        <a:p>
          <a:pPr marL="0" lvl="0" indent="0" algn="l" defTabSz="1555750">
            <a:lnSpc>
              <a:spcPct val="90000"/>
            </a:lnSpc>
            <a:spcBef>
              <a:spcPct val="0"/>
            </a:spcBef>
            <a:spcAft>
              <a:spcPct val="35000"/>
            </a:spcAft>
            <a:buNone/>
          </a:pPr>
          <a:r>
            <a:rPr lang="en-US" sz="3500" kern="1200" dirty="0"/>
            <a:t>On Program Reporting</a:t>
          </a:r>
        </a:p>
      </dsp:txBody>
      <dsp:txXfrm>
        <a:off x="508170" y="76913"/>
        <a:ext cx="5424970" cy="922984"/>
      </dsp:txXfrm>
    </dsp:sp>
    <dsp:sp modelId="{CA63E6FE-3DCB-4359-A45C-92E86EBD4AB3}">
      <dsp:nvSpPr>
        <dsp:cNvPr id="0" name=""/>
        <dsp:cNvSpPr/>
      </dsp:nvSpPr>
      <dsp:spPr>
        <a:xfrm>
          <a:off x="0" y="2018683"/>
          <a:ext cx="9164781" cy="120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34047A-7150-4991-8C9A-A717ACD0E748}">
      <dsp:nvSpPr>
        <dsp:cNvPr id="0" name=""/>
        <dsp:cNvSpPr/>
      </dsp:nvSpPr>
      <dsp:spPr>
        <a:xfrm>
          <a:off x="458239" y="1810149"/>
          <a:ext cx="5640436" cy="9170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85" tIns="0" rIns="242485" bIns="0" numCol="1" spcCol="1270" anchor="ctr" anchorCtr="0">
          <a:noAutofit/>
        </a:bodyPr>
        <a:lstStyle/>
        <a:p>
          <a:pPr marL="0" lvl="0" indent="0" algn="l" defTabSz="1555750">
            <a:lnSpc>
              <a:spcPct val="90000"/>
            </a:lnSpc>
            <a:spcBef>
              <a:spcPct val="0"/>
            </a:spcBef>
            <a:spcAft>
              <a:spcPct val="35000"/>
            </a:spcAft>
            <a:buNone/>
          </a:pPr>
          <a:r>
            <a:rPr lang="en-US" sz="3500" kern="1200" dirty="0"/>
            <a:t>J2 Dependents</a:t>
          </a:r>
        </a:p>
      </dsp:txBody>
      <dsp:txXfrm>
        <a:off x="503004" y="1854914"/>
        <a:ext cx="5550906" cy="827484"/>
      </dsp:txXfrm>
    </dsp:sp>
    <dsp:sp modelId="{719AB12D-0808-4C3E-9755-D6D52549DDAC}">
      <dsp:nvSpPr>
        <dsp:cNvPr id="0" name=""/>
        <dsp:cNvSpPr/>
      </dsp:nvSpPr>
      <dsp:spPr>
        <a:xfrm>
          <a:off x="0" y="3744675"/>
          <a:ext cx="9164781" cy="1209600"/>
        </a:xfrm>
        <a:prstGeom prst="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CACF7FB9-B81B-4E2B-A964-CF44ACA82637}">
      <dsp:nvSpPr>
        <dsp:cNvPr id="0" name=""/>
        <dsp:cNvSpPr/>
      </dsp:nvSpPr>
      <dsp:spPr>
        <a:xfrm>
          <a:off x="458239" y="3487483"/>
          <a:ext cx="5712353" cy="96567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85" tIns="0" rIns="242485" bIns="0" numCol="1" spcCol="1270" anchor="ctr" anchorCtr="0">
          <a:noAutofit/>
        </a:bodyPr>
        <a:lstStyle/>
        <a:p>
          <a:pPr marL="0" lvl="0" indent="0" algn="l" defTabSz="1555750">
            <a:lnSpc>
              <a:spcPct val="90000"/>
            </a:lnSpc>
            <a:spcBef>
              <a:spcPct val="0"/>
            </a:spcBef>
            <a:spcAft>
              <a:spcPct val="35000"/>
            </a:spcAft>
            <a:buNone/>
          </a:pPr>
          <a:r>
            <a:rPr lang="en-US" sz="3500" kern="1200" dirty="0"/>
            <a:t>Frauds and Scams</a:t>
          </a:r>
        </a:p>
      </dsp:txBody>
      <dsp:txXfrm>
        <a:off x="505379" y="3534623"/>
        <a:ext cx="5618073" cy="871392"/>
      </dsp:txXfrm>
    </dsp:sp>
    <dsp:sp modelId="{2BF088E3-1807-4A70-B91C-923AC0C386A4}">
      <dsp:nvSpPr>
        <dsp:cNvPr id="0" name=""/>
        <dsp:cNvSpPr/>
      </dsp:nvSpPr>
      <dsp:spPr>
        <a:xfrm>
          <a:off x="0" y="5527190"/>
          <a:ext cx="9164781" cy="120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92973B-2D26-4627-BFFD-BE6F83B255D3}">
      <dsp:nvSpPr>
        <dsp:cNvPr id="0" name=""/>
        <dsp:cNvSpPr/>
      </dsp:nvSpPr>
      <dsp:spPr>
        <a:xfrm>
          <a:off x="458239" y="5213475"/>
          <a:ext cx="5685023" cy="10221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485" tIns="0" rIns="242485" bIns="0" numCol="1" spcCol="1270" anchor="ctr" anchorCtr="0">
          <a:noAutofit/>
        </a:bodyPr>
        <a:lstStyle/>
        <a:p>
          <a:pPr marL="0" lvl="0" indent="0" algn="l" defTabSz="1555750">
            <a:lnSpc>
              <a:spcPct val="90000"/>
            </a:lnSpc>
            <a:spcBef>
              <a:spcPct val="0"/>
            </a:spcBef>
            <a:spcAft>
              <a:spcPct val="35000"/>
            </a:spcAft>
            <a:buNone/>
          </a:pPr>
          <a:r>
            <a:rPr lang="en-US" sz="3500" kern="1200" dirty="0"/>
            <a:t>Health Benefits</a:t>
          </a:r>
        </a:p>
      </dsp:txBody>
      <dsp:txXfrm>
        <a:off x="508138" y="5263374"/>
        <a:ext cx="5585225" cy="922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3E6FE-3DCB-4359-A45C-92E86EBD4AB3}">
      <dsp:nvSpPr>
        <dsp:cNvPr id="0" name=""/>
        <dsp:cNvSpPr/>
      </dsp:nvSpPr>
      <dsp:spPr>
        <a:xfrm>
          <a:off x="0" y="914988"/>
          <a:ext cx="10557162" cy="1638000"/>
        </a:xfrm>
        <a:prstGeom prst="rect">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3934047A-7150-4991-8C9A-A717ACD0E748}">
      <dsp:nvSpPr>
        <dsp:cNvPr id="0" name=""/>
        <dsp:cNvSpPr/>
      </dsp:nvSpPr>
      <dsp:spPr>
        <a:xfrm>
          <a:off x="484499" y="459914"/>
          <a:ext cx="6036902" cy="11701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325" tIns="0" rIns="279325" bIns="0" numCol="1" spcCol="1270" anchor="ctr" anchorCtr="0">
          <a:noAutofit/>
        </a:bodyPr>
        <a:lstStyle/>
        <a:p>
          <a:pPr marL="0" lvl="0" indent="0" algn="l" defTabSz="1555750">
            <a:lnSpc>
              <a:spcPct val="90000"/>
            </a:lnSpc>
            <a:spcBef>
              <a:spcPct val="0"/>
            </a:spcBef>
            <a:spcAft>
              <a:spcPct val="35000"/>
            </a:spcAft>
            <a:buNone/>
          </a:pPr>
          <a:r>
            <a:rPr lang="en-US" sz="3500" kern="1200" dirty="0"/>
            <a:t>Travel</a:t>
          </a:r>
        </a:p>
      </dsp:txBody>
      <dsp:txXfrm>
        <a:off x="541622" y="517037"/>
        <a:ext cx="5922656" cy="1055914"/>
      </dsp:txXfrm>
    </dsp:sp>
    <dsp:sp modelId="{719AB12D-0808-4C3E-9755-D6D52549DDAC}">
      <dsp:nvSpPr>
        <dsp:cNvPr id="0" name=""/>
        <dsp:cNvSpPr/>
      </dsp:nvSpPr>
      <dsp:spPr>
        <a:xfrm>
          <a:off x="0" y="3082116"/>
          <a:ext cx="10557162" cy="1638000"/>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CACF7FB9-B81B-4E2B-A964-CF44ACA82637}">
      <dsp:nvSpPr>
        <dsp:cNvPr id="0" name=""/>
        <dsp:cNvSpPr/>
      </dsp:nvSpPr>
      <dsp:spPr>
        <a:xfrm>
          <a:off x="527858" y="2977179"/>
          <a:ext cx="6097500" cy="1021972"/>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325" tIns="0" rIns="279325" bIns="0" numCol="1" spcCol="1270" anchor="ctr" anchorCtr="0">
          <a:noAutofit/>
        </a:bodyPr>
        <a:lstStyle/>
        <a:p>
          <a:pPr marL="0" lvl="0" indent="0" algn="l" defTabSz="1555750">
            <a:lnSpc>
              <a:spcPct val="90000"/>
            </a:lnSpc>
            <a:spcBef>
              <a:spcPct val="0"/>
            </a:spcBef>
            <a:spcAft>
              <a:spcPct val="35000"/>
            </a:spcAft>
            <a:buNone/>
          </a:pPr>
          <a:r>
            <a:rPr lang="en-US" sz="3500" kern="1200" dirty="0"/>
            <a:t>Taxes</a:t>
          </a:r>
        </a:p>
      </dsp:txBody>
      <dsp:txXfrm>
        <a:off x="577747" y="3027068"/>
        <a:ext cx="5997722" cy="922194"/>
      </dsp:txXfrm>
    </dsp:sp>
    <dsp:sp modelId="{9169149D-AD2D-4C96-9971-DAE07EFDFDAF}">
      <dsp:nvSpPr>
        <dsp:cNvPr id="0" name=""/>
        <dsp:cNvSpPr/>
      </dsp:nvSpPr>
      <dsp:spPr>
        <a:xfrm>
          <a:off x="0" y="5224046"/>
          <a:ext cx="10557162" cy="1638000"/>
        </a:xfrm>
        <a:prstGeom prst="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1E440543-ED5B-45BA-BC71-B1C4E60C9AE0}">
      <dsp:nvSpPr>
        <dsp:cNvPr id="0" name=""/>
        <dsp:cNvSpPr/>
      </dsp:nvSpPr>
      <dsp:spPr>
        <a:xfrm>
          <a:off x="527858" y="5028751"/>
          <a:ext cx="6123439" cy="115469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325" tIns="0" rIns="279325" bIns="0" numCol="1" spcCol="1270" anchor="ctr" anchorCtr="0">
          <a:noAutofit/>
        </a:bodyPr>
        <a:lstStyle/>
        <a:p>
          <a:pPr marL="0" lvl="0" indent="0" algn="l" defTabSz="1555750">
            <a:lnSpc>
              <a:spcPct val="90000"/>
            </a:lnSpc>
            <a:spcBef>
              <a:spcPct val="0"/>
            </a:spcBef>
            <a:spcAft>
              <a:spcPct val="35000"/>
            </a:spcAft>
            <a:buNone/>
          </a:pPr>
          <a:r>
            <a:rPr lang="en-US" sz="3500" kern="1200" dirty="0"/>
            <a:t>Program Conclusion</a:t>
          </a:r>
        </a:p>
      </dsp:txBody>
      <dsp:txXfrm>
        <a:off x="584226" y="5085119"/>
        <a:ext cx="6010703" cy="10419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3T19:31:04.367"/>
    </inkml:context>
    <inkml:brush xml:id="br0">
      <inkml:brushProperty name="width" value="0.05" units="cm"/>
      <inkml:brushProperty name="height" value="0.05" units="cm"/>
      <inkml:brushProperty name="ignorePressure" value="1"/>
    </inkml:brush>
  </inkml:definitions>
  <inkml:trace contextRef="#ctx0" brushRef="#br0">1 58,'0'-28,"0"-2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3T19:31:06.701"/>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3T19:31:10.256"/>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3T19:31:13.701"/>
    </inkml:context>
    <inkml:brush xml:id="br0">
      <inkml:brushProperty name="width" value="0.05" units="cm"/>
      <inkml:brushProperty name="height" value="0.05" units="cm"/>
      <inkml:brushProperty name="ignorePressure" value="1"/>
    </inkml:brush>
  </inkml:definitions>
  <inkml:trace contextRef="#ctx0" brushRef="#br0">0 37,'0'-10,"0"-3,0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3T19:31:15.978"/>
    </inkml:context>
    <inkml:brush xml:id="br0">
      <inkml:brushProperty name="width" value="0.05" units="cm"/>
      <inkml:brushProperty name="height" value="0.05" units="cm"/>
      <inkml:brushProperty name="ignorePressure" value="1"/>
    </inkml:brush>
  </inkml:definitions>
  <inkml:trace contextRef="#ctx0" brushRef="#br0">1 23,'0'-10,"0"-3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3T19:31:17.985"/>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3T19:31:26.547"/>
    </inkml:context>
    <inkml:brush xml:id="br0">
      <inkml:brushProperty name="width" value="0.05" units="cm"/>
      <inkml:brushProperty name="height" value="0.05" units="cm"/>
      <inkml:brushProperty name="ignorePressure" value="1"/>
    </inkml:brush>
  </inkml:definitions>
  <inkml:trace contextRef="#ctx0" brushRef="#br0">0 1,'0'10,"0"13,0 12,0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1143000" y="685800"/>
            <a:ext cx="4572000" cy="3429000"/>
          </a:xfrm>
          <a:prstGeom prst="rect">
            <a:avLst/>
          </a:prstGeom>
        </p:spPr>
        <p:txBody>
          <a:bodyPr/>
          <a:lstStyle/>
          <a:p>
            <a:endParaRPr/>
          </a:p>
        </p:txBody>
      </p:sp>
      <p:sp>
        <p:nvSpPr>
          <p:cNvPr id="111" name="Shape 11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Opening Slide">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5F730C-554A-4F46-94DC-6BB69A5268B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99716-44C1-4EB1-A307-25E9C4DF41C5}" type="slidenum">
              <a:rPr lang="en-US" smtClean="0"/>
              <a:t>‹#›</a:t>
            </a:fld>
            <a:endParaRPr lang="en-US"/>
          </a:p>
        </p:txBody>
      </p:sp>
    </p:spTree>
    <p:extLst>
      <p:ext uri="{BB962C8B-B14F-4D97-AF65-F5344CB8AC3E}">
        <p14:creationId xmlns:p14="http://schemas.microsoft.com/office/powerpoint/2010/main" val="329303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F730C-554A-4F46-94DC-6BB69A5268B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99716-44C1-4EB1-A307-25E9C4DF41C5}" type="slidenum">
              <a:rPr lang="en-US" smtClean="0"/>
              <a:t>‹#›</a:t>
            </a:fld>
            <a:endParaRPr lang="en-US"/>
          </a:p>
        </p:txBody>
      </p:sp>
    </p:spTree>
    <p:extLst>
      <p:ext uri="{BB962C8B-B14F-4D97-AF65-F5344CB8AC3E}">
        <p14:creationId xmlns:p14="http://schemas.microsoft.com/office/powerpoint/2010/main" val="65768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F730C-554A-4F46-94DC-6BB69A5268B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99716-44C1-4EB1-A307-25E9C4DF41C5}" type="slidenum">
              <a:rPr lang="en-US" smtClean="0"/>
              <a:t>‹#›</a:t>
            </a:fld>
            <a:endParaRPr lang="en-US"/>
          </a:p>
        </p:txBody>
      </p:sp>
    </p:spTree>
    <p:extLst>
      <p:ext uri="{BB962C8B-B14F-4D97-AF65-F5344CB8AC3E}">
        <p14:creationId xmlns:p14="http://schemas.microsoft.com/office/powerpoint/2010/main" val="2491948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F730C-554A-4F46-94DC-6BB69A5268B8}"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99716-44C1-4EB1-A307-25E9C4DF41C5}" type="slidenum">
              <a:rPr lang="en-US" smtClean="0"/>
              <a:t>‹#›</a:t>
            </a:fld>
            <a:endParaRPr lang="en-US"/>
          </a:p>
        </p:txBody>
      </p:sp>
    </p:spTree>
    <p:extLst>
      <p:ext uri="{BB962C8B-B14F-4D97-AF65-F5344CB8AC3E}">
        <p14:creationId xmlns:p14="http://schemas.microsoft.com/office/powerpoint/2010/main" val="1941646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5F730C-554A-4F46-94DC-6BB69A5268B8}"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799716-44C1-4EB1-A307-25E9C4DF41C5}" type="slidenum">
              <a:rPr lang="en-US" smtClean="0"/>
              <a:t>‹#›</a:t>
            </a:fld>
            <a:endParaRPr lang="en-US"/>
          </a:p>
        </p:txBody>
      </p:sp>
    </p:spTree>
    <p:extLst>
      <p:ext uri="{BB962C8B-B14F-4D97-AF65-F5344CB8AC3E}">
        <p14:creationId xmlns:p14="http://schemas.microsoft.com/office/powerpoint/2010/main" val="1967792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5F730C-554A-4F46-94DC-6BB69A5268B8}"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799716-44C1-4EB1-A307-25E9C4DF41C5}" type="slidenum">
              <a:rPr lang="en-US" smtClean="0"/>
              <a:t>‹#›</a:t>
            </a:fld>
            <a:endParaRPr lang="en-US"/>
          </a:p>
        </p:txBody>
      </p:sp>
    </p:spTree>
    <p:extLst>
      <p:ext uri="{BB962C8B-B14F-4D97-AF65-F5344CB8AC3E}">
        <p14:creationId xmlns:p14="http://schemas.microsoft.com/office/powerpoint/2010/main" val="3267251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F730C-554A-4F46-94DC-6BB69A5268B8}"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99716-44C1-4EB1-A307-25E9C4DF41C5}" type="slidenum">
              <a:rPr lang="en-US" smtClean="0"/>
              <a:t>‹#›</a:t>
            </a:fld>
            <a:endParaRPr lang="en-US"/>
          </a:p>
        </p:txBody>
      </p:sp>
    </p:spTree>
    <p:extLst>
      <p:ext uri="{BB962C8B-B14F-4D97-AF65-F5344CB8AC3E}">
        <p14:creationId xmlns:p14="http://schemas.microsoft.com/office/powerpoint/2010/main" val="4029848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7C5F730C-554A-4F46-94DC-6BB69A5268B8}"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99716-44C1-4EB1-A307-25E9C4DF41C5}" type="slidenum">
              <a:rPr lang="en-US" smtClean="0"/>
              <a:t>‹#›</a:t>
            </a:fld>
            <a:endParaRPr lang="en-US"/>
          </a:p>
        </p:txBody>
      </p:sp>
    </p:spTree>
    <p:extLst>
      <p:ext uri="{BB962C8B-B14F-4D97-AF65-F5344CB8AC3E}">
        <p14:creationId xmlns:p14="http://schemas.microsoft.com/office/powerpoint/2010/main" val="2375066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7C5F730C-554A-4F46-94DC-6BB69A5268B8}"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99716-44C1-4EB1-A307-25E9C4DF41C5}" type="slidenum">
              <a:rPr lang="en-US" smtClean="0"/>
              <a:t>‹#›</a:t>
            </a:fld>
            <a:endParaRPr lang="en-US"/>
          </a:p>
        </p:txBody>
      </p:sp>
    </p:spTree>
    <p:extLst>
      <p:ext uri="{BB962C8B-B14F-4D97-AF65-F5344CB8AC3E}">
        <p14:creationId xmlns:p14="http://schemas.microsoft.com/office/powerpoint/2010/main" val="246438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F730C-554A-4F46-94DC-6BB69A5268B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99716-44C1-4EB1-A307-25E9C4DF41C5}" type="slidenum">
              <a:rPr lang="en-US" smtClean="0"/>
              <a:t>‹#›</a:t>
            </a:fld>
            <a:endParaRPr lang="en-US"/>
          </a:p>
        </p:txBody>
      </p:sp>
    </p:spTree>
    <p:extLst>
      <p:ext uri="{BB962C8B-B14F-4D97-AF65-F5344CB8AC3E}">
        <p14:creationId xmlns:p14="http://schemas.microsoft.com/office/powerpoint/2010/main" val="180161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F730C-554A-4F46-94DC-6BB69A5268B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99716-44C1-4EB1-A307-25E9C4DF41C5}" type="slidenum">
              <a:rPr lang="en-US" smtClean="0"/>
              <a:t>‹#›</a:t>
            </a:fld>
            <a:endParaRPr lang="en-US"/>
          </a:p>
        </p:txBody>
      </p:sp>
    </p:spTree>
    <p:extLst>
      <p:ext uri="{BB962C8B-B14F-4D97-AF65-F5344CB8AC3E}">
        <p14:creationId xmlns:p14="http://schemas.microsoft.com/office/powerpoint/2010/main" val="4047208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32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45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10.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6.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Fulbright_Back1.png" descr="Fulbright_Back1.png"/>
          <p:cNvPicPr>
            <a:picLocks noChangeAspect="1"/>
          </p:cNvPicPr>
          <p:nvPr userDrawn="1"/>
        </p:nvPicPr>
        <p:blipFill>
          <a:blip r:embed="rId3"/>
          <a:srcRect t="12660" b="12660"/>
          <a:stretch>
            <a:fillRect/>
          </a:stretch>
        </p:blipFill>
        <p:spPr>
          <a:xfrm>
            <a:off x="-52190" y="-1"/>
            <a:ext cx="24488380" cy="13716001"/>
          </a:xfrm>
          <a:prstGeom prst="rect">
            <a:avLst/>
          </a:prstGeom>
          <a:ln w="12700">
            <a:miter lim="400000"/>
          </a:ln>
        </p:spPr>
      </p:pic>
      <p:pic>
        <p:nvPicPr>
          <p:cNvPr id="3" name="Image" descr="Image"/>
          <p:cNvPicPr>
            <a:picLocks noChangeAspect="1"/>
          </p:cNvPicPr>
          <p:nvPr userDrawn="1"/>
        </p:nvPicPr>
        <p:blipFill>
          <a:blip r:embed="rId4"/>
          <a:stretch>
            <a:fillRect/>
          </a:stretch>
        </p:blipFill>
        <p:spPr>
          <a:xfrm>
            <a:off x="4218227" y="5364030"/>
            <a:ext cx="15947546" cy="2987940"/>
          </a:xfrm>
          <a:prstGeom prst="rect">
            <a:avLst/>
          </a:prstGeom>
          <a:ln w="12700">
            <a:miter lim="400000"/>
          </a:ln>
        </p:spPr>
      </p:pic>
      <p:pic>
        <p:nvPicPr>
          <p:cNvPr id="4" name="Image" descr="Image"/>
          <p:cNvPicPr>
            <a:picLocks noChangeAspect="1"/>
          </p:cNvPicPr>
          <p:nvPr userDrawn="1"/>
        </p:nvPicPr>
        <p:blipFill>
          <a:blip r:embed="rId5"/>
          <a:srcRect l="77247"/>
          <a:stretch>
            <a:fillRect/>
          </a:stretch>
        </p:blipFill>
        <p:spPr>
          <a:xfrm>
            <a:off x="1078055" y="12216500"/>
            <a:ext cx="1006240" cy="972491"/>
          </a:xfrm>
          <a:prstGeom prst="rect">
            <a:avLst/>
          </a:prstGeom>
          <a:ln w="12700">
            <a:miter lim="400000"/>
          </a:ln>
        </p:spPr>
      </p:pic>
      <p:sp>
        <p:nvSpPr>
          <p:cNvPr id="5" name="Sponsored by the U.S. Department of State…"/>
          <p:cNvSpPr txBox="1"/>
          <p:nvPr userDrawn="1"/>
        </p:nvSpPr>
        <p:spPr>
          <a:xfrm>
            <a:off x="2306774" y="12394134"/>
            <a:ext cx="3290444" cy="5448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90000"/>
              </a:lnSpc>
              <a:defRPr sz="1200" spc="-36">
                <a:solidFill>
                  <a:srgbClr val="FFFFFF"/>
                </a:solidFill>
                <a:latin typeface="Mark OT Book"/>
                <a:ea typeface="Mark OT Book"/>
                <a:cs typeface="Mark OT Book"/>
                <a:sym typeface="Mark OT Book"/>
              </a:defRPr>
            </a:pPr>
            <a:r>
              <a:t>Sponsored by the U.S. Department of State</a:t>
            </a:r>
          </a:p>
          <a:p>
            <a:pPr>
              <a:lnSpc>
                <a:spcPct val="90000"/>
              </a:lnSpc>
              <a:defRPr sz="1200" spc="-36">
                <a:solidFill>
                  <a:srgbClr val="FFFFFF"/>
                </a:solidFill>
                <a:latin typeface="Mark OT Book"/>
                <a:ea typeface="Mark OT Book"/>
                <a:cs typeface="Mark OT Book"/>
                <a:sym typeface="Mark OT Book"/>
              </a:defRPr>
            </a:pPr>
            <a:r>
              <a:t>Bureau of Educational and Cultural Affairs</a:t>
            </a:r>
          </a:p>
        </p:txBody>
      </p:sp>
      <p:sp>
        <p:nvSpPr>
          <p:cNvPr id="6" name="eca.state.gov/fulbright…"/>
          <p:cNvSpPr txBox="1"/>
          <p:nvPr userDrawn="1"/>
        </p:nvSpPr>
        <p:spPr>
          <a:xfrm>
            <a:off x="6090066" y="12394134"/>
            <a:ext cx="1833424" cy="5448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90000"/>
              </a:lnSpc>
              <a:defRPr sz="1200" spc="-36">
                <a:solidFill>
                  <a:srgbClr val="FFFFFF"/>
                </a:solidFill>
                <a:latin typeface="Mark OT Book"/>
                <a:ea typeface="Mark OT Book"/>
                <a:cs typeface="Mark OT Book"/>
                <a:sym typeface="Mark OT Book"/>
              </a:defRPr>
            </a:pPr>
            <a:r>
              <a:rPr dirty="0"/>
              <a:t>eca.state.gov/fulbright</a:t>
            </a:r>
          </a:p>
          <a:p>
            <a:pPr>
              <a:lnSpc>
                <a:spcPct val="90000"/>
              </a:lnSpc>
              <a:defRPr sz="1200" spc="-36">
                <a:solidFill>
                  <a:srgbClr val="FFFFFF"/>
                </a:solidFill>
                <a:latin typeface="Mark OT Book"/>
                <a:ea typeface="Mark OT Book"/>
                <a:cs typeface="Mark OT Book"/>
                <a:sym typeface="Mark OT Book"/>
              </a:defRPr>
            </a:pPr>
            <a:r>
              <a:rPr dirty="0"/>
              <a:t>#fulbright</a:t>
            </a:r>
          </a:p>
        </p:txBody>
      </p:sp>
      <p:sp>
        <p:nvSpPr>
          <p:cNvPr id="7" name="Line"/>
          <p:cNvSpPr/>
          <p:nvPr userDrawn="1"/>
        </p:nvSpPr>
        <p:spPr>
          <a:xfrm flipV="1">
            <a:off x="5940844" y="12487631"/>
            <a:ext cx="1" cy="480882"/>
          </a:xfrm>
          <a:prstGeom prst="line">
            <a:avLst/>
          </a:prstGeom>
          <a:ln w="12700">
            <a:solidFill>
              <a:srgbClr val="FAFFF8"/>
            </a:solidFill>
          </a:ln>
        </p:spPr>
        <p:txBody>
          <a:bodyPr tIns="91439" bIns="91439"/>
          <a:lstStyle/>
          <a:p>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1pPr>
      <a:lvl2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2pPr>
      <a:lvl3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3pPr>
      <a:lvl4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4pPr>
      <a:lvl5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5pPr>
      <a:lvl6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6pPr>
      <a:lvl7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7pPr>
      <a:lvl8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8pPr>
      <a:lvl9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9pPr>
    </p:titleStyle>
    <p:bodyStyle>
      <a:lvl1pPr marL="685800" marR="0" indent="-68580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chemeClr val="accent6"/>
          </a:solidFill>
          <a:uFillTx/>
          <a:latin typeface="+mj-lt"/>
          <a:ea typeface="+mj-ea"/>
          <a:cs typeface="+mj-cs"/>
          <a:sym typeface="Calibri"/>
        </a:defRPr>
      </a:lvl1pPr>
      <a:lvl2pPr marL="1110342" marR="0" indent="-653142"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chemeClr val="accent6"/>
          </a:solidFill>
          <a:uFillTx/>
          <a:latin typeface="+mj-lt"/>
          <a:ea typeface="+mj-ea"/>
          <a:cs typeface="+mj-cs"/>
          <a:sym typeface="Calibri"/>
        </a:defRPr>
      </a:lvl2pPr>
      <a:lvl3pPr marL="1524000" marR="0" indent="-60960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chemeClr val="accent6"/>
          </a:solidFill>
          <a:uFillTx/>
          <a:latin typeface="+mj-lt"/>
          <a:ea typeface="+mj-ea"/>
          <a:cs typeface="+mj-cs"/>
          <a:sym typeface="Calibri"/>
        </a:defRPr>
      </a:lvl3pPr>
      <a:lvl4pPr marL="21031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chemeClr val="accent6"/>
          </a:solidFill>
          <a:uFillTx/>
          <a:latin typeface="+mj-lt"/>
          <a:ea typeface="+mj-ea"/>
          <a:cs typeface="+mj-cs"/>
          <a:sym typeface="Calibri"/>
        </a:defRPr>
      </a:lvl4pPr>
      <a:lvl5pPr marL="25603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chemeClr val="accent6"/>
          </a:solidFill>
          <a:uFillTx/>
          <a:latin typeface="+mj-lt"/>
          <a:ea typeface="+mj-ea"/>
          <a:cs typeface="+mj-cs"/>
          <a:sym typeface="Calibri"/>
        </a:defRPr>
      </a:lvl5pPr>
      <a:lvl6pPr marL="30175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chemeClr val="accent6"/>
          </a:solidFill>
          <a:uFillTx/>
          <a:latin typeface="+mj-lt"/>
          <a:ea typeface="+mj-ea"/>
          <a:cs typeface="+mj-cs"/>
          <a:sym typeface="Calibri"/>
        </a:defRPr>
      </a:lvl6pPr>
      <a:lvl7pPr marL="34747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chemeClr val="accent6"/>
          </a:solidFill>
          <a:uFillTx/>
          <a:latin typeface="+mj-lt"/>
          <a:ea typeface="+mj-ea"/>
          <a:cs typeface="+mj-cs"/>
          <a:sym typeface="Calibri"/>
        </a:defRPr>
      </a:lvl7pPr>
      <a:lvl8pPr marL="39319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chemeClr val="accent6"/>
          </a:solidFill>
          <a:uFillTx/>
          <a:latin typeface="+mj-lt"/>
          <a:ea typeface="+mj-ea"/>
          <a:cs typeface="+mj-cs"/>
          <a:sym typeface="Calibri"/>
        </a:defRPr>
      </a:lvl8pPr>
      <a:lvl9pPr marL="43891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chemeClr val="accent6"/>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dirty="0"/>
              <a:t>3/2/2023</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dirty="0"/>
              <a:t>‹#›</a:t>
            </a:fld>
            <a:endParaRPr lang="en-US" dirty="0"/>
          </a:p>
        </p:txBody>
      </p:sp>
      <p:pic>
        <p:nvPicPr>
          <p:cNvPr id="7" name="Image" descr="Image">
            <a:extLst>
              <a:ext uri="{FF2B5EF4-FFF2-40B4-BE49-F238E27FC236}">
                <a16:creationId xmlns:a16="http://schemas.microsoft.com/office/drawing/2014/main" id="{769615BB-2645-44FC-B8BD-89EA72A7739B}"/>
              </a:ext>
            </a:extLst>
          </p:cNvPr>
          <p:cNvPicPr>
            <a:picLocks noChangeAspect="1"/>
          </p:cNvPicPr>
          <p:nvPr userDrawn="1"/>
        </p:nvPicPr>
        <p:blipFill>
          <a:blip r:embed="rId14"/>
          <a:srcRect l="77504"/>
          <a:stretch>
            <a:fillRect/>
          </a:stretch>
        </p:blipFill>
        <p:spPr>
          <a:xfrm>
            <a:off x="1123232" y="12211935"/>
            <a:ext cx="1004255" cy="981655"/>
          </a:xfrm>
          <a:prstGeom prst="rect">
            <a:avLst/>
          </a:prstGeom>
          <a:ln w="12700">
            <a:miter lim="400000"/>
          </a:ln>
        </p:spPr>
      </p:pic>
      <p:sp>
        <p:nvSpPr>
          <p:cNvPr id="8" name="Sponsored by the U.S. Department of State…">
            <a:extLst>
              <a:ext uri="{FF2B5EF4-FFF2-40B4-BE49-F238E27FC236}">
                <a16:creationId xmlns:a16="http://schemas.microsoft.com/office/drawing/2014/main" id="{BE6DDCD1-375C-446B-8B0A-10125348853A}"/>
              </a:ext>
            </a:extLst>
          </p:cNvPr>
          <p:cNvSpPr txBox="1"/>
          <p:nvPr userDrawn="1"/>
        </p:nvSpPr>
        <p:spPr>
          <a:xfrm>
            <a:off x="2306774" y="12394153"/>
            <a:ext cx="3290444" cy="5448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90000"/>
              </a:lnSpc>
              <a:defRPr sz="1200" spc="-36">
                <a:solidFill>
                  <a:srgbClr val="0165BE"/>
                </a:solidFill>
                <a:latin typeface="Mark OT Book"/>
                <a:ea typeface="Mark OT Book"/>
                <a:cs typeface="Mark OT Book"/>
                <a:sym typeface="Mark OT Book"/>
              </a:defRPr>
            </a:pPr>
            <a:r>
              <a:t>Sponsored by the U.S. Department of State</a:t>
            </a:r>
          </a:p>
          <a:p>
            <a:pPr>
              <a:lnSpc>
                <a:spcPct val="90000"/>
              </a:lnSpc>
              <a:defRPr sz="1200" spc="-36">
                <a:solidFill>
                  <a:srgbClr val="0165BE"/>
                </a:solidFill>
                <a:latin typeface="Mark OT Book"/>
                <a:ea typeface="Mark OT Book"/>
                <a:cs typeface="Mark OT Book"/>
                <a:sym typeface="Mark OT Book"/>
              </a:defRPr>
            </a:pPr>
            <a:r>
              <a:t>Bureau of Educational and Cultural Affairs</a:t>
            </a:r>
          </a:p>
        </p:txBody>
      </p:sp>
      <p:pic>
        <p:nvPicPr>
          <p:cNvPr id="9" name="Image" descr="Image">
            <a:extLst>
              <a:ext uri="{FF2B5EF4-FFF2-40B4-BE49-F238E27FC236}">
                <a16:creationId xmlns:a16="http://schemas.microsoft.com/office/drawing/2014/main" id="{CB3D56E4-D202-4C66-9AD2-BF4859D5F611}"/>
              </a:ext>
            </a:extLst>
          </p:cNvPr>
          <p:cNvPicPr>
            <a:picLocks noChangeAspect="1"/>
          </p:cNvPicPr>
          <p:nvPr userDrawn="1"/>
        </p:nvPicPr>
        <p:blipFill>
          <a:blip r:embed="rId15"/>
          <a:stretch>
            <a:fillRect/>
          </a:stretch>
        </p:blipFill>
        <p:spPr>
          <a:xfrm>
            <a:off x="19879733" y="12359559"/>
            <a:ext cx="3391463" cy="635426"/>
          </a:xfrm>
          <a:prstGeom prst="rect">
            <a:avLst/>
          </a:prstGeom>
          <a:ln w="12700">
            <a:miter lim="400000"/>
          </a:ln>
        </p:spPr>
      </p:pic>
    </p:spTree>
    <p:extLst>
      <p:ext uri="{BB962C8B-B14F-4D97-AF65-F5344CB8AC3E}">
        <p14:creationId xmlns:p14="http://schemas.microsoft.com/office/powerpoint/2010/main" val="42161474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Fulbright_Back1.png" descr="Fulbright_Back1.png"/>
          <p:cNvPicPr>
            <a:picLocks noChangeAspect="1"/>
          </p:cNvPicPr>
          <p:nvPr userDrawn="1"/>
        </p:nvPicPr>
        <p:blipFill>
          <a:blip r:embed="rId3"/>
          <a:srcRect t="12660" b="12660"/>
          <a:stretch>
            <a:fillRect/>
          </a:stretch>
        </p:blipFill>
        <p:spPr>
          <a:xfrm>
            <a:off x="-52190" y="0"/>
            <a:ext cx="24488380" cy="13716000"/>
          </a:xfrm>
          <a:prstGeom prst="rect">
            <a:avLst/>
          </a:prstGeom>
          <a:ln w="12700">
            <a:miter lim="400000"/>
          </a:ln>
        </p:spPr>
      </p:pic>
      <p:pic>
        <p:nvPicPr>
          <p:cNvPr id="8" name="Image" descr="Image"/>
          <p:cNvPicPr>
            <a:picLocks noChangeAspect="1"/>
          </p:cNvPicPr>
          <p:nvPr userDrawn="1"/>
        </p:nvPicPr>
        <p:blipFill>
          <a:blip r:embed="rId4"/>
          <a:stretch>
            <a:fillRect/>
          </a:stretch>
        </p:blipFill>
        <p:spPr>
          <a:xfrm>
            <a:off x="19862800" y="12345664"/>
            <a:ext cx="3425328" cy="641772"/>
          </a:xfrm>
          <a:prstGeom prst="rect">
            <a:avLst/>
          </a:prstGeom>
          <a:ln w="12700">
            <a:miter lim="400000"/>
          </a:ln>
        </p:spPr>
      </p:pic>
      <p:pic>
        <p:nvPicPr>
          <p:cNvPr id="9" name="Image" descr="Image"/>
          <p:cNvPicPr>
            <a:picLocks noChangeAspect="1"/>
          </p:cNvPicPr>
          <p:nvPr userDrawn="1"/>
        </p:nvPicPr>
        <p:blipFill>
          <a:blip r:embed="rId5"/>
          <a:srcRect l="77247"/>
          <a:stretch>
            <a:fillRect/>
          </a:stretch>
        </p:blipFill>
        <p:spPr>
          <a:xfrm>
            <a:off x="1078055" y="12216500"/>
            <a:ext cx="1006240" cy="972491"/>
          </a:xfrm>
          <a:prstGeom prst="rect">
            <a:avLst/>
          </a:prstGeom>
          <a:ln w="12700">
            <a:miter lim="400000"/>
          </a:ln>
        </p:spPr>
      </p:pic>
      <p:sp>
        <p:nvSpPr>
          <p:cNvPr id="10" name="Sponsored by the U.S. Department of State…"/>
          <p:cNvSpPr txBox="1"/>
          <p:nvPr userDrawn="1"/>
        </p:nvSpPr>
        <p:spPr>
          <a:xfrm>
            <a:off x="2306774" y="12394134"/>
            <a:ext cx="3290444" cy="5448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90000"/>
              </a:lnSpc>
              <a:defRPr sz="1200" spc="-36">
                <a:solidFill>
                  <a:srgbClr val="FFFFFF"/>
                </a:solidFill>
                <a:latin typeface="Mark OT Book"/>
                <a:ea typeface="Mark OT Book"/>
                <a:cs typeface="Mark OT Book"/>
                <a:sym typeface="Mark OT Book"/>
              </a:defRPr>
            </a:pPr>
            <a:r>
              <a:t>Sponsored by the U.S. Department of State</a:t>
            </a:r>
          </a:p>
          <a:p>
            <a:pPr>
              <a:lnSpc>
                <a:spcPct val="90000"/>
              </a:lnSpc>
              <a:defRPr sz="1200" spc="-36">
                <a:solidFill>
                  <a:srgbClr val="FFFFFF"/>
                </a:solidFill>
                <a:latin typeface="Mark OT Book"/>
                <a:ea typeface="Mark OT Book"/>
                <a:cs typeface="Mark OT Book"/>
                <a:sym typeface="Mark OT Book"/>
              </a:defRPr>
            </a:pPr>
            <a:r>
              <a:t>Bureau of Educational and Cultural Affairs</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Fulbright_Back2.png" descr="Fulbright_Back2.png"/>
          <p:cNvPicPr>
            <a:picLocks noChangeAspect="1"/>
          </p:cNvPicPr>
          <p:nvPr userDrawn="1"/>
        </p:nvPicPr>
        <p:blipFill>
          <a:blip r:embed="rId3"/>
          <a:srcRect t="22476" b="12933"/>
          <a:stretch>
            <a:fillRect/>
          </a:stretch>
        </p:blipFill>
        <p:spPr>
          <a:xfrm>
            <a:off x="-77788" y="0"/>
            <a:ext cx="24539675" cy="11887702"/>
          </a:xfrm>
          <a:prstGeom prst="rect">
            <a:avLst/>
          </a:prstGeom>
          <a:ln w="12700">
            <a:miter lim="400000"/>
          </a:ln>
        </p:spPr>
      </p:pic>
      <p:pic>
        <p:nvPicPr>
          <p:cNvPr id="8" name="Image" descr="Image"/>
          <p:cNvPicPr>
            <a:picLocks noChangeAspect="1"/>
          </p:cNvPicPr>
          <p:nvPr userDrawn="1"/>
        </p:nvPicPr>
        <p:blipFill>
          <a:blip r:embed="rId4"/>
          <a:srcRect l="77504"/>
          <a:stretch>
            <a:fillRect/>
          </a:stretch>
        </p:blipFill>
        <p:spPr>
          <a:xfrm>
            <a:off x="1123232" y="12211935"/>
            <a:ext cx="1004255" cy="981655"/>
          </a:xfrm>
          <a:prstGeom prst="rect">
            <a:avLst/>
          </a:prstGeom>
          <a:ln w="12700">
            <a:miter lim="400000"/>
          </a:ln>
        </p:spPr>
      </p:pic>
      <p:sp>
        <p:nvSpPr>
          <p:cNvPr id="9" name="Sponsored by the U.S. Department of State…"/>
          <p:cNvSpPr txBox="1"/>
          <p:nvPr userDrawn="1"/>
        </p:nvSpPr>
        <p:spPr>
          <a:xfrm>
            <a:off x="2306774" y="12394153"/>
            <a:ext cx="3290444" cy="5448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90000"/>
              </a:lnSpc>
              <a:defRPr sz="1200" spc="-36">
                <a:solidFill>
                  <a:srgbClr val="0165BE"/>
                </a:solidFill>
                <a:latin typeface="Mark OT Book"/>
                <a:ea typeface="Mark OT Book"/>
                <a:cs typeface="Mark OT Book"/>
                <a:sym typeface="Mark OT Book"/>
              </a:defRPr>
            </a:pPr>
            <a:r>
              <a:t>Sponsored by the U.S. Department of State</a:t>
            </a:r>
          </a:p>
          <a:p>
            <a:pPr>
              <a:lnSpc>
                <a:spcPct val="90000"/>
              </a:lnSpc>
              <a:defRPr sz="1200" spc="-36">
                <a:solidFill>
                  <a:srgbClr val="0165BE"/>
                </a:solidFill>
                <a:latin typeface="Mark OT Book"/>
                <a:ea typeface="Mark OT Book"/>
                <a:cs typeface="Mark OT Book"/>
                <a:sym typeface="Mark OT Book"/>
              </a:defRPr>
            </a:pPr>
            <a:r>
              <a:t>Bureau of Educational and Cultural Affairs</a:t>
            </a:r>
          </a:p>
        </p:txBody>
      </p:sp>
      <p:pic>
        <p:nvPicPr>
          <p:cNvPr id="10" name="Image" descr="Image"/>
          <p:cNvPicPr>
            <a:picLocks noChangeAspect="1"/>
          </p:cNvPicPr>
          <p:nvPr userDrawn="1"/>
        </p:nvPicPr>
        <p:blipFill>
          <a:blip r:embed="rId5"/>
          <a:stretch>
            <a:fillRect/>
          </a:stretch>
        </p:blipFill>
        <p:spPr>
          <a:xfrm>
            <a:off x="19879733" y="12359559"/>
            <a:ext cx="3391463" cy="635426"/>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Fulbright_Back2.png" descr="Fulbright_Back2.png"/>
          <p:cNvPicPr>
            <a:picLocks noChangeAspect="1"/>
          </p:cNvPicPr>
          <p:nvPr userDrawn="1"/>
        </p:nvPicPr>
        <p:blipFill>
          <a:blip r:embed="rId3"/>
          <a:srcRect t="12610" b="12611"/>
          <a:stretch>
            <a:fillRect/>
          </a:stretch>
        </p:blipFill>
        <p:spPr>
          <a:xfrm>
            <a:off x="-36067" y="0"/>
            <a:ext cx="24456034" cy="13716000"/>
          </a:xfrm>
          <a:prstGeom prst="rect">
            <a:avLst/>
          </a:prstGeom>
          <a:ln w="12700">
            <a:miter lim="400000"/>
          </a:ln>
        </p:spPr>
      </p:pic>
      <p:pic>
        <p:nvPicPr>
          <p:cNvPr id="11" name="Image" descr="Image"/>
          <p:cNvPicPr>
            <a:picLocks noChangeAspect="1"/>
          </p:cNvPicPr>
          <p:nvPr userDrawn="1"/>
        </p:nvPicPr>
        <p:blipFill>
          <a:blip r:embed="rId4"/>
          <a:stretch>
            <a:fillRect/>
          </a:stretch>
        </p:blipFill>
        <p:spPr>
          <a:xfrm>
            <a:off x="19862800" y="12345664"/>
            <a:ext cx="3425328" cy="641772"/>
          </a:xfrm>
          <a:prstGeom prst="rect">
            <a:avLst/>
          </a:prstGeom>
          <a:ln w="12700">
            <a:miter lim="400000"/>
          </a:ln>
        </p:spPr>
      </p:pic>
      <p:pic>
        <p:nvPicPr>
          <p:cNvPr id="12" name="Image" descr="Image"/>
          <p:cNvPicPr>
            <a:picLocks noChangeAspect="1"/>
          </p:cNvPicPr>
          <p:nvPr userDrawn="1"/>
        </p:nvPicPr>
        <p:blipFill>
          <a:blip r:embed="rId5"/>
          <a:srcRect l="77247"/>
          <a:stretch>
            <a:fillRect/>
          </a:stretch>
        </p:blipFill>
        <p:spPr>
          <a:xfrm>
            <a:off x="1078055" y="12216500"/>
            <a:ext cx="1006240" cy="972491"/>
          </a:xfrm>
          <a:prstGeom prst="rect">
            <a:avLst/>
          </a:prstGeom>
          <a:ln w="12700">
            <a:miter lim="400000"/>
          </a:ln>
        </p:spPr>
      </p:pic>
      <p:sp>
        <p:nvSpPr>
          <p:cNvPr id="13" name="Sponsored by the U.S. Department of State…"/>
          <p:cNvSpPr txBox="1"/>
          <p:nvPr userDrawn="1"/>
        </p:nvSpPr>
        <p:spPr>
          <a:xfrm>
            <a:off x="2306774" y="12394134"/>
            <a:ext cx="3290444" cy="5448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90000"/>
              </a:lnSpc>
              <a:defRPr sz="1200" spc="-36">
                <a:solidFill>
                  <a:srgbClr val="FFFFFF"/>
                </a:solidFill>
                <a:latin typeface="Mark OT Book"/>
                <a:ea typeface="Mark OT Book"/>
                <a:cs typeface="Mark OT Book"/>
                <a:sym typeface="Mark OT Book"/>
              </a:defRPr>
            </a:pPr>
            <a:r>
              <a:t>Sponsored by the U.S. Department of State</a:t>
            </a:r>
          </a:p>
          <a:p>
            <a:pPr>
              <a:lnSpc>
                <a:spcPct val="90000"/>
              </a:lnSpc>
              <a:defRPr sz="1200" spc="-36">
                <a:solidFill>
                  <a:srgbClr val="FFFFFF"/>
                </a:solidFill>
                <a:latin typeface="Mark OT Book"/>
                <a:ea typeface="Mark OT Book"/>
                <a:cs typeface="Mark OT Book"/>
                <a:sym typeface="Mark OT Book"/>
              </a:defRPr>
            </a:pPr>
            <a:r>
              <a:t>Bureau of Educational and Cultural Affairs</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descr="Image"/>
          <p:cNvPicPr>
            <a:picLocks noChangeAspect="1"/>
          </p:cNvPicPr>
          <p:nvPr userDrawn="1"/>
        </p:nvPicPr>
        <p:blipFill>
          <a:blip r:embed="rId4"/>
          <a:srcRect l="77504"/>
          <a:stretch>
            <a:fillRect/>
          </a:stretch>
        </p:blipFill>
        <p:spPr>
          <a:xfrm>
            <a:off x="1123232" y="12211935"/>
            <a:ext cx="1004255" cy="981655"/>
          </a:xfrm>
          <a:prstGeom prst="rect">
            <a:avLst/>
          </a:prstGeom>
          <a:ln w="12700">
            <a:miter lim="400000"/>
          </a:ln>
        </p:spPr>
      </p:pic>
      <p:sp>
        <p:nvSpPr>
          <p:cNvPr id="8" name="Sponsored by the U.S. Department of State…"/>
          <p:cNvSpPr txBox="1"/>
          <p:nvPr userDrawn="1"/>
        </p:nvSpPr>
        <p:spPr>
          <a:xfrm>
            <a:off x="2306774" y="12394153"/>
            <a:ext cx="3290444" cy="5448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90000"/>
              </a:lnSpc>
              <a:defRPr sz="1200" spc="-36">
                <a:solidFill>
                  <a:srgbClr val="0165BE"/>
                </a:solidFill>
                <a:latin typeface="Mark OT Book"/>
                <a:ea typeface="Mark OT Book"/>
                <a:cs typeface="Mark OT Book"/>
                <a:sym typeface="Mark OT Book"/>
              </a:defRPr>
            </a:pPr>
            <a:r>
              <a:t>Sponsored by the U.S. Department of State</a:t>
            </a:r>
          </a:p>
          <a:p>
            <a:pPr>
              <a:lnSpc>
                <a:spcPct val="90000"/>
              </a:lnSpc>
              <a:defRPr sz="1200" spc="-36">
                <a:solidFill>
                  <a:srgbClr val="0165BE"/>
                </a:solidFill>
                <a:latin typeface="Mark OT Book"/>
                <a:ea typeface="Mark OT Book"/>
                <a:cs typeface="Mark OT Book"/>
                <a:sym typeface="Mark OT Book"/>
              </a:defRPr>
            </a:pPr>
            <a:r>
              <a:t>Bureau of Educational and Cultural Affairs</a:t>
            </a:r>
          </a:p>
        </p:txBody>
      </p:sp>
      <p:pic>
        <p:nvPicPr>
          <p:cNvPr id="9" name="Image" descr="Image"/>
          <p:cNvPicPr>
            <a:picLocks noChangeAspect="1"/>
          </p:cNvPicPr>
          <p:nvPr userDrawn="1"/>
        </p:nvPicPr>
        <p:blipFill>
          <a:blip r:embed="rId5"/>
          <a:stretch>
            <a:fillRect/>
          </a:stretch>
        </p:blipFill>
        <p:spPr>
          <a:xfrm>
            <a:off x="19879733" y="12359559"/>
            <a:ext cx="3391463" cy="635426"/>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5" r:id="rId1"/>
    <p:sldLayoutId id="214748373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p:cNvSpPr/>
          <p:nvPr userDrawn="1"/>
        </p:nvSpPr>
        <p:spPr>
          <a:xfrm>
            <a:off x="-74431" y="-101600"/>
            <a:ext cx="24532862" cy="13919200"/>
          </a:xfrm>
          <a:prstGeom prst="rect">
            <a:avLst/>
          </a:prstGeom>
          <a:solidFill>
            <a:srgbClr val="003DA5"/>
          </a:solidFill>
          <a:ln w="12700">
            <a:miter lim="400000"/>
          </a:ln>
        </p:spPr>
        <p:txBody>
          <a:bodyPr tIns="91439" bIns="91439" anchor="ctr"/>
          <a:lstStyle/>
          <a:p>
            <a:endParaRPr/>
          </a:p>
        </p:txBody>
      </p:sp>
      <p:pic>
        <p:nvPicPr>
          <p:cNvPr id="8" name="Image" descr="Image"/>
          <p:cNvPicPr>
            <a:picLocks noChangeAspect="1"/>
          </p:cNvPicPr>
          <p:nvPr userDrawn="1"/>
        </p:nvPicPr>
        <p:blipFill>
          <a:blip r:embed="rId3"/>
          <a:stretch>
            <a:fillRect/>
          </a:stretch>
        </p:blipFill>
        <p:spPr>
          <a:xfrm>
            <a:off x="19862800" y="12345664"/>
            <a:ext cx="3425328" cy="641772"/>
          </a:xfrm>
          <a:prstGeom prst="rect">
            <a:avLst/>
          </a:prstGeom>
          <a:ln w="12700">
            <a:miter lim="400000"/>
          </a:ln>
        </p:spPr>
      </p:pic>
      <p:pic>
        <p:nvPicPr>
          <p:cNvPr id="9" name="Image" descr="Image"/>
          <p:cNvPicPr>
            <a:picLocks noChangeAspect="1"/>
          </p:cNvPicPr>
          <p:nvPr userDrawn="1"/>
        </p:nvPicPr>
        <p:blipFill>
          <a:blip r:embed="rId4"/>
          <a:srcRect l="77247"/>
          <a:stretch>
            <a:fillRect/>
          </a:stretch>
        </p:blipFill>
        <p:spPr>
          <a:xfrm>
            <a:off x="1078055" y="12216500"/>
            <a:ext cx="1006240" cy="972491"/>
          </a:xfrm>
          <a:prstGeom prst="rect">
            <a:avLst/>
          </a:prstGeom>
          <a:ln w="12700">
            <a:miter lim="400000"/>
          </a:ln>
        </p:spPr>
      </p:pic>
      <p:sp>
        <p:nvSpPr>
          <p:cNvPr id="10" name="Sponsored by the U.S. Department of State…"/>
          <p:cNvSpPr txBox="1"/>
          <p:nvPr userDrawn="1"/>
        </p:nvSpPr>
        <p:spPr>
          <a:xfrm>
            <a:off x="2306774" y="12394134"/>
            <a:ext cx="3290444" cy="5448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90000"/>
              </a:lnSpc>
              <a:defRPr sz="1200" spc="-36">
                <a:solidFill>
                  <a:srgbClr val="FFFFFF"/>
                </a:solidFill>
                <a:latin typeface="Mark OT Book"/>
                <a:ea typeface="Mark OT Book"/>
                <a:cs typeface="Mark OT Book"/>
                <a:sym typeface="Mark OT Book"/>
              </a:defRPr>
            </a:pPr>
            <a:r>
              <a:t>Sponsored by the U.S. Department of State</a:t>
            </a:r>
          </a:p>
          <a:p>
            <a:pPr>
              <a:lnSpc>
                <a:spcPct val="90000"/>
              </a:lnSpc>
              <a:defRPr sz="1200" spc="-36">
                <a:solidFill>
                  <a:srgbClr val="FFFFFF"/>
                </a:solidFill>
                <a:latin typeface="Mark OT Book"/>
                <a:ea typeface="Mark OT Book"/>
                <a:cs typeface="Mark OT Book"/>
                <a:sym typeface="Mark OT Book"/>
              </a:defRPr>
            </a:pPr>
            <a:r>
              <a:t>Bureau of Educational and Cultural Affairs</a:t>
            </a: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p:cNvSpPr/>
          <p:nvPr userDrawn="1"/>
        </p:nvSpPr>
        <p:spPr>
          <a:xfrm>
            <a:off x="-122651" y="-101600"/>
            <a:ext cx="24629302" cy="13919200"/>
          </a:xfrm>
          <a:prstGeom prst="rect">
            <a:avLst/>
          </a:prstGeom>
          <a:solidFill>
            <a:srgbClr val="00A9E0"/>
          </a:solidFill>
          <a:ln w="12700">
            <a:miter lim="400000"/>
          </a:ln>
        </p:spPr>
        <p:txBody>
          <a:bodyPr tIns="91439" bIns="91439" anchor="ctr"/>
          <a:lstStyle/>
          <a:p>
            <a:endParaRPr/>
          </a:p>
        </p:txBody>
      </p:sp>
      <p:pic>
        <p:nvPicPr>
          <p:cNvPr id="8" name="Image" descr="Image"/>
          <p:cNvPicPr>
            <a:picLocks noChangeAspect="1"/>
          </p:cNvPicPr>
          <p:nvPr userDrawn="1"/>
        </p:nvPicPr>
        <p:blipFill>
          <a:blip r:embed="rId3"/>
          <a:stretch>
            <a:fillRect/>
          </a:stretch>
        </p:blipFill>
        <p:spPr>
          <a:xfrm>
            <a:off x="19862800" y="12345664"/>
            <a:ext cx="3425328" cy="641772"/>
          </a:xfrm>
          <a:prstGeom prst="rect">
            <a:avLst/>
          </a:prstGeom>
          <a:ln w="12700">
            <a:miter lim="400000"/>
          </a:ln>
        </p:spPr>
      </p:pic>
      <p:pic>
        <p:nvPicPr>
          <p:cNvPr id="9" name="Image" descr="Image"/>
          <p:cNvPicPr>
            <a:picLocks noChangeAspect="1"/>
          </p:cNvPicPr>
          <p:nvPr userDrawn="1"/>
        </p:nvPicPr>
        <p:blipFill>
          <a:blip r:embed="rId4"/>
          <a:srcRect l="77247"/>
          <a:stretch>
            <a:fillRect/>
          </a:stretch>
        </p:blipFill>
        <p:spPr>
          <a:xfrm>
            <a:off x="1078055" y="12216500"/>
            <a:ext cx="1006240" cy="972491"/>
          </a:xfrm>
          <a:prstGeom prst="rect">
            <a:avLst/>
          </a:prstGeom>
          <a:ln w="12700">
            <a:miter lim="400000"/>
          </a:ln>
        </p:spPr>
      </p:pic>
      <p:sp>
        <p:nvSpPr>
          <p:cNvPr id="10" name="Sponsored by the U.S. Department of State…"/>
          <p:cNvSpPr txBox="1"/>
          <p:nvPr userDrawn="1"/>
        </p:nvSpPr>
        <p:spPr>
          <a:xfrm>
            <a:off x="2306774" y="12394134"/>
            <a:ext cx="3290444" cy="5448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90000"/>
              </a:lnSpc>
              <a:defRPr sz="1200" spc="-36">
                <a:solidFill>
                  <a:srgbClr val="FFFFFF"/>
                </a:solidFill>
                <a:latin typeface="Mark OT Book"/>
                <a:ea typeface="Mark OT Book"/>
                <a:cs typeface="Mark OT Book"/>
                <a:sym typeface="Mark OT Book"/>
              </a:defRPr>
            </a:pPr>
            <a:r>
              <a:t>Sponsored by the U.S. Department of State</a:t>
            </a:r>
          </a:p>
          <a:p>
            <a:pPr>
              <a:lnSpc>
                <a:spcPct val="90000"/>
              </a:lnSpc>
              <a:defRPr sz="1200" spc="-36">
                <a:solidFill>
                  <a:srgbClr val="FFFFFF"/>
                </a:solidFill>
                <a:latin typeface="Mark OT Book"/>
                <a:ea typeface="Mark OT Book"/>
                <a:cs typeface="Mark OT Book"/>
                <a:sym typeface="Mark OT Book"/>
              </a:defRPr>
            </a:pPr>
            <a:r>
              <a:t>Bureau of Educational and Cultural Affairs</a:t>
            </a: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p:cNvSpPr/>
          <p:nvPr userDrawn="1"/>
        </p:nvSpPr>
        <p:spPr>
          <a:xfrm>
            <a:off x="-53694" y="-101600"/>
            <a:ext cx="24674843" cy="13919200"/>
          </a:xfrm>
          <a:prstGeom prst="rect">
            <a:avLst/>
          </a:prstGeom>
          <a:solidFill>
            <a:srgbClr val="707372"/>
          </a:solidFill>
          <a:ln w="12700">
            <a:miter lim="400000"/>
          </a:ln>
        </p:spPr>
        <p:txBody>
          <a:bodyPr tIns="91439" bIns="91439" anchor="ctr"/>
          <a:lstStyle/>
          <a:p>
            <a:endParaRPr/>
          </a:p>
        </p:txBody>
      </p:sp>
      <p:pic>
        <p:nvPicPr>
          <p:cNvPr id="8" name="Image" descr="Image"/>
          <p:cNvPicPr>
            <a:picLocks noChangeAspect="1"/>
          </p:cNvPicPr>
          <p:nvPr userDrawn="1"/>
        </p:nvPicPr>
        <p:blipFill>
          <a:blip r:embed="rId3"/>
          <a:stretch>
            <a:fillRect/>
          </a:stretch>
        </p:blipFill>
        <p:spPr>
          <a:xfrm>
            <a:off x="19862800" y="12345664"/>
            <a:ext cx="3425328" cy="641772"/>
          </a:xfrm>
          <a:prstGeom prst="rect">
            <a:avLst/>
          </a:prstGeom>
          <a:ln w="12700">
            <a:miter lim="400000"/>
          </a:ln>
        </p:spPr>
      </p:pic>
      <p:pic>
        <p:nvPicPr>
          <p:cNvPr id="9" name="Image" descr="Image"/>
          <p:cNvPicPr>
            <a:picLocks noChangeAspect="1"/>
          </p:cNvPicPr>
          <p:nvPr userDrawn="1"/>
        </p:nvPicPr>
        <p:blipFill>
          <a:blip r:embed="rId4"/>
          <a:srcRect l="77247"/>
          <a:stretch>
            <a:fillRect/>
          </a:stretch>
        </p:blipFill>
        <p:spPr>
          <a:xfrm>
            <a:off x="1078055" y="12216500"/>
            <a:ext cx="1006240" cy="972491"/>
          </a:xfrm>
          <a:prstGeom prst="rect">
            <a:avLst/>
          </a:prstGeom>
          <a:ln w="12700">
            <a:miter lim="400000"/>
          </a:ln>
        </p:spPr>
      </p:pic>
      <p:sp>
        <p:nvSpPr>
          <p:cNvPr id="10" name="Sponsored by the U.S. Department of State…"/>
          <p:cNvSpPr txBox="1"/>
          <p:nvPr userDrawn="1"/>
        </p:nvSpPr>
        <p:spPr>
          <a:xfrm>
            <a:off x="2306774" y="12394134"/>
            <a:ext cx="3290444" cy="5448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90000"/>
              </a:lnSpc>
              <a:defRPr sz="1200" spc="-36">
                <a:solidFill>
                  <a:srgbClr val="FFFFFF"/>
                </a:solidFill>
                <a:latin typeface="Mark OT Book"/>
                <a:ea typeface="Mark OT Book"/>
                <a:cs typeface="Mark OT Book"/>
                <a:sym typeface="Mark OT Book"/>
              </a:defRPr>
            </a:pPr>
            <a:r>
              <a:t>Sponsored by the U.S. Department of State</a:t>
            </a:r>
          </a:p>
          <a:p>
            <a:pPr>
              <a:lnSpc>
                <a:spcPct val="90000"/>
              </a:lnSpc>
              <a:defRPr sz="1200" spc="-36">
                <a:solidFill>
                  <a:srgbClr val="FFFFFF"/>
                </a:solidFill>
                <a:latin typeface="Mark OT Book"/>
                <a:ea typeface="Mark OT Book"/>
                <a:cs typeface="Mark OT Book"/>
                <a:sym typeface="Mark OT Book"/>
              </a:defRPr>
            </a:pPr>
            <a:r>
              <a:t>Bureau of Educational and Cultural Affairs</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p:cNvSpPr/>
          <p:nvPr userDrawn="1"/>
        </p:nvSpPr>
        <p:spPr>
          <a:xfrm>
            <a:off x="-80434" y="-101600"/>
            <a:ext cx="24544867" cy="13919200"/>
          </a:xfrm>
          <a:prstGeom prst="rect">
            <a:avLst/>
          </a:prstGeom>
          <a:solidFill>
            <a:srgbClr val="000000"/>
          </a:solidFill>
          <a:ln w="12700">
            <a:miter lim="400000"/>
          </a:ln>
        </p:spPr>
        <p:txBody>
          <a:bodyPr tIns="91439" bIns="91439" anchor="ctr"/>
          <a:lstStyle/>
          <a:p>
            <a:endParaRPr/>
          </a:p>
        </p:txBody>
      </p:sp>
      <p:pic>
        <p:nvPicPr>
          <p:cNvPr id="8" name="Image" descr="Image"/>
          <p:cNvPicPr>
            <a:picLocks noChangeAspect="1"/>
          </p:cNvPicPr>
          <p:nvPr userDrawn="1"/>
        </p:nvPicPr>
        <p:blipFill>
          <a:blip r:embed="rId3"/>
          <a:stretch>
            <a:fillRect/>
          </a:stretch>
        </p:blipFill>
        <p:spPr>
          <a:xfrm>
            <a:off x="19862800" y="12345664"/>
            <a:ext cx="3425328" cy="641772"/>
          </a:xfrm>
          <a:prstGeom prst="rect">
            <a:avLst/>
          </a:prstGeom>
          <a:ln w="12700">
            <a:miter lim="400000"/>
          </a:ln>
        </p:spPr>
      </p:pic>
      <p:pic>
        <p:nvPicPr>
          <p:cNvPr id="9" name="Image" descr="Image"/>
          <p:cNvPicPr>
            <a:picLocks noChangeAspect="1"/>
          </p:cNvPicPr>
          <p:nvPr userDrawn="1"/>
        </p:nvPicPr>
        <p:blipFill>
          <a:blip r:embed="rId4"/>
          <a:srcRect l="77247"/>
          <a:stretch>
            <a:fillRect/>
          </a:stretch>
        </p:blipFill>
        <p:spPr>
          <a:xfrm>
            <a:off x="1078055" y="12216500"/>
            <a:ext cx="1006240" cy="972491"/>
          </a:xfrm>
          <a:prstGeom prst="rect">
            <a:avLst/>
          </a:prstGeom>
          <a:ln w="12700">
            <a:miter lim="400000"/>
          </a:ln>
        </p:spPr>
      </p:pic>
      <p:sp>
        <p:nvSpPr>
          <p:cNvPr id="10" name="Sponsored by the U.S. Department of State…"/>
          <p:cNvSpPr txBox="1"/>
          <p:nvPr userDrawn="1"/>
        </p:nvSpPr>
        <p:spPr>
          <a:xfrm>
            <a:off x="2306774" y="12394134"/>
            <a:ext cx="3290444" cy="5448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ct val="90000"/>
              </a:lnSpc>
              <a:defRPr sz="1200" spc="-36">
                <a:solidFill>
                  <a:srgbClr val="FFFFFF"/>
                </a:solidFill>
                <a:latin typeface="Mark OT Book"/>
                <a:ea typeface="Mark OT Book"/>
                <a:cs typeface="Mark OT Book"/>
                <a:sym typeface="Mark OT Book"/>
              </a:defRPr>
            </a:pPr>
            <a:r>
              <a:t>Sponsored by the U.S. Department of State</a:t>
            </a:r>
          </a:p>
          <a:p>
            <a:pPr>
              <a:lnSpc>
                <a:spcPct val="90000"/>
              </a:lnSpc>
              <a:defRPr sz="1200" spc="-36">
                <a:solidFill>
                  <a:srgbClr val="FFFFFF"/>
                </a:solidFill>
                <a:latin typeface="Mark OT Book"/>
                <a:ea typeface="Mark OT Book"/>
                <a:cs typeface="Mark OT Book"/>
                <a:sym typeface="Mark OT Book"/>
              </a:defRPr>
            </a:pPr>
            <a:r>
              <a:t>Bureau of Educational and Cultural Affairs</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2.xml"/><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iie.org/iiepay" TargetMode="External"/><Relationship Id="rId1" Type="http://schemas.openxmlformats.org/officeDocument/2006/relationships/slideLayout" Target="../slideLayouts/slideLayout22.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sevencorners.com/docs/default-source/usdos-documents/usdos-benefit-guide-pdf.pdf?sfvrsn=786a4f2d_5" TargetMode="External"/><Relationship Id="rId2" Type="http://schemas.openxmlformats.org/officeDocument/2006/relationships/image" Target="../media/image36.png"/><Relationship Id="rId1" Type="http://schemas.openxmlformats.org/officeDocument/2006/relationships/slideLayout" Target="../slideLayouts/slideLayout22.xml"/><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sevencorners.com/about/gov/usdos" TargetMode="External"/><Relationship Id="rId1" Type="http://schemas.openxmlformats.org/officeDocument/2006/relationships/slideLayout" Target="../slideLayouts/slideLayout22.xml"/><Relationship Id="rId5" Type="http://schemas.openxmlformats.org/officeDocument/2006/relationships/hyperlink" Target="mailto:ASPEsupport@anvilgroup.com" TargetMode="Externa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2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uscis.gov/greencard/public-charge" TargetMode="Externa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bp.gov/I94" TargetMode="External"/><Relationship Id="rId2" Type="http://schemas.openxmlformats.org/officeDocument/2006/relationships/hyperlink" Target="https://connect.iie.org/user/login" TargetMode="External"/><Relationship Id="rId1" Type="http://schemas.openxmlformats.org/officeDocument/2006/relationships/slideLayout" Target="../slideLayouts/slideLayout2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fulbrightscholars.org/visiting-scholars/guide" TargetMode="Externa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hyperlink" Target="https://fulbrightscholars.org/visiting-scholars/guide/webinar-library" TargetMode="External"/><Relationship Id="rId1" Type="http://schemas.openxmlformats.org/officeDocument/2006/relationships/slideLayout" Target="../slideLayouts/slideLayout2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uscis.gov/green-card/green-card-processes-and-procedures/public-charge/public-charge-resources" TargetMode="External"/><Relationship Id="rId3" Type="http://schemas.openxmlformats.org/officeDocument/2006/relationships/hyperlink" Target="https://fulbrightscholars.org/visiting-scholars/guide" TargetMode="External"/><Relationship Id="rId7" Type="http://schemas.openxmlformats.org/officeDocument/2006/relationships/hyperlink" Target="https://www.sevencorners.com/docs/default-source/usdos-documents/usdos-benefit-guide-pdf.pdf?sfvrsn=786a4f2d_5" TargetMode="External"/><Relationship Id="rId2" Type="http://schemas.openxmlformats.org/officeDocument/2006/relationships/hyperlink" Target="https://cies.org/sites/default/files/2021-02/Visiting%20Scholar%20Guide%20Updated%20Nov%202020.pdf" TargetMode="External"/><Relationship Id="rId1" Type="http://schemas.openxmlformats.org/officeDocument/2006/relationships/slideLayout" Target="../slideLayouts/slideLayout22.xml"/><Relationship Id="rId6" Type="http://schemas.openxmlformats.org/officeDocument/2006/relationships/hyperlink" Target="https://www.sevencorners.com/about/gov/usdos" TargetMode="External"/><Relationship Id="rId5" Type="http://schemas.openxmlformats.org/officeDocument/2006/relationships/hyperlink" Target="https://connect.iie.org/user/login" TargetMode="External"/><Relationship Id="rId4" Type="http://schemas.openxmlformats.org/officeDocument/2006/relationships/hyperlink" Target="https://fulbrightscholars.org/fulbright-visiting-scholar-program-advisor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fulbrightscholars.org/visiting-scholars/guide" TargetMode="External"/><Relationship Id="rId7" Type="http://schemas.openxmlformats.org/officeDocument/2006/relationships/image" Target="../media/image16.png"/><Relationship Id="rId2" Type="http://schemas.openxmlformats.org/officeDocument/2006/relationships/hyperlink" Target="https://fulbrightscholars.org/" TargetMode="External"/><Relationship Id="rId1" Type="http://schemas.openxmlformats.org/officeDocument/2006/relationships/slideLayout" Target="../slideLayouts/slideLayout22.xml"/><Relationship Id="rId6" Type="http://schemas.openxmlformats.org/officeDocument/2006/relationships/hyperlink" Target="https://fulbrightscholars.org/protected-page?destination=/&amp;protected_page=3" TargetMode="External"/><Relationship Id="rId5" Type="http://schemas.openxmlformats.org/officeDocument/2006/relationships/hyperlink" Target="https://fulbrightscholars.org/protected-page?destination=/visiting-scholars&amp;protected_page=2" TargetMode="External"/><Relationship Id="rId4" Type="http://schemas.openxmlformats.org/officeDocument/2006/relationships/hyperlink" Target="https://fulbrightscholars.org/non-us-scholars" TargetMode="External"/><Relationship Id="rId9" Type="http://schemas.openxmlformats.org/officeDocument/2006/relationships/hyperlink" Target="https://connect.iie.org/user/logi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png"/><Relationship Id="rId3" Type="http://schemas.openxmlformats.org/officeDocument/2006/relationships/image" Target="../media/image160.png"/><Relationship Id="rId7" Type="http://schemas.openxmlformats.org/officeDocument/2006/relationships/customXml" Target="../ink/ink4.xml"/><Relationship Id="rId12" Type="http://schemas.openxmlformats.org/officeDocument/2006/relationships/customXml" Target="../ink/ink7.xml"/><Relationship Id="rId2" Type="http://schemas.openxmlformats.org/officeDocument/2006/relationships/customXml" Target="../ink/ink1.xml"/><Relationship Id="rId1" Type="http://schemas.openxmlformats.org/officeDocument/2006/relationships/slideLayout" Target="../slideLayouts/slideLayout2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customXml" Target="../ink/ink2.xml"/><Relationship Id="rId9" Type="http://schemas.openxmlformats.org/officeDocument/2006/relationships/customXml" Target="../ink/ink5.xml"/><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945EB9-F5A3-459F-9599-55E5009EFDFE}"/>
              </a:ext>
            </a:extLst>
          </p:cNvPr>
          <p:cNvSpPr txBox="1"/>
          <p:nvPr/>
        </p:nvSpPr>
        <p:spPr>
          <a:xfrm>
            <a:off x="1700565" y="2511415"/>
            <a:ext cx="6941128" cy="13806857"/>
          </a:xfrm>
          <a:prstGeom prst="rect">
            <a:avLst/>
          </a:prstGeom>
          <a:noFill/>
        </p:spPr>
        <p:txBody>
          <a:bodyPr wrap="square" rtlCol="0">
            <a:spAutoFit/>
          </a:bodyPr>
          <a:lstStyle/>
          <a:p>
            <a:r>
              <a:rPr lang="en-US" sz="3500" b="1" kern="1200" dirty="0">
                <a:solidFill>
                  <a:srgbClr val="003DA5"/>
                </a:solidFill>
                <a:ea typeface="+mn-ea"/>
                <a:cs typeface="Calibri"/>
                <a:sym typeface="Calibri" panose="020F0502020204030204" pitchFamily="34" charset="0"/>
              </a:rPr>
              <a:t>Research Fees and IRB regulations</a:t>
            </a:r>
            <a:r>
              <a:rPr kumimoji="0" lang="en-US" sz="3500" b="1" i="0" u="none" strike="noStrike" kern="1200" cap="none" spc="0" normalizeH="0" baseline="0" noProof="0" dirty="0">
                <a:ln>
                  <a:noFill/>
                </a:ln>
                <a:solidFill>
                  <a:srgbClr val="003DA5"/>
                </a:solidFill>
                <a:effectLst/>
                <a:uLnTx/>
                <a:uFillTx/>
                <a:ea typeface="+mn-ea"/>
                <a:cs typeface="Calibri"/>
                <a:sym typeface="Calibri" panose="020F0502020204030204" pitchFamily="34" charset="0"/>
              </a:rPr>
              <a:t>:</a:t>
            </a:r>
            <a:endParaRPr lang="en-US" sz="3500" dirty="0">
              <a:ea typeface="Times New Roman" panose="02020603050405020304" pitchFamily="18" charset="0"/>
            </a:endParaRPr>
          </a:p>
          <a:p>
            <a:pPr marL="457200" indent="-457200">
              <a:buFont typeface="Wingdings" panose="05000000000000000000" pitchFamily="2" charset="2"/>
              <a:buChar char="§"/>
            </a:pPr>
            <a:r>
              <a:rPr lang="en-US" sz="3200" b="1" dirty="0">
                <a:effectLst/>
                <a:latin typeface="+mn-lt"/>
                <a:ea typeface="Times New Roman" panose="02020603050405020304" pitchFamily="18" charset="0"/>
              </a:rPr>
              <a:t>Coverage of lab fees/research costs is not part of the standard benefits package of the Fulbright Africa Program. </a:t>
            </a:r>
            <a:r>
              <a:rPr lang="en-US" sz="3200" dirty="0" err="1">
                <a:effectLst/>
                <a:latin typeface="+mn-lt"/>
                <a:ea typeface="Times New Roman" panose="02020603050405020304" pitchFamily="18" charset="0"/>
              </a:rPr>
              <a:t>Fulbrighters</a:t>
            </a:r>
            <a:r>
              <a:rPr lang="en-US" sz="3200" dirty="0">
                <a:effectLst/>
                <a:latin typeface="+mn-lt"/>
                <a:ea typeface="Times New Roman" panose="02020603050405020304" pitchFamily="18" charset="0"/>
              </a:rPr>
              <a:t> should work with their home and host institution to confirm required fees will be covered.  </a:t>
            </a:r>
          </a:p>
          <a:p>
            <a:pPr marL="457200" indent="-457200">
              <a:buFont typeface="Wingdings" panose="05000000000000000000" pitchFamily="2" charset="2"/>
              <a:buChar char="§"/>
            </a:pPr>
            <a:endParaRPr lang="en-US" sz="3200" dirty="0">
              <a:latin typeface="+mn-lt"/>
              <a:ea typeface="Times New Roman" panose="02020603050405020304" pitchFamily="18" charset="0"/>
            </a:endParaRPr>
          </a:p>
          <a:p>
            <a:pPr marL="457200" indent="-457200">
              <a:buFont typeface="Wingdings" panose="05000000000000000000" pitchFamily="2" charset="2"/>
              <a:buChar char="§"/>
            </a:pPr>
            <a:r>
              <a:rPr lang="en-US" sz="3200" dirty="0" err="1">
                <a:effectLst/>
                <a:latin typeface="+mn-lt"/>
                <a:ea typeface="Times New Roman" panose="02020603050405020304" pitchFamily="18" charset="0"/>
              </a:rPr>
              <a:t>Fulbrighters</a:t>
            </a:r>
            <a:r>
              <a:rPr lang="en-US" sz="3200" dirty="0">
                <a:effectLst/>
                <a:latin typeface="+mn-lt"/>
                <a:ea typeface="Times New Roman" panose="02020603050405020304" pitchFamily="18" charset="0"/>
              </a:rPr>
              <a:t> are responsible for the shipment and costs of any samples that may need to be sent to the U.S. as part of their </a:t>
            </a:r>
            <a:r>
              <a:rPr lang="en-US" sz="3200" dirty="0">
                <a:latin typeface="+mn-lt"/>
                <a:ea typeface="Times New Roman" panose="02020603050405020304" pitchFamily="18" charset="0"/>
              </a:rPr>
              <a:t>research</a:t>
            </a:r>
            <a:r>
              <a:rPr lang="en-US" sz="3200" dirty="0">
                <a:effectLst/>
                <a:latin typeface="+mn-lt"/>
                <a:ea typeface="Times New Roman" panose="02020603050405020304" pitchFamily="18" charset="0"/>
              </a:rPr>
              <a:t>. </a:t>
            </a:r>
          </a:p>
          <a:p>
            <a:pPr marL="457200" indent="-457200">
              <a:buFont typeface="Wingdings" panose="05000000000000000000" pitchFamily="2" charset="2"/>
              <a:buChar char="§"/>
            </a:pPr>
            <a:endParaRPr lang="en-US" sz="3200" dirty="0">
              <a:latin typeface="+mn-lt"/>
              <a:ea typeface="Times New Roman" panose="02020603050405020304" pitchFamily="18" charset="0"/>
            </a:endParaRPr>
          </a:p>
          <a:p>
            <a:pPr marL="457200" marR="0" lvl="0" indent="-457200" fontAlgn="base">
              <a:spcBef>
                <a:spcPts val="0"/>
              </a:spcBef>
              <a:spcAft>
                <a:spcPts val="0"/>
              </a:spcAft>
              <a:buFont typeface="Wingdings" panose="05000000000000000000" pitchFamily="2" charset="2"/>
              <a:buChar char="§"/>
            </a:pPr>
            <a:r>
              <a:rPr lang="en-US" sz="3200" dirty="0">
                <a:latin typeface="+mn-lt"/>
                <a:ea typeface="Times New Roman" panose="02020603050405020304" pitchFamily="18" charset="0"/>
              </a:rPr>
              <a:t>Please </a:t>
            </a:r>
            <a:r>
              <a:rPr lang="en-US" sz="3200" dirty="0">
                <a:effectLst/>
                <a:latin typeface="+mn-lt"/>
                <a:ea typeface="Times New Roman" panose="02020603050405020304" pitchFamily="18" charset="0"/>
              </a:rPr>
              <a:t>consider any Institutional Review Board (IRB) approvals that may be needed to carry out your research in the U.S. </a:t>
            </a:r>
          </a:p>
          <a:p>
            <a:pPr marL="457200" marR="0" lvl="0" indent="-457200" fontAlgn="base">
              <a:spcBef>
                <a:spcPts val="0"/>
              </a:spcBef>
              <a:spcAft>
                <a:spcPts val="0"/>
              </a:spcAft>
              <a:buFont typeface="Wingdings" panose="05000000000000000000" pitchFamily="2" charset="2"/>
              <a:buChar char="§"/>
            </a:pPr>
            <a:endParaRPr lang="en-US" sz="3500" dirty="0">
              <a:latin typeface="+mn-lt"/>
              <a:ea typeface="Calibri" panose="020F0502020204030204" pitchFamily="34" charset="0"/>
            </a:endParaRPr>
          </a:p>
          <a:p>
            <a:pPr marL="457200" marR="0" lvl="0" indent="-457200" fontAlgn="base">
              <a:spcBef>
                <a:spcPts val="0"/>
              </a:spcBef>
              <a:spcAft>
                <a:spcPts val="0"/>
              </a:spcAft>
              <a:buFont typeface="Wingdings" panose="05000000000000000000" pitchFamily="2" charset="2"/>
              <a:buChar char="§"/>
            </a:pPr>
            <a:endParaRPr lang="en-US" sz="3500" dirty="0">
              <a:effectLst/>
              <a:latin typeface="+mn-lt"/>
              <a:ea typeface="Calibri" panose="020F0502020204030204" pitchFamily="34" charset="0"/>
            </a:endParaRPr>
          </a:p>
          <a:p>
            <a:pPr marL="0" marR="0">
              <a:spcBef>
                <a:spcPts val="0"/>
              </a:spcBef>
              <a:spcAft>
                <a:spcPts val="0"/>
              </a:spcAft>
            </a:pPr>
            <a:r>
              <a:rPr lang="en-US" sz="3600" dirty="0">
                <a:effectLst/>
                <a:latin typeface="Calibri" panose="020F0502020204030204" pitchFamily="34" charset="0"/>
                <a:ea typeface="Calibri" panose="020F0502020204030204" pitchFamily="34" charset="0"/>
              </a:rPr>
              <a:t> </a:t>
            </a:r>
            <a:endParaRPr lang="en-US" sz="3600" dirty="0">
              <a:effectLst/>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
            </a:pPr>
            <a:endParaRPr lang="en-US" sz="3500" dirty="0">
              <a:effectLst/>
              <a:latin typeface="+mn-lt"/>
              <a:ea typeface="Times New Roman" panose="02020603050405020304" pitchFamily="18" charset="0"/>
            </a:endParaRPr>
          </a:p>
          <a:p>
            <a:pPr marL="457200" indent="-457200">
              <a:buFont typeface="Wingdings" panose="05000000000000000000" pitchFamily="2" charset="2"/>
              <a:buChar char="§"/>
            </a:pPr>
            <a:endParaRPr lang="en-US" sz="3500" dirty="0">
              <a:latin typeface="+mn-lt"/>
              <a:ea typeface="Times New Roman" panose="02020603050405020304" pitchFamily="18" charset="0"/>
            </a:endParaRPr>
          </a:p>
          <a:p>
            <a:pPr marL="457200" indent="-457200">
              <a:buFont typeface="Wingdings" panose="05000000000000000000" pitchFamily="2" charset="2"/>
              <a:buChar char="§"/>
            </a:pPr>
            <a:endParaRPr lang="en-US" sz="3500" dirty="0">
              <a:latin typeface="+mn-lt"/>
              <a:ea typeface="Times New Roman" panose="02020603050405020304" pitchFamily="18" charset="0"/>
            </a:endParaRPr>
          </a:p>
          <a:p>
            <a:pPr marL="457200" indent="-457200">
              <a:buFont typeface="Wingdings" panose="05000000000000000000" pitchFamily="2" charset="2"/>
              <a:buChar char="§"/>
            </a:pPr>
            <a:endParaRPr lang="en-US" sz="3500" dirty="0">
              <a:effectLst/>
              <a:latin typeface="+mn-lt"/>
              <a:ea typeface="Times New Roman" panose="02020603050405020304" pitchFamily="18" charset="0"/>
            </a:endParaRPr>
          </a:p>
          <a:p>
            <a:endParaRPr lang="en-US" dirty="0"/>
          </a:p>
        </p:txBody>
      </p:sp>
      <p:sp>
        <p:nvSpPr>
          <p:cNvPr id="5" name="Title 1">
            <a:extLst>
              <a:ext uri="{FF2B5EF4-FFF2-40B4-BE49-F238E27FC236}">
                <a16:creationId xmlns:a16="http://schemas.microsoft.com/office/drawing/2014/main" id="{E4B865B7-68BE-4344-AC63-E1E45283C920}"/>
              </a:ext>
            </a:extLst>
          </p:cNvPr>
          <p:cNvSpPr txBox="1">
            <a:spLocks/>
          </p:cNvSpPr>
          <p:nvPr/>
        </p:nvSpPr>
        <p:spPr>
          <a:xfrm>
            <a:off x="1163781" y="712752"/>
            <a:ext cx="22132636" cy="28877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003DA5"/>
                </a:solidFill>
              </a:rPr>
              <a:t>Research Considerations</a:t>
            </a:r>
            <a:endParaRPr lang="en-US" sz="8000" b="1" dirty="0"/>
          </a:p>
        </p:txBody>
      </p:sp>
      <p:sp>
        <p:nvSpPr>
          <p:cNvPr id="2" name="TextBox 1">
            <a:extLst>
              <a:ext uri="{FF2B5EF4-FFF2-40B4-BE49-F238E27FC236}">
                <a16:creationId xmlns:a16="http://schemas.microsoft.com/office/drawing/2014/main" id="{AC043C29-F1AC-4CEC-8F7C-6BEB70C6F2AC}"/>
              </a:ext>
            </a:extLst>
          </p:cNvPr>
          <p:cNvSpPr txBox="1"/>
          <p:nvPr/>
        </p:nvSpPr>
        <p:spPr>
          <a:xfrm>
            <a:off x="16237525" y="2692167"/>
            <a:ext cx="6629402" cy="10095071"/>
          </a:xfrm>
          <a:prstGeom prst="rect">
            <a:avLst/>
          </a:prstGeom>
          <a:noFill/>
        </p:spPr>
        <p:txBody>
          <a:bodyPr wrap="square" rtlCol="0">
            <a:spAutoFit/>
          </a:bodyPr>
          <a:lstStyle/>
          <a:p>
            <a:r>
              <a:rPr lang="en-US" sz="3500" b="1" kern="1200" dirty="0">
                <a:solidFill>
                  <a:srgbClr val="003DA5"/>
                </a:solidFill>
                <a:effectLst/>
                <a:latin typeface="Calibri Light" panose="020F0302020204030204" pitchFamily="34" charset="0"/>
                <a:ea typeface="+mn-ea"/>
                <a:cs typeface="Calibri Light" panose="020F0302020204030204" pitchFamily="34" charset="0"/>
                <a:sym typeface="Calibri" panose="020F0502020204030204" pitchFamily="34" charset="0"/>
              </a:rPr>
              <a:t>Direct Patient Contact: </a:t>
            </a:r>
            <a:endParaRPr lang="en-US" sz="3500" dirty="0">
              <a:effectLst/>
              <a:latin typeface="Calibri Light" panose="020F0302020204030204" pitchFamily="34" charset="0"/>
              <a:ea typeface="Calibri" panose="020F0502020204030204" pitchFamily="34" charset="0"/>
              <a:cs typeface="Calibri Light" panose="020F0302020204030204" pitchFamily="34" charset="0"/>
            </a:endParaRPr>
          </a:p>
          <a:p>
            <a:pPr marL="457200" marR="0" indent="-457200">
              <a:buFont typeface="Wingdings" panose="05000000000000000000" pitchFamily="2" charset="2"/>
              <a:buChar char="§"/>
            </a:pPr>
            <a:r>
              <a:rPr lang="en-US" sz="3200" dirty="0">
                <a:latin typeface="Calibri" panose="020F0502020204030204" pitchFamily="34" charset="0"/>
                <a:ea typeface="Calibri" panose="020F0502020204030204" pitchFamily="34" charset="0"/>
              </a:rPr>
              <a:t>Per FSB Policy 726.3, </a:t>
            </a:r>
            <a:r>
              <a:rPr lang="en-US" sz="3200" dirty="0">
                <a:latin typeface="+mn-lt"/>
                <a:ea typeface="Calibri" panose="020F0502020204030204" pitchFamily="34" charset="0"/>
              </a:rPr>
              <a:t>g</a:t>
            </a:r>
            <a:r>
              <a:rPr lang="en-US" sz="3200" dirty="0">
                <a:latin typeface="+mn-lt"/>
              </a:rPr>
              <a:t>rants shall not authorize activity for which a license to practice medicine or nursing is required.</a:t>
            </a:r>
          </a:p>
          <a:p>
            <a:pPr marL="457200" marR="0" indent="-457200">
              <a:buFont typeface="Wingdings" panose="05000000000000000000" pitchFamily="2" charset="2"/>
              <a:buChar char="§"/>
            </a:pPr>
            <a:endParaRPr lang="en-US" sz="3200" dirty="0">
              <a:latin typeface="+mn-lt"/>
            </a:endParaRPr>
          </a:p>
          <a:p>
            <a:pPr marL="457200" marR="0" indent="-457200">
              <a:buFont typeface="Wingdings" panose="05000000000000000000" pitchFamily="2" charset="2"/>
              <a:buChar char="§"/>
            </a:pPr>
            <a:r>
              <a:rPr lang="en-US" sz="3200" dirty="0">
                <a:latin typeface="+mn-lt"/>
              </a:rPr>
              <a:t>As an exchange visitor in the J-visa category sponsored by the Fulbright Program, research activities must not involve direct clinical contact.  </a:t>
            </a:r>
          </a:p>
          <a:p>
            <a:pPr marL="457200" marR="0" indent="-457200">
              <a:buFont typeface="Wingdings" panose="05000000000000000000" pitchFamily="2" charset="2"/>
              <a:buChar char="§"/>
            </a:pPr>
            <a:endParaRPr lang="en-US" sz="3200" i="1" dirty="0">
              <a:latin typeface="+mn-lt"/>
              <a:ea typeface="Calibri" panose="020F0502020204030204" pitchFamily="34" charset="0"/>
            </a:endParaRPr>
          </a:p>
          <a:p>
            <a:pPr marL="457200" marR="0" indent="-457200">
              <a:buFont typeface="Wingdings" panose="05000000000000000000" pitchFamily="2" charset="2"/>
              <a:buChar char="§"/>
            </a:pPr>
            <a:r>
              <a:rPr lang="en-US" sz="3200" dirty="0" err="1">
                <a:latin typeface="+mn-lt"/>
              </a:rPr>
              <a:t>Fulbrighters</a:t>
            </a:r>
            <a:r>
              <a:rPr lang="en-US" sz="3200" b="0" i="0" dirty="0">
                <a:solidFill>
                  <a:srgbClr val="000000"/>
                </a:solidFill>
                <a:effectLst/>
                <a:latin typeface="+mn-lt"/>
              </a:rPr>
              <a:t> whose projects are related to the medical and veterinary fields or who’s projects include human or animal subjects are required to complete the, </a:t>
            </a:r>
            <a:r>
              <a:rPr lang="en-US" sz="3200" b="0" i="1" dirty="0">
                <a:solidFill>
                  <a:srgbClr val="000000"/>
                </a:solidFill>
                <a:effectLst/>
                <a:latin typeface="+mn-lt"/>
              </a:rPr>
              <a:t>Guidelines for the Medical and Clinical Fields Memo.</a:t>
            </a:r>
            <a:endParaRPr lang="en-US" sz="3200" i="1" dirty="0">
              <a:latin typeface="+mn-lt"/>
              <a:ea typeface="Calibri" panose="020F0502020204030204" pitchFamily="34" charset="0"/>
            </a:endParaRPr>
          </a:p>
          <a:p>
            <a:pPr marL="0" marR="0"/>
            <a:endParaRPr lang="en-US" sz="3500" i="1" dirty="0">
              <a:effectLst/>
              <a:latin typeface="+mn-lt"/>
              <a:ea typeface="Calibri" panose="020F0502020204030204" pitchFamily="34" charset="0"/>
            </a:endParaRPr>
          </a:p>
          <a:p>
            <a:endParaRPr lang="en-US" dirty="0"/>
          </a:p>
        </p:txBody>
      </p:sp>
      <p:pic>
        <p:nvPicPr>
          <p:cNvPr id="10" name="Graphic 9" descr="Goat outline">
            <a:extLst>
              <a:ext uri="{FF2B5EF4-FFF2-40B4-BE49-F238E27FC236}">
                <a16:creationId xmlns:a16="http://schemas.microsoft.com/office/drawing/2014/main" id="{D599B10C-D3A0-40EC-9F4E-A73581CB3C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86816" y="4492799"/>
            <a:ext cx="2735330" cy="2735330"/>
          </a:xfrm>
          <a:prstGeom prst="rect">
            <a:avLst/>
          </a:prstGeom>
        </p:spPr>
      </p:pic>
      <p:pic>
        <p:nvPicPr>
          <p:cNvPr id="12" name="Graphic 11" descr="Flask outline">
            <a:extLst>
              <a:ext uri="{FF2B5EF4-FFF2-40B4-BE49-F238E27FC236}">
                <a16:creationId xmlns:a16="http://schemas.microsoft.com/office/drawing/2014/main" id="{361C98E1-8A38-4979-B736-85619430F6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0681" y="7690564"/>
            <a:ext cx="3158836" cy="3158836"/>
          </a:xfrm>
          <a:prstGeom prst="rect">
            <a:avLst/>
          </a:prstGeom>
        </p:spPr>
      </p:pic>
      <p:pic>
        <p:nvPicPr>
          <p:cNvPr id="14" name="Graphic 13" descr="Microscope outline">
            <a:extLst>
              <a:ext uri="{FF2B5EF4-FFF2-40B4-BE49-F238E27FC236}">
                <a16:creationId xmlns:a16="http://schemas.microsoft.com/office/drawing/2014/main" id="{609C13EE-2457-4CFB-BF84-3E76D55864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214" y="4340352"/>
            <a:ext cx="2887777" cy="2887777"/>
          </a:xfrm>
          <a:prstGeom prst="rect">
            <a:avLst/>
          </a:prstGeom>
        </p:spPr>
      </p:pic>
    </p:spTree>
    <p:extLst>
      <p:ext uri="{BB962C8B-B14F-4D97-AF65-F5344CB8AC3E}">
        <p14:creationId xmlns:p14="http://schemas.microsoft.com/office/powerpoint/2010/main" val="68475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D3077-D3AE-4F21-968A-554351940C84}"/>
              </a:ext>
            </a:extLst>
          </p:cNvPr>
          <p:cNvSpPr txBox="1"/>
          <p:nvPr/>
        </p:nvSpPr>
        <p:spPr>
          <a:xfrm>
            <a:off x="1847676" y="509010"/>
            <a:ext cx="12188536" cy="1323439"/>
          </a:xfrm>
          <a:prstGeom prst="rect">
            <a:avLst/>
          </a:prstGeom>
          <a:noFill/>
        </p:spPr>
        <p:txBody>
          <a:bodyPr wrap="square">
            <a:spAutoFit/>
          </a:bodyPr>
          <a:lstStyle/>
          <a:p>
            <a:r>
              <a:rPr lang="en-US" sz="8000" b="1" dirty="0">
                <a:solidFill>
                  <a:srgbClr val="003DA5"/>
                </a:solidFill>
              </a:rPr>
              <a:t>Arranging Housing in the U.S.</a:t>
            </a:r>
          </a:p>
        </p:txBody>
      </p:sp>
      <p:sp>
        <p:nvSpPr>
          <p:cNvPr id="5" name="Content Placeholder 5">
            <a:extLst>
              <a:ext uri="{FF2B5EF4-FFF2-40B4-BE49-F238E27FC236}">
                <a16:creationId xmlns:a16="http://schemas.microsoft.com/office/drawing/2014/main" id="{F9B02FBB-C4E2-446E-ACE6-EF9C3E358983}"/>
              </a:ext>
            </a:extLst>
          </p:cNvPr>
          <p:cNvSpPr txBox="1">
            <a:spLocks/>
          </p:cNvSpPr>
          <p:nvPr/>
        </p:nvSpPr>
        <p:spPr>
          <a:xfrm>
            <a:off x="1847676" y="2258985"/>
            <a:ext cx="8771834" cy="9198030"/>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3500" b="1" dirty="0">
                <a:solidFill>
                  <a:srgbClr val="003DA5"/>
                </a:solidFill>
                <a:ea typeface="Open Sans" panose="020B0606030504020204" pitchFamily="34" charset="0"/>
                <a:cs typeface="Open Sans" panose="020B0606030504020204" pitchFamily="34" charset="0"/>
              </a:rPr>
              <a:t>You are responsible for arranging your accommodation:</a:t>
            </a:r>
          </a:p>
          <a:p>
            <a:pPr>
              <a:spcBef>
                <a:spcPts val="0"/>
              </a:spcBef>
              <a:spcAft>
                <a:spcPts val="600"/>
              </a:spcAft>
              <a:buSzPct val="120000"/>
              <a:buFont typeface="Wingdings" panose="05000000000000000000" pitchFamily="2" charset="2"/>
              <a:buChar char="§"/>
            </a:pPr>
            <a:r>
              <a:rPr lang="en-US" sz="3200" b="1" dirty="0">
                <a:ea typeface="Open Sans" panose="020B0606030504020204" pitchFamily="34" charset="0"/>
                <a:cs typeface="Open Sans" panose="020B0606030504020204" pitchFamily="34" charset="0"/>
              </a:rPr>
              <a:t>Secure temporary housing </a:t>
            </a:r>
            <a:r>
              <a:rPr lang="en-US" sz="3200" dirty="0">
                <a:ea typeface="Open Sans" panose="020B0606030504020204" pitchFamily="34" charset="0"/>
                <a:cs typeface="Open Sans" panose="020B0606030504020204" pitchFamily="34" charset="0"/>
              </a:rPr>
              <a:t>prior to your arrival while you find permanent housing. </a:t>
            </a:r>
            <a:r>
              <a:rPr lang="en-US" sz="3200" u="sng" dirty="0">
                <a:ea typeface="Open Sans" panose="020B0606030504020204" pitchFamily="34" charset="0"/>
                <a:cs typeface="Open Sans" panose="020B0606030504020204" pitchFamily="34" charset="0"/>
              </a:rPr>
              <a:t>Inspect accommodation before paying.</a:t>
            </a:r>
          </a:p>
          <a:p>
            <a:pPr marL="0" indent="0">
              <a:spcBef>
                <a:spcPts val="0"/>
              </a:spcBef>
              <a:spcAft>
                <a:spcPts val="600"/>
              </a:spcAft>
              <a:buSzPct val="120000"/>
              <a:buNone/>
            </a:pPr>
            <a:endParaRPr lang="en-US" sz="3200" dirty="0">
              <a:ea typeface="Open Sans" panose="020B0606030504020204" pitchFamily="34" charset="0"/>
              <a:cs typeface="Open Sans" panose="020B0606030504020204" pitchFamily="34" charset="0"/>
            </a:endParaRPr>
          </a:p>
          <a:p>
            <a:pPr>
              <a:spcBef>
                <a:spcPts val="0"/>
              </a:spcBef>
              <a:spcAft>
                <a:spcPts val="600"/>
              </a:spcAft>
              <a:buSzPct val="120000"/>
              <a:buFont typeface="Wingdings" panose="05000000000000000000" pitchFamily="2" charset="2"/>
              <a:buChar char="§"/>
            </a:pPr>
            <a:r>
              <a:rPr lang="en-US" sz="3200" b="1" dirty="0">
                <a:ea typeface="Open Sans" panose="020B0606030504020204" pitchFamily="34" charset="0"/>
                <a:cs typeface="Open Sans" panose="020B0606030504020204" pitchFamily="34" charset="0"/>
              </a:rPr>
              <a:t>Know your rights.</a:t>
            </a:r>
            <a:r>
              <a:rPr lang="en-US" sz="3200" dirty="0">
                <a:ea typeface="Open Sans" panose="020B0606030504020204" pitchFamily="34" charset="0"/>
                <a:cs typeface="Open Sans" panose="020B0606030504020204" pitchFamily="34" charset="0"/>
              </a:rPr>
              <a:t> Read your lease very carefully and learn about local tenancy laws before signing a lease.</a:t>
            </a:r>
          </a:p>
          <a:p>
            <a:pPr>
              <a:spcBef>
                <a:spcPts val="0"/>
              </a:spcBef>
              <a:spcAft>
                <a:spcPts val="600"/>
              </a:spcAft>
              <a:buSzPct val="120000"/>
              <a:buFont typeface="Wingdings" panose="05000000000000000000" pitchFamily="2" charset="2"/>
              <a:buChar char="§"/>
            </a:pPr>
            <a:endParaRPr lang="en-US" sz="3200" dirty="0">
              <a:ea typeface="Open Sans" panose="020B0606030504020204" pitchFamily="34" charset="0"/>
              <a:cs typeface="Open Sans" panose="020B0606030504020204" pitchFamily="34" charset="0"/>
            </a:endParaRPr>
          </a:p>
          <a:p>
            <a:pPr>
              <a:spcBef>
                <a:spcPts val="0"/>
              </a:spcBef>
              <a:spcAft>
                <a:spcPts val="600"/>
              </a:spcAft>
              <a:buSzPct val="120000"/>
              <a:buFont typeface="Wingdings" panose="05000000000000000000" pitchFamily="2" charset="2"/>
              <a:buChar char="§"/>
            </a:pPr>
            <a:r>
              <a:rPr lang="en-US" sz="3200" b="1" u="sng" dirty="0">
                <a:ea typeface="Open Sans" panose="020B0606030504020204" pitchFamily="34" charset="0"/>
                <a:cs typeface="Open Sans" panose="020B0606030504020204" pitchFamily="34" charset="0"/>
              </a:rPr>
              <a:t>Be aware of housing scams:</a:t>
            </a:r>
          </a:p>
          <a:p>
            <a:pPr lvl="1">
              <a:spcBef>
                <a:spcPts val="0"/>
              </a:spcBef>
              <a:spcAft>
                <a:spcPts val="600"/>
              </a:spcAft>
              <a:buSzPct val="120000"/>
              <a:buFontTx/>
              <a:buChar char="-"/>
            </a:pPr>
            <a:r>
              <a:rPr lang="en-US" sz="3200" dirty="0"/>
              <a:t>Try to avoid paying without first signing a lease/agreement.  </a:t>
            </a:r>
          </a:p>
          <a:p>
            <a:pPr lvl="1">
              <a:spcBef>
                <a:spcPts val="0"/>
              </a:spcBef>
              <a:spcAft>
                <a:spcPts val="600"/>
              </a:spcAft>
              <a:buSzPct val="120000"/>
              <a:buFontTx/>
              <a:buChar char="-"/>
            </a:pPr>
            <a:r>
              <a:rPr lang="en-US" sz="3200" dirty="0">
                <a:ea typeface="Open Sans" panose="020B0606030504020204" pitchFamily="34" charset="0"/>
                <a:cs typeface="Open Sans" panose="020B0606030504020204" pitchFamily="34" charset="0"/>
              </a:rPr>
              <a:t>Do your research! If it sounds too good to be true, it probably is. </a:t>
            </a:r>
          </a:p>
          <a:p>
            <a:pPr marL="0" indent="0">
              <a:spcBef>
                <a:spcPts val="0"/>
              </a:spcBef>
              <a:spcAft>
                <a:spcPts val="600"/>
              </a:spcAft>
              <a:buSzPct val="120000"/>
              <a:buNone/>
            </a:pPr>
            <a:endParaRPr lang="en-US" sz="3200" dirty="0">
              <a:ea typeface="Open Sans" panose="020B0606030504020204" pitchFamily="34" charset="0"/>
              <a:cs typeface="Open Sans" panose="020B0606030504020204" pitchFamily="34" charset="0"/>
            </a:endParaRPr>
          </a:p>
          <a:p>
            <a:pPr>
              <a:spcBef>
                <a:spcPts val="0"/>
              </a:spcBef>
              <a:spcAft>
                <a:spcPts val="600"/>
              </a:spcAft>
              <a:buSzPct val="120000"/>
              <a:buFont typeface="Wingdings" panose="05000000000000000000" pitchFamily="2" charset="2"/>
              <a:buChar char="§"/>
            </a:pPr>
            <a:r>
              <a:rPr lang="en-US" sz="3200" b="1" dirty="0">
                <a:ea typeface="Open Sans" panose="020B0606030504020204" pitchFamily="34" charset="0"/>
                <a:cs typeface="Open Sans" panose="020B0606030504020204" pitchFamily="34" charset="0"/>
              </a:rPr>
              <a:t>Housing types and costs vary immensely by region. </a:t>
            </a:r>
            <a:r>
              <a:rPr lang="en-US" sz="3200" dirty="0">
                <a:ea typeface="Open Sans" panose="020B0606030504020204" pitchFamily="34" charset="0"/>
                <a:cs typeface="Open Sans" panose="020B0606030504020204" pitchFamily="34" charset="0"/>
              </a:rPr>
              <a:t>Research housing prices and how students and scholars live in your city before your departure.</a:t>
            </a:r>
          </a:p>
          <a:p>
            <a:pPr marL="914400" lvl="1" indent="0">
              <a:spcBef>
                <a:spcPts val="0"/>
              </a:spcBef>
              <a:spcAft>
                <a:spcPts val="600"/>
              </a:spcAft>
              <a:buSzPct val="120000"/>
              <a:buNone/>
            </a:pPr>
            <a:endParaRPr lang="en-US" sz="3200" dirty="0">
              <a:ea typeface="Open Sans" panose="020B0606030504020204" pitchFamily="34" charset="0"/>
              <a:cs typeface="Open Sans" panose="020B0606030504020204" pitchFamily="34" charset="0"/>
            </a:endParaRPr>
          </a:p>
          <a:p>
            <a:pPr lvl="1">
              <a:spcBef>
                <a:spcPts val="0"/>
              </a:spcBef>
              <a:spcAft>
                <a:spcPts val="600"/>
              </a:spcAft>
              <a:buSzPct val="120000"/>
              <a:buFont typeface="Wingdings" panose="05000000000000000000" pitchFamily="2" charset="2"/>
              <a:buChar char="§"/>
            </a:pPr>
            <a:endParaRPr lang="en-US" sz="2400" dirty="0">
              <a:ea typeface="Open Sans" panose="020B0606030504020204" pitchFamily="34" charset="0"/>
              <a:cs typeface="Open Sans" panose="020B0606030504020204" pitchFamily="34" charset="0"/>
            </a:endParaRPr>
          </a:p>
          <a:p>
            <a:pPr>
              <a:spcBef>
                <a:spcPts val="0"/>
              </a:spcBef>
              <a:spcAft>
                <a:spcPts val="600"/>
              </a:spcAft>
              <a:buSzPct val="120000"/>
              <a:buFont typeface="Wingdings" panose="05000000000000000000" pitchFamily="2" charset="2"/>
              <a:buChar char="§"/>
            </a:pPr>
            <a:endParaRPr lang="en-US" sz="3200" dirty="0">
              <a:ea typeface="Open Sans" panose="020B0606030504020204" pitchFamily="34" charset="0"/>
              <a:cs typeface="Open Sans" panose="020B0606030504020204" pitchFamily="34" charset="0"/>
            </a:endParaRPr>
          </a:p>
          <a:p>
            <a:pPr>
              <a:spcBef>
                <a:spcPts val="0"/>
              </a:spcBef>
              <a:spcAft>
                <a:spcPts val="600"/>
              </a:spcAft>
              <a:buSzPct val="120000"/>
              <a:buFont typeface="Wingdings" panose="05000000000000000000" pitchFamily="2" charset="2"/>
              <a:buChar char="§"/>
            </a:pPr>
            <a:endParaRPr lang="en-US" sz="3200" dirty="0">
              <a:ea typeface="Open Sans" panose="020B0606030504020204" pitchFamily="34" charset="0"/>
              <a:cs typeface="Open Sans" panose="020B0606030504020204" pitchFamily="34" charset="0"/>
            </a:endParaRPr>
          </a:p>
          <a:p>
            <a:pPr marL="0" indent="0">
              <a:buNone/>
            </a:pPr>
            <a:endParaRPr lang="en-US" sz="3600" dirty="0">
              <a:solidFill>
                <a:schemeClr val="tx1">
                  <a:lumMod val="50000"/>
                </a:schemeClr>
              </a:solidFill>
            </a:endParaRPr>
          </a:p>
        </p:txBody>
      </p:sp>
      <p:pic>
        <p:nvPicPr>
          <p:cNvPr id="10" name="Picture 9">
            <a:extLst>
              <a:ext uri="{FF2B5EF4-FFF2-40B4-BE49-F238E27FC236}">
                <a16:creationId xmlns:a16="http://schemas.microsoft.com/office/drawing/2014/main" id="{A265DC70-ED33-4F97-B942-4A8E7D5ED1E7}"/>
              </a:ext>
            </a:extLst>
          </p:cNvPr>
          <p:cNvPicPr>
            <a:picLocks noChangeAspect="1"/>
          </p:cNvPicPr>
          <p:nvPr/>
        </p:nvPicPr>
        <p:blipFill rotWithShape="1">
          <a:blip r:embed="rId2"/>
          <a:srcRect l="4238"/>
          <a:stretch/>
        </p:blipFill>
        <p:spPr>
          <a:xfrm>
            <a:off x="12618607" y="2991962"/>
            <a:ext cx="9404329" cy="5237638"/>
          </a:xfrm>
          <a:prstGeom prst="rect">
            <a:avLst/>
          </a:prstGeom>
        </p:spPr>
      </p:pic>
      <p:sp>
        <p:nvSpPr>
          <p:cNvPr id="12" name="Rectangle: Rounded Corners 11">
            <a:extLst>
              <a:ext uri="{FF2B5EF4-FFF2-40B4-BE49-F238E27FC236}">
                <a16:creationId xmlns:a16="http://schemas.microsoft.com/office/drawing/2014/main" id="{39BA7AE1-6E33-44DA-B225-891DA11E3D89}"/>
              </a:ext>
            </a:extLst>
          </p:cNvPr>
          <p:cNvSpPr/>
          <p:nvPr/>
        </p:nvSpPr>
        <p:spPr>
          <a:xfrm>
            <a:off x="12192000" y="9350438"/>
            <a:ext cx="7304810" cy="2937147"/>
          </a:xfrm>
          <a:prstGeom prst="roundRect">
            <a:avLst>
              <a:gd name="adj" fmla="val 30337"/>
            </a:avLst>
          </a:prstGeom>
          <a:solidFill>
            <a:schemeClr val="accent4">
              <a:lumMod val="20000"/>
              <a:lumOff val="80000"/>
            </a:schemeClr>
          </a:solidFill>
          <a:ln>
            <a:solidFill>
              <a:schemeClr val="accent4"/>
            </a:solidFill>
          </a:ln>
        </p:spPr>
        <p:txBody>
          <a:bodyPr wrap="square" anchor="ctr">
            <a:noAutofit/>
          </a:bodyPr>
          <a:lstStyle/>
          <a:p>
            <a:pPr marL="548640" fontAlgn="base">
              <a:lnSpc>
                <a:spcPct val="110000"/>
              </a:lnSpc>
              <a:spcAft>
                <a:spcPct val="0"/>
              </a:spcAft>
              <a:buSzPct val="120000"/>
              <a:defRPr/>
            </a:pPr>
            <a:r>
              <a:rPr lang="en-US" sz="3200" b="1" dirty="0">
                <a:solidFill>
                  <a:srgbClr val="FF0000"/>
                </a:solidFill>
                <a:latin typeface="Calibri"/>
                <a:ea typeface="Open Sans" panose="020B0606030504020204" pitchFamily="34" charset="0"/>
                <a:cs typeface="Open Sans" panose="020B0606030504020204" pitchFamily="34" charset="0"/>
                <a:sym typeface="Calibri" panose="020F0502020204030204" pitchFamily="34" charset="0"/>
              </a:rPr>
              <a:t>Helpful Housing Resources:</a:t>
            </a:r>
          </a:p>
          <a:p>
            <a:pPr marL="1120140" indent="-571500" fontAlgn="base">
              <a:lnSpc>
                <a:spcPct val="110000"/>
              </a:lnSpc>
              <a:spcAft>
                <a:spcPct val="0"/>
              </a:spcAft>
              <a:buSzPct val="120000"/>
              <a:buFont typeface="Arial" panose="020B0604020202020204" pitchFamily="34" charset="0"/>
              <a:buChar char="•"/>
              <a:defRPr/>
            </a:pPr>
            <a:r>
              <a:rPr lang="en-US" sz="3200" dirty="0">
                <a:solidFill>
                  <a:srgbClr val="FF0000"/>
                </a:solidFill>
                <a:latin typeface="Calibri"/>
                <a:ea typeface="Open Sans" panose="020B0606030504020204" pitchFamily="34" charset="0"/>
                <a:cs typeface="Open Sans" panose="020B0606030504020204" pitchFamily="34" charset="0"/>
                <a:sym typeface="Calibri" panose="020F0502020204030204" pitchFamily="34" charset="0"/>
              </a:rPr>
              <a:t>University housing websites</a:t>
            </a:r>
          </a:p>
          <a:p>
            <a:pPr marL="1120140" indent="-571500" fontAlgn="base">
              <a:lnSpc>
                <a:spcPct val="110000"/>
              </a:lnSpc>
              <a:spcAft>
                <a:spcPct val="0"/>
              </a:spcAft>
              <a:buSzPct val="120000"/>
              <a:buFont typeface="Arial" panose="020B0604020202020204" pitchFamily="34" charset="0"/>
              <a:buChar char="•"/>
              <a:defRPr/>
            </a:pPr>
            <a:r>
              <a:rPr lang="en-US" sz="3200" dirty="0">
                <a:solidFill>
                  <a:srgbClr val="FF0000"/>
                </a:solidFill>
                <a:latin typeface="Calibri"/>
                <a:ea typeface="Open Sans" panose="020B0606030504020204" pitchFamily="34" charset="0"/>
                <a:cs typeface="Open Sans" panose="020B0606030504020204" pitchFamily="34" charset="0"/>
                <a:sym typeface="Calibri" panose="020F0502020204030204" pitchFamily="34" charset="0"/>
              </a:rPr>
              <a:t>Fulbright fellows or alumni</a:t>
            </a:r>
          </a:p>
          <a:p>
            <a:pPr marL="1120140" indent="-571500" fontAlgn="base">
              <a:lnSpc>
                <a:spcPct val="110000"/>
              </a:lnSpc>
              <a:spcAft>
                <a:spcPct val="0"/>
              </a:spcAft>
              <a:buSzPct val="120000"/>
              <a:buFont typeface="Arial" panose="020B0604020202020204" pitchFamily="34" charset="0"/>
              <a:buChar char="•"/>
              <a:defRPr/>
            </a:pPr>
            <a:r>
              <a:rPr lang="en-US" sz="3200" dirty="0">
                <a:solidFill>
                  <a:srgbClr val="FF0000"/>
                </a:solidFill>
                <a:latin typeface="Calibri"/>
                <a:ea typeface="Open Sans" panose="020B0606030504020204" pitchFamily="34" charset="0"/>
                <a:cs typeface="Open Sans" panose="020B0606030504020204" pitchFamily="34" charset="0"/>
                <a:sym typeface="Calibri" panose="020F0502020204030204" pitchFamily="34" charset="0"/>
              </a:rPr>
              <a:t>In some cases, housing resources are also listed on the IRF</a:t>
            </a:r>
          </a:p>
        </p:txBody>
      </p:sp>
      <p:grpSp>
        <p:nvGrpSpPr>
          <p:cNvPr id="7" name="Group 6">
            <a:extLst>
              <a:ext uri="{FF2B5EF4-FFF2-40B4-BE49-F238E27FC236}">
                <a16:creationId xmlns:a16="http://schemas.microsoft.com/office/drawing/2014/main" id="{2DED4888-E977-4527-AA4D-271FD1781EA5}"/>
              </a:ext>
            </a:extLst>
          </p:cNvPr>
          <p:cNvGrpSpPr/>
          <p:nvPr/>
        </p:nvGrpSpPr>
        <p:grpSpPr>
          <a:xfrm>
            <a:off x="11513127" y="8757821"/>
            <a:ext cx="1570594" cy="1543137"/>
            <a:chOff x="650032" y="4183448"/>
            <a:chExt cx="685800" cy="685800"/>
          </a:xfrm>
        </p:grpSpPr>
        <p:sp>
          <p:nvSpPr>
            <p:cNvPr id="8" name="Oval 7">
              <a:extLst>
                <a:ext uri="{FF2B5EF4-FFF2-40B4-BE49-F238E27FC236}">
                  <a16:creationId xmlns:a16="http://schemas.microsoft.com/office/drawing/2014/main" id="{4EEDBFB5-A608-4E87-A27C-D25D9ECB9945}"/>
                </a:ext>
              </a:extLst>
            </p:cNvPr>
            <p:cNvSpPr/>
            <p:nvPr/>
          </p:nvSpPr>
          <p:spPr>
            <a:xfrm>
              <a:off x="799478" y="4312091"/>
              <a:ext cx="490414" cy="515447"/>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eaLnBrk="1"/>
              <a:endParaRPr lang="en-US">
                <a:solidFill>
                  <a:srgbClr val="FFFFFF"/>
                </a:solidFill>
                <a:latin typeface="Calibri"/>
                <a:cs typeface="Calibri"/>
              </a:endParaRPr>
            </a:p>
          </p:txBody>
        </p:sp>
        <p:pic>
          <p:nvPicPr>
            <p:cNvPr id="9" name="Graphic 8" descr="Information">
              <a:extLst>
                <a:ext uri="{FF2B5EF4-FFF2-40B4-BE49-F238E27FC236}">
                  <a16:creationId xmlns:a16="http://schemas.microsoft.com/office/drawing/2014/main" id="{278A68B4-4E8C-442A-BABA-FC8A62065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032" y="4183448"/>
              <a:ext cx="685800" cy="685800"/>
            </a:xfrm>
            <a:prstGeom prst="rect">
              <a:avLst/>
            </a:prstGeom>
          </p:spPr>
        </p:pic>
      </p:grpSp>
    </p:spTree>
    <p:extLst>
      <p:ext uri="{BB962C8B-B14F-4D97-AF65-F5344CB8AC3E}">
        <p14:creationId xmlns:p14="http://schemas.microsoft.com/office/powerpoint/2010/main" val="22086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8BE5B063-3BFF-4580-9446-C79A66520805}"/>
              </a:ext>
            </a:extLst>
          </p:cNvPr>
          <p:cNvSpPr txBox="1">
            <a:spLocks/>
          </p:cNvSpPr>
          <p:nvPr/>
        </p:nvSpPr>
        <p:spPr>
          <a:xfrm>
            <a:off x="11963400" y="2820177"/>
            <a:ext cx="8756073" cy="9866868"/>
          </a:xfrm>
          <a:prstGeom prst="rect">
            <a:avLst/>
          </a:prstGeom>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
            </a:pPr>
            <a:r>
              <a:rPr lang="en-US" sz="3500" dirty="0"/>
              <a:t>Work with the U.S. Embassy contacts in your home country</a:t>
            </a:r>
            <a:r>
              <a:rPr lang="en-US" sz="3500" b="1" dirty="0"/>
              <a:t> to arrange air travel in advance. </a:t>
            </a:r>
            <a:endParaRPr lang="en-US" sz="3500" dirty="0"/>
          </a:p>
          <a:p>
            <a:pPr>
              <a:buFont typeface="Wingdings" panose="05000000000000000000" pitchFamily="2" charset="2"/>
              <a:buChar char="§"/>
            </a:pPr>
            <a:r>
              <a:rPr lang="en-US" sz="3500" b="1" dirty="0"/>
              <a:t>Once confirmed, send the flight itinerary</a:t>
            </a:r>
            <a:r>
              <a:rPr lang="en-US" sz="3500" dirty="0"/>
              <a:t> to your Faculty Associate at the host institution.</a:t>
            </a:r>
          </a:p>
          <a:p>
            <a:pPr>
              <a:buFont typeface="Wingdings" panose="05000000000000000000" pitchFamily="2" charset="2"/>
              <a:buChar char="§"/>
            </a:pPr>
            <a:r>
              <a:rPr lang="en-US" sz="3500" b="1" dirty="0"/>
              <a:t>Remember to consult with your airline for luggage weight limits. </a:t>
            </a:r>
            <a:r>
              <a:rPr lang="en-US" sz="3500" dirty="0"/>
              <a:t>The Fulbright Program will provide you with a one-time payment of $150 to assist with baggage fees. This allowance will be included in your first grant payment. </a:t>
            </a:r>
          </a:p>
          <a:p>
            <a:pPr>
              <a:buFont typeface="Wingdings" panose="05000000000000000000" pitchFamily="2" charset="2"/>
              <a:buChar char="§"/>
            </a:pPr>
            <a:r>
              <a:rPr lang="en-US" sz="3500" b="1" dirty="0"/>
              <a:t>Organize travel to your host institution or temporary accommodation </a:t>
            </a:r>
            <a:r>
              <a:rPr lang="en-US" sz="3500" dirty="0"/>
              <a:t>from the airport in advance (bus, train, car rental, etc.). </a:t>
            </a:r>
          </a:p>
          <a:p>
            <a:pPr>
              <a:buFont typeface="Wingdings" panose="05000000000000000000" pitchFamily="2" charset="2"/>
              <a:buChar char="§"/>
            </a:pPr>
            <a:r>
              <a:rPr lang="en-US" sz="3500" b="1" dirty="0"/>
              <a:t>Make suitable plans </a:t>
            </a:r>
            <a:r>
              <a:rPr lang="en-US" sz="3500" dirty="0"/>
              <a:t>for weekend and holiday arrival.</a:t>
            </a:r>
          </a:p>
          <a:p>
            <a:pPr marL="0" indent="0">
              <a:buNone/>
            </a:pPr>
            <a:endParaRPr lang="en-US" sz="1800" dirty="0">
              <a:solidFill>
                <a:schemeClr val="tx1">
                  <a:lumMod val="75000"/>
                  <a:lumOff val="25000"/>
                </a:schemeClr>
              </a:solidFill>
            </a:endParaRPr>
          </a:p>
        </p:txBody>
      </p:sp>
      <p:sp>
        <p:nvSpPr>
          <p:cNvPr id="7" name="TextBox 6">
            <a:extLst>
              <a:ext uri="{FF2B5EF4-FFF2-40B4-BE49-F238E27FC236}">
                <a16:creationId xmlns:a16="http://schemas.microsoft.com/office/drawing/2014/main" id="{B39CC235-1D7C-48BB-BF6E-23600840C217}"/>
              </a:ext>
            </a:extLst>
          </p:cNvPr>
          <p:cNvSpPr txBox="1"/>
          <p:nvPr/>
        </p:nvSpPr>
        <p:spPr>
          <a:xfrm>
            <a:off x="1255266" y="807671"/>
            <a:ext cx="12188536" cy="1323439"/>
          </a:xfrm>
          <a:prstGeom prst="rect">
            <a:avLst/>
          </a:prstGeom>
          <a:noFill/>
        </p:spPr>
        <p:txBody>
          <a:bodyPr wrap="square">
            <a:spAutoFit/>
          </a:bodyPr>
          <a:lstStyle/>
          <a:p>
            <a:pPr algn="ctr"/>
            <a:r>
              <a:rPr lang="en-US" sz="8000" b="1" dirty="0">
                <a:solidFill>
                  <a:srgbClr val="003DA5"/>
                </a:solidFill>
              </a:rPr>
              <a:t>Making Travel Arrangements</a:t>
            </a:r>
          </a:p>
        </p:txBody>
      </p:sp>
      <p:pic>
        <p:nvPicPr>
          <p:cNvPr id="16" name="Graphic 15" descr="Suitcase outline">
            <a:extLst>
              <a:ext uri="{FF2B5EF4-FFF2-40B4-BE49-F238E27FC236}">
                <a16:creationId xmlns:a16="http://schemas.microsoft.com/office/drawing/2014/main" id="{204A41AC-5D30-4562-92BF-B15BD3A84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9464" y="3553388"/>
            <a:ext cx="3304612" cy="3304612"/>
          </a:xfrm>
          <a:prstGeom prst="rect">
            <a:avLst/>
          </a:prstGeom>
          <a:effectLst>
            <a:outerShdw blurRad="50800" dist="38100" dir="8100000" algn="tr" rotWithShape="0">
              <a:prstClr val="black">
                <a:alpha val="40000"/>
              </a:prstClr>
            </a:outerShdw>
          </a:effectLst>
        </p:spPr>
      </p:pic>
      <p:pic>
        <p:nvPicPr>
          <p:cNvPr id="18" name="Graphic 17" descr="Airplane outline">
            <a:extLst>
              <a:ext uri="{FF2B5EF4-FFF2-40B4-BE49-F238E27FC236}">
                <a16:creationId xmlns:a16="http://schemas.microsoft.com/office/drawing/2014/main" id="{15DF29FC-184B-43A5-9726-B9B61CEC11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7732" y="4606636"/>
            <a:ext cx="4502727" cy="4502727"/>
          </a:xfrm>
          <a:prstGeom prst="rect">
            <a:avLst/>
          </a:prstGeom>
          <a:effectLst>
            <a:outerShdw blurRad="50800" dist="38100" dir="8100000" algn="tr" rotWithShape="0">
              <a:prstClr val="black">
                <a:alpha val="40000"/>
              </a:prstClr>
            </a:outerShdw>
          </a:effectLst>
        </p:spPr>
      </p:pic>
      <p:pic>
        <p:nvPicPr>
          <p:cNvPr id="19" name="Graphic 18" descr="Suitcase outline">
            <a:extLst>
              <a:ext uri="{FF2B5EF4-FFF2-40B4-BE49-F238E27FC236}">
                <a16:creationId xmlns:a16="http://schemas.microsoft.com/office/drawing/2014/main" id="{B2AA25F5-AA3C-4795-B2A4-08E98A174F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3120" y="7514632"/>
            <a:ext cx="3304612" cy="330461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634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9DB5-3A45-4AB3-955C-E371F2A57F45}"/>
              </a:ext>
            </a:extLst>
          </p:cNvPr>
          <p:cNvSpPr txBox="1">
            <a:spLocks/>
          </p:cNvSpPr>
          <p:nvPr/>
        </p:nvSpPr>
        <p:spPr>
          <a:xfrm>
            <a:off x="1122217" y="255552"/>
            <a:ext cx="22132636" cy="28877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003DA5"/>
                </a:solidFill>
              </a:rPr>
              <a:t>Receiving Your Grant Payments: </a:t>
            </a:r>
            <a:r>
              <a:rPr lang="en-US" sz="8000" b="1" dirty="0"/>
              <a:t>IIEPAY</a:t>
            </a:r>
          </a:p>
        </p:txBody>
      </p:sp>
      <p:sp>
        <p:nvSpPr>
          <p:cNvPr id="4" name="Content Placeholder 2">
            <a:extLst>
              <a:ext uri="{FF2B5EF4-FFF2-40B4-BE49-F238E27FC236}">
                <a16:creationId xmlns:a16="http://schemas.microsoft.com/office/drawing/2014/main" id="{B235B30F-FA23-4EEB-BF6C-3FEE585CBEF2}"/>
              </a:ext>
            </a:extLst>
          </p:cNvPr>
          <p:cNvSpPr txBox="1">
            <a:spLocks/>
          </p:cNvSpPr>
          <p:nvPr/>
        </p:nvSpPr>
        <p:spPr>
          <a:xfrm>
            <a:off x="6920342" y="1898693"/>
            <a:ext cx="11693241" cy="10861343"/>
          </a:xfrm>
          <a:prstGeom prst="rect">
            <a:avLst/>
          </a:prstGeom>
        </p:spPr>
        <p:txBody>
          <a:bodyPr lIns="91440" tIns="45720" rIns="91440" bIns="45720" anchor="t"/>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300"/>
              </a:spcBef>
              <a:buFont typeface="Arial" panose="020B0604020202020204" pitchFamily="34" charset="0"/>
              <a:buNone/>
            </a:pPr>
            <a:r>
              <a:rPr lang="en-US" sz="3200" b="1" dirty="0">
                <a:solidFill>
                  <a:srgbClr val="003DA5"/>
                </a:solidFill>
              </a:rPr>
              <a:t>What is </a:t>
            </a:r>
            <a:r>
              <a:rPr lang="en-US" sz="3200" b="1" dirty="0" err="1">
                <a:solidFill>
                  <a:srgbClr val="003DA5"/>
                </a:solidFill>
              </a:rPr>
              <a:t>IIEPay</a:t>
            </a:r>
            <a:r>
              <a:rPr lang="en-US" sz="3200" b="1" dirty="0">
                <a:solidFill>
                  <a:srgbClr val="003DA5"/>
                </a:solidFill>
              </a:rPr>
              <a:t>?</a:t>
            </a:r>
          </a:p>
          <a:p>
            <a:pPr>
              <a:spcBef>
                <a:spcPts val="300"/>
              </a:spcBef>
              <a:buFont typeface="Wingdings" panose="05000000000000000000" pitchFamily="2" charset="2"/>
              <a:buChar char="§"/>
            </a:pPr>
            <a:r>
              <a:rPr lang="en-US" sz="3200" dirty="0"/>
              <a:t>If your Fulbright grant funds are </a:t>
            </a:r>
            <a:r>
              <a:rPr lang="en-US" sz="3200" b="1" dirty="0"/>
              <a:t>IIE-administered</a:t>
            </a:r>
            <a:r>
              <a:rPr lang="en-US" sz="3200" dirty="0"/>
              <a:t>, you will receive your monthly stipend from IIE directly in your bank account through </a:t>
            </a:r>
            <a:r>
              <a:rPr lang="en-US" sz="3200" dirty="0" err="1"/>
              <a:t>IIEPay</a:t>
            </a:r>
            <a:r>
              <a:rPr lang="en-US" sz="3200" dirty="0"/>
              <a:t>. </a:t>
            </a:r>
            <a:r>
              <a:rPr lang="en-US" sz="3200" dirty="0" err="1"/>
              <a:t>IIEPay</a:t>
            </a:r>
            <a:r>
              <a:rPr lang="en-US" sz="3200" dirty="0"/>
              <a:t> is the digital technology, powered by Zelle, that sends funds from IIE’s Bank, Bank of America, directly into your bank account.</a:t>
            </a:r>
          </a:p>
          <a:p>
            <a:pPr marL="0" indent="0">
              <a:spcBef>
                <a:spcPts val="300"/>
              </a:spcBef>
              <a:buFont typeface="Arial" panose="020B0604020202020204" pitchFamily="34" charset="0"/>
              <a:buNone/>
            </a:pPr>
            <a:r>
              <a:rPr lang="en-US" sz="3200" b="1" dirty="0">
                <a:solidFill>
                  <a:srgbClr val="003DA5"/>
                </a:solidFill>
              </a:rPr>
              <a:t>How do I sign up?</a:t>
            </a:r>
          </a:p>
          <a:p>
            <a:pPr>
              <a:spcBef>
                <a:spcPts val="300"/>
              </a:spcBef>
              <a:buFont typeface="Wingdings" panose="05000000000000000000" pitchFamily="2" charset="2"/>
              <a:buChar char="§"/>
            </a:pPr>
            <a:r>
              <a:rPr lang="en-US" sz="3200" dirty="0"/>
              <a:t>Bring some money with you upon arrival in the U.S. to open a bank account and for initial settling-in costs.</a:t>
            </a:r>
          </a:p>
          <a:p>
            <a:pPr>
              <a:spcBef>
                <a:spcPts val="300"/>
              </a:spcBef>
              <a:buFont typeface="Wingdings" panose="05000000000000000000" pitchFamily="2" charset="2"/>
              <a:buChar char="§"/>
            </a:pPr>
            <a:r>
              <a:rPr lang="en-US" sz="3200" dirty="0"/>
              <a:t>Ask the bank if they support Zelle transfers and ask if there are limits on </a:t>
            </a:r>
            <a:r>
              <a:rPr lang="en-US" sz="3200" dirty="0" err="1"/>
              <a:t>Zelle</a:t>
            </a:r>
            <a:r>
              <a:rPr lang="en-US" sz="3200" dirty="0"/>
              <a:t> transfers. </a:t>
            </a:r>
          </a:p>
          <a:p>
            <a:pPr>
              <a:spcBef>
                <a:spcPts val="300"/>
              </a:spcBef>
              <a:buFont typeface="Wingdings" panose="05000000000000000000" pitchFamily="2" charset="2"/>
              <a:buChar char="§"/>
            </a:pPr>
            <a:r>
              <a:rPr lang="en-US" sz="3200" dirty="0" err="1"/>
              <a:t>IIEPay</a:t>
            </a:r>
            <a:r>
              <a:rPr lang="en-US" sz="3200" dirty="0"/>
              <a:t> sends payments via the email address that we have on file from your application.</a:t>
            </a:r>
            <a:endParaRPr lang="en-US" dirty="0"/>
          </a:p>
          <a:p>
            <a:pPr>
              <a:spcBef>
                <a:spcPts val="300"/>
              </a:spcBef>
              <a:buFont typeface="Wingdings" panose="05000000000000000000" pitchFamily="2" charset="2"/>
              <a:buChar char="§"/>
            </a:pPr>
            <a:r>
              <a:rPr lang="en-US" sz="3200" dirty="0"/>
              <a:t>If your email address has changed, please make updates in the portal no later than 5 days before your start date.</a:t>
            </a:r>
          </a:p>
          <a:p>
            <a:pPr marL="0" indent="0">
              <a:spcBef>
                <a:spcPts val="300"/>
              </a:spcBef>
              <a:buFont typeface="Arial" panose="020B0604020202020204" pitchFamily="34" charset="0"/>
              <a:buNone/>
            </a:pPr>
            <a:r>
              <a:rPr lang="en-US" sz="3200" b="1" dirty="0">
                <a:solidFill>
                  <a:srgbClr val="003DA5"/>
                </a:solidFill>
              </a:rPr>
              <a:t>Is there a fee?</a:t>
            </a:r>
          </a:p>
          <a:p>
            <a:pPr>
              <a:spcBef>
                <a:spcPts val="300"/>
              </a:spcBef>
              <a:buFont typeface="Wingdings" panose="05000000000000000000" pitchFamily="2" charset="2"/>
              <a:buChar char="§"/>
            </a:pPr>
            <a:r>
              <a:rPr lang="en-US" sz="3200" dirty="0"/>
              <a:t>IIE, Bank of America, and Zelle will not charge you a fee. When selecting a bank, research and make sure the bank you choose does not charge fees to receive </a:t>
            </a:r>
            <a:r>
              <a:rPr lang="en-US" sz="3200" b="1" dirty="0"/>
              <a:t>Zelle </a:t>
            </a:r>
            <a:r>
              <a:rPr lang="en-US" sz="3200" dirty="0"/>
              <a:t>payments. </a:t>
            </a:r>
          </a:p>
          <a:p>
            <a:pPr>
              <a:spcBef>
                <a:spcPts val="300"/>
              </a:spcBef>
              <a:buFont typeface="Wingdings" panose="05000000000000000000" pitchFamily="2" charset="2"/>
              <a:buChar char="§"/>
            </a:pPr>
            <a:r>
              <a:rPr lang="en-US" sz="3200" dirty="0"/>
              <a:t>For more information visit </a:t>
            </a:r>
            <a:r>
              <a:rPr lang="en-US" sz="3200" dirty="0">
                <a:hlinkClick r:id="rId2"/>
              </a:rPr>
              <a:t>https://www.iie.org/iiepay</a:t>
            </a:r>
            <a:r>
              <a:rPr lang="en-US" sz="3200" dirty="0"/>
              <a:t>. </a:t>
            </a:r>
          </a:p>
          <a:p>
            <a:pPr marL="0" indent="0">
              <a:spcBef>
                <a:spcPts val="300"/>
              </a:spcBef>
              <a:buNone/>
            </a:pPr>
            <a:endParaRPr lang="en-US" sz="3200" dirty="0"/>
          </a:p>
          <a:p>
            <a:pPr marL="0" indent="0">
              <a:spcBef>
                <a:spcPts val="300"/>
              </a:spcBef>
              <a:buNone/>
            </a:pPr>
            <a:r>
              <a:rPr lang="en-US" sz="3200" b="1" dirty="0">
                <a:ea typeface="Times New Roman" panose="02020603050405020304" pitchFamily="18" charset="0"/>
              </a:rPr>
              <a:t>IMPORTANT</a:t>
            </a:r>
            <a:r>
              <a:rPr lang="en-US" sz="3200" dirty="0">
                <a:ea typeface="Times New Roman" panose="02020603050405020304" pitchFamily="18" charset="0"/>
              </a:rPr>
              <a:t>: You will not have access to your Fulbright stipend, until you arrive in the U.S. and open a U.S. bank account and register for IIE Pay/Zelle.</a:t>
            </a:r>
          </a:p>
          <a:p>
            <a:pPr marL="0" indent="0">
              <a:spcBef>
                <a:spcPts val="300"/>
              </a:spcBef>
              <a:buNone/>
            </a:pPr>
            <a:endParaRPr lang="en-US" sz="3000" dirty="0"/>
          </a:p>
          <a:p>
            <a:pPr marL="0" indent="0">
              <a:spcBef>
                <a:spcPts val="300"/>
              </a:spcBef>
              <a:buFont typeface="Arial" panose="020B0604020202020204" pitchFamily="34" charset="0"/>
              <a:buNone/>
            </a:pPr>
            <a:endParaRPr lang="en-US" sz="3000" dirty="0"/>
          </a:p>
        </p:txBody>
      </p:sp>
      <p:pic>
        <p:nvPicPr>
          <p:cNvPr id="7" name="Picture 6">
            <a:extLst>
              <a:ext uri="{FF2B5EF4-FFF2-40B4-BE49-F238E27FC236}">
                <a16:creationId xmlns:a16="http://schemas.microsoft.com/office/drawing/2014/main" id="{DA52B27E-53AC-49B1-A4B6-51AD5957D9F4}"/>
              </a:ext>
            </a:extLst>
          </p:cNvPr>
          <p:cNvPicPr>
            <a:picLocks noChangeAspect="1"/>
          </p:cNvPicPr>
          <p:nvPr/>
        </p:nvPicPr>
        <p:blipFill rotWithShape="1">
          <a:blip r:embed="rId3"/>
          <a:srcRect l="35268"/>
          <a:stretch/>
        </p:blipFill>
        <p:spPr>
          <a:xfrm>
            <a:off x="1122217" y="1948564"/>
            <a:ext cx="5155110" cy="9722500"/>
          </a:xfrm>
          <a:prstGeom prst="rect">
            <a:avLst/>
          </a:prstGeom>
        </p:spPr>
      </p:pic>
      <p:sp>
        <p:nvSpPr>
          <p:cNvPr id="8" name="Rectangle: Rounded Corners 7">
            <a:extLst>
              <a:ext uri="{FF2B5EF4-FFF2-40B4-BE49-F238E27FC236}">
                <a16:creationId xmlns:a16="http://schemas.microsoft.com/office/drawing/2014/main" id="{5C01E564-F042-4674-8E27-252ED4C42EC5}"/>
              </a:ext>
            </a:extLst>
          </p:cNvPr>
          <p:cNvSpPr/>
          <p:nvPr/>
        </p:nvSpPr>
        <p:spPr>
          <a:xfrm>
            <a:off x="18829746" y="7338348"/>
            <a:ext cx="4933438" cy="4240868"/>
          </a:xfrm>
          <a:prstGeom prst="roundRect">
            <a:avLst>
              <a:gd name="adj" fmla="val 19705"/>
            </a:avLst>
          </a:prstGeom>
          <a:solidFill>
            <a:schemeClr val="accent4">
              <a:lumMod val="20000"/>
              <a:lumOff val="80000"/>
            </a:schemeClr>
          </a:solidFill>
          <a:ln>
            <a:solidFill>
              <a:schemeClr val="accent4"/>
            </a:solidFill>
          </a:ln>
        </p:spPr>
        <p:txBody>
          <a:bodyPr wrap="square" anchor="ctr">
            <a:noAutofit/>
          </a:bodyPr>
          <a:lstStyle/>
          <a:p>
            <a:pPr algn="ctr"/>
            <a:r>
              <a:rPr lang="en-US" sz="3200" dirty="0">
                <a:solidFill>
                  <a:srgbClr val="FF0000"/>
                </a:solidFill>
                <a:effectLst/>
                <a:latin typeface="+mn-lt"/>
                <a:ea typeface="Times New Roman" panose="02020603050405020304" pitchFamily="18" charset="0"/>
              </a:rPr>
              <a:t>There may be delays setting up an account, so it is advised that all grantees have sufficient </a:t>
            </a:r>
            <a:r>
              <a:rPr lang="en-US" sz="3200" dirty="0">
                <a:solidFill>
                  <a:srgbClr val="FF0000"/>
                </a:solidFill>
                <a:latin typeface="+mn-lt"/>
                <a:ea typeface="Times New Roman" panose="02020603050405020304" pitchFamily="18" charset="0"/>
              </a:rPr>
              <a:t>personal funds available to cover at least one month’s living expenses. </a:t>
            </a:r>
          </a:p>
        </p:txBody>
      </p:sp>
      <p:grpSp>
        <p:nvGrpSpPr>
          <p:cNvPr id="10" name="Group 9">
            <a:extLst>
              <a:ext uri="{FF2B5EF4-FFF2-40B4-BE49-F238E27FC236}">
                <a16:creationId xmlns:a16="http://schemas.microsoft.com/office/drawing/2014/main" id="{77FACD76-2D4A-4DC5-9A93-B149E4414379}"/>
              </a:ext>
            </a:extLst>
          </p:cNvPr>
          <p:cNvGrpSpPr/>
          <p:nvPr/>
        </p:nvGrpSpPr>
        <p:grpSpPr>
          <a:xfrm>
            <a:off x="18204873" y="6857999"/>
            <a:ext cx="1437884" cy="1374317"/>
            <a:chOff x="650032" y="4183448"/>
            <a:chExt cx="685800" cy="685800"/>
          </a:xfrm>
        </p:grpSpPr>
        <p:sp>
          <p:nvSpPr>
            <p:cNvPr id="11" name="Oval 10">
              <a:extLst>
                <a:ext uri="{FF2B5EF4-FFF2-40B4-BE49-F238E27FC236}">
                  <a16:creationId xmlns:a16="http://schemas.microsoft.com/office/drawing/2014/main" id="{0D962572-2ED3-4565-8BCC-03DF2F236AF5}"/>
                </a:ext>
              </a:extLst>
            </p:cNvPr>
            <p:cNvSpPr/>
            <p:nvPr/>
          </p:nvSpPr>
          <p:spPr>
            <a:xfrm>
              <a:off x="799478" y="4312091"/>
              <a:ext cx="490414" cy="515447"/>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eaLnBrk="1"/>
              <a:endParaRPr lang="en-US">
                <a:solidFill>
                  <a:srgbClr val="FFFFFF"/>
                </a:solidFill>
                <a:latin typeface="Calibri"/>
                <a:cs typeface="Calibri"/>
              </a:endParaRPr>
            </a:p>
          </p:txBody>
        </p:sp>
        <p:pic>
          <p:nvPicPr>
            <p:cNvPr id="12" name="Graphic 11" descr="Information">
              <a:extLst>
                <a:ext uri="{FF2B5EF4-FFF2-40B4-BE49-F238E27FC236}">
                  <a16:creationId xmlns:a16="http://schemas.microsoft.com/office/drawing/2014/main" id="{7C31B314-2A11-4524-A46B-68F56D846F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032" y="4183448"/>
              <a:ext cx="685800" cy="685800"/>
            </a:xfrm>
            <a:prstGeom prst="rect">
              <a:avLst/>
            </a:prstGeom>
          </p:spPr>
        </p:pic>
      </p:grpSp>
    </p:spTree>
    <p:extLst>
      <p:ext uri="{BB962C8B-B14F-4D97-AF65-F5344CB8AC3E}">
        <p14:creationId xmlns:p14="http://schemas.microsoft.com/office/powerpoint/2010/main" val="360634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5E60-3C44-4C71-8297-031B0ED0356D}"/>
              </a:ext>
            </a:extLst>
          </p:cNvPr>
          <p:cNvSpPr txBox="1">
            <a:spLocks/>
          </p:cNvSpPr>
          <p:nvPr/>
        </p:nvSpPr>
        <p:spPr>
          <a:xfrm>
            <a:off x="1437768" y="360416"/>
            <a:ext cx="15773400" cy="17081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003DA5"/>
                </a:solidFill>
              </a:rPr>
              <a:t>Introduction to Health Benefits</a:t>
            </a:r>
          </a:p>
        </p:txBody>
      </p:sp>
      <p:pic>
        <p:nvPicPr>
          <p:cNvPr id="3" name="Picture 2">
            <a:extLst>
              <a:ext uri="{FF2B5EF4-FFF2-40B4-BE49-F238E27FC236}">
                <a16:creationId xmlns:a16="http://schemas.microsoft.com/office/drawing/2014/main" id="{D4243104-9499-497A-AFF5-FEA57AF94E73}"/>
              </a:ext>
            </a:extLst>
          </p:cNvPr>
          <p:cNvPicPr>
            <a:picLocks noChangeAspect="1"/>
          </p:cNvPicPr>
          <p:nvPr/>
        </p:nvPicPr>
        <p:blipFill rotWithShape="1">
          <a:blip r:embed="rId2"/>
          <a:srcRect b="1169"/>
          <a:stretch/>
        </p:blipFill>
        <p:spPr>
          <a:xfrm>
            <a:off x="14519724" y="2330728"/>
            <a:ext cx="6712528" cy="8136397"/>
          </a:xfrm>
          <a:prstGeom prst="rect">
            <a:avLst/>
          </a:prstGeom>
        </p:spPr>
      </p:pic>
      <p:sp>
        <p:nvSpPr>
          <p:cNvPr id="4" name="Content Placeholder 5">
            <a:extLst>
              <a:ext uri="{FF2B5EF4-FFF2-40B4-BE49-F238E27FC236}">
                <a16:creationId xmlns:a16="http://schemas.microsoft.com/office/drawing/2014/main" id="{32C6DB64-A295-498C-8105-53E0BF4AAC56}"/>
              </a:ext>
            </a:extLst>
          </p:cNvPr>
          <p:cNvSpPr txBox="1">
            <a:spLocks/>
          </p:cNvSpPr>
          <p:nvPr/>
        </p:nvSpPr>
        <p:spPr>
          <a:xfrm>
            <a:off x="1437768" y="2215939"/>
            <a:ext cx="8796000" cy="9637909"/>
          </a:xfrm>
          <a:prstGeom prst="rect">
            <a:avLst/>
          </a:prstGeom>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
            </a:pPr>
            <a:r>
              <a:rPr lang="en-US" sz="3200" dirty="0"/>
              <a:t>You will be covered by </a:t>
            </a:r>
            <a:r>
              <a:rPr lang="en-US" sz="3200" b="1" dirty="0"/>
              <a:t>Accident and Sickness Program for Exchanges (ASPE) </a:t>
            </a:r>
            <a:r>
              <a:rPr lang="en-US" sz="3200" dirty="0"/>
              <a:t>for the duration of your Fulbright program.</a:t>
            </a:r>
          </a:p>
          <a:p>
            <a:pPr>
              <a:buFont typeface="Wingdings" panose="05000000000000000000" pitchFamily="2" charset="2"/>
              <a:buChar char="§"/>
            </a:pPr>
            <a:r>
              <a:rPr lang="en-US" sz="3200" dirty="0"/>
              <a:t>ASPE meets the minimum health insurance requirements for J-1 Exchange Visitors. </a:t>
            </a:r>
            <a:endParaRPr lang="en-US" sz="3200" b="1" dirty="0"/>
          </a:p>
          <a:p>
            <a:pPr>
              <a:buFont typeface="Wingdings" panose="05000000000000000000" pitchFamily="2" charset="2"/>
              <a:buChar char="§"/>
            </a:pPr>
            <a:r>
              <a:rPr lang="en-US" sz="3200" dirty="0"/>
              <a:t>Some U.S. universities may require a Visiting Scholar to purchase additional health insurance if ASPE benefits do not meet university requirements for coverage. </a:t>
            </a:r>
          </a:p>
          <a:p>
            <a:pPr>
              <a:buFont typeface="Wingdings" panose="05000000000000000000" pitchFamily="2" charset="2"/>
              <a:buChar char="§"/>
            </a:pPr>
            <a:r>
              <a:rPr lang="en-US" sz="3200" dirty="0"/>
              <a:t>Your IRF will indicate whether this is necessary.</a:t>
            </a:r>
          </a:p>
          <a:p>
            <a:pPr>
              <a:buFont typeface="Wingdings" panose="05000000000000000000" pitchFamily="2" charset="2"/>
              <a:buChar char="§"/>
            </a:pPr>
            <a:r>
              <a:rPr lang="en-US" sz="3200" dirty="0"/>
              <a:t>Refer to the Visiting Scholar Guide and the </a:t>
            </a:r>
            <a:r>
              <a:rPr lang="en-US" sz="3200" dirty="0">
                <a:solidFill>
                  <a:schemeClr val="tx1">
                    <a:lumMod val="75000"/>
                    <a:lumOff val="25000"/>
                  </a:schemeClr>
                </a:solidFill>
                <a:hlinkClick r:id="rId3"/>
              </a:rPr>
              <a:t>ASPE Health Benefits Guide</a:t>
            </a:r>
            <a:r>
              <a:rPr lang="en-US" sz="3200" dirty="0">
                <a:solidFill>
                  <a:schemeClr val="tx1">
                    <a:lumMod val="75000"/>
                    <a:lumOff val="25000"/>
                  </a:schemeClr>
                </a:solidFill>
              </a:rPr>
              <a:t> </a:t>
            </a:r>
            <a:r>
              <a:rPr lang="en-US" sz="3200" dirty="0"/>
              <a:t>for additional information regarding ASPE coverage. </a:t>
            </a:r>
          </a:p>
          <a:p>
            <a:pPr>
              <a:buFont typeface="Wingdings" panose="05000000000000000000" pitchFamily="2" charset="2"/>
              <a:buChar char="§"/>
            </a:pPr>
            <a:r>
              <a:rPr lang="en-US" sz="3200" dirty="0"/>
              <a:t>The Fulbright Arrival Email provides instructions for downloading your ASPE ID Card.</a:t>
            </a:r>
          </a:p>
          <a:p>
            <a:pPr marL="0" indent="0">
              <a:buNone/>
            </a:pPr>
            <a:endParaRPr lang="en-US" sz="3500" dirty="0">
              <a:solidFill>
                <a:schemeClr val="tx1">
                  <a:lumMod val="75000"/>
                  <a:lumOff val="25000"/>
                </a:schemeClr>
              </a:solidFill>
            </a:endParaRPr>
          </a:p>
          <a:p>
            <a:pPr marL="0" indent="0">
              <a:buFont typeface="Arial" panose="020B0604020202020204" pitchFamily="34" charset="0"/>
              <a:buNone/>
            </a:pPr>
            <a:endParaRPr lang="en-US" sz="5000" dirty="0"/>
          </a:p>
        </p:txBody>
      </p:sp>
      <p:sp>
        <p:nvSpPr>
          <p:cNvPr id="7" name="Rectangle: Rounded Corners 6">
            <a:extLst>
              <a:ext uri="{FF2B5EF4-FFF2-40B4-BE49-F238E27FC236}">
                <a16:creationId xmlns:a16="http://schemas.microsoft.com/office/drawing/2014/main" id="{5C2BE872-CE21-47DF-A575-4FC25BD5ED60}"/>
              </a:ext>
            </a:extLst>
          </p:cNvPr>
          <p:cNvSpPr/>
          <p:nvPr/>
        </p:nvSpPr>
        <p:spPr>
          <a:xfrm>
            <a:off x="5691296" y="11257573"/>
            <a:ext cx="12772556" cy="1708142"/>
          </a:xfrm>
          <a:prstGeom prst="roundRect">
            <a:avLst/>
          </a:prstGeom>
          <a:solidFill>
            <a:schemeClr val="accent4">
              <a:lumMod val="20000"/>
              <a:lumOff val="80000"/>
            </a:schemeClr>
          </a:solidFill>
          <a:ln>
            <a:solidFill>
              <a:schemeClr val="accent4"/>
            </a:solidFill>
          </a:ln>
        </p:spPr>
        <p:txBody>
          <a:bodyPr wrap="square" anchor="ctr">
            <a:noAutofit/>
          </a:bodyPr>
          <a:lstStyle/>
          <a:p>
            <a:pPr algn="ctr"/>
            <a:r>
              <a:rPr lang="en-US" sz="3200" dirty="0">
                <a:solidFill>
                  <a:srgbClr val="FF0000"/>
                </a:solidFill>
                <a:latin typeface="+mn-lt"/>
              </a:rPr>
              <a:t>ASPE is not intended to replace insurance you may already have. If you want coverage for situations or conditions that are not covered by ASPE, you should maintain your private policy or purchase additional coverage.</a:t>
            </a:r>
          </a:p>
        </p:txBody>
      </p:sp>
      <p:grpSp>
        <p:nvGrpSpPr>
          <p:cNvPr id="8" name="Group 7">
            <a:extLst>
              <a:ext uri="{FF2B5EF4-FFF2-40B4-BE49-F238E27FC236}">
                <a16:creationId xmlns:a16="http://schemas.microsoft.com/office/drawing/2014/main" id="{CF1ED89B-44F0-4BDE-B3F1-7820B90F9961}"/>
              </a:ext>
            </a:extLst>
          </p:cNvPr>
          <p:cNvGrpSpPr/>
          <p:nvPr/>
        </p:nvGrpSpPr>
        <p:grpSpPr>
          <a:xfrm>
            <a:off x="4972354" y="10528459"/>
            <a:ext cx="1437884" cy="1374317"/>
            <a:chOff x="650032" y="4183448"/>
            <a:chExt cx="685800" cy="685800"/>
          </a:xfrm>
        </p:grpSpPr>
        <p:sp>
          <p:nvSpPr>
            <p:cNvPr id="10" name="Oval 9">
              <a:extLst>
                <a:ext uri="{FF2B5EF4-FFF2-40B4-BE49-F238E27FC236}">
                  <a16:creationId xmlns:a16="http://schemas.microsoft.com/office/drawing/2014/main" id="{520AEB70-54A0-47C6-B992-040BC51BEB80}"/>
                </a:ext>
              </a:extLst>
            </p:cNvPr>
            <p:cNvSpPr/>
            <p:nvPr/>
          </p:nvSpPr>
          <p:spPr>
            <a:xfrm>
              <a:off x="799478" y="4312091"/>
              <a:ext cx="490414" cy="515447"/>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eaLnBrk="1"/>
              <a:endParaRPr lang="en-US">
                <a:solidFill>
                  <a:srgbClr val="FFFFFF"/>
                </a:solidFill>
                <a:latin typeface="Calibri"/>
                <a:cs typeface="Calibri"/>
              </a:endParaRPr>
            </a:p>
          </p:txBody>
        </p:sp>
        <p:pic>
          <p:nvPicPr>
            <p:cNvPr id="11" name="Graphic 10" descr="Information">
              <a:extLst>
                <a:ext uri="{FF2B5EF4-FFF2-40B4-BE49-F238E27FC236}">
                  <a16:creationId xmlns:a16="http://schemas.microsoft.com/office/drawing/2014/main" id="{B0E3624C-1858-4A88-A897-FEF0E6F1E7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032" y="4183448"/>
              <a:ext cx="685800" cy="685800"/>
            </a:xfrm>
            <a:prstGeom prst="rect">
              <a:avLst/>
            </a:prstGeom>
          </p:spPr>
        </p:pic>
      </p:grpSp>
    </p:spTree>
    <p:extLst>
      <p:ext uri="{BB962C8B-B14F-4D97-AF65-F5344CB8AC3E}">
        <p14:creationId xmlns:p14="http://schemas.microsoft.com/office/powerpoint/2010/main" val="1792096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8D00-7B66-4568-A411-5D41C5CF8BC3}"/>
              </a:ext>
            </a:extLst>
          </p:cNvPr>
          <p:cNvSpPr txBox="1">
            <a:spLocks/>
          </p:cNvSpPr>
          <p:nvPr/>
        </p:nvSpPr>
        <p:spPr>
          <a:xfrm>
            <a:off x="1205032" y="620856"/>
            <a:ext cx="15773400" cy="17081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003DA5"/>
                </a:solidFill>
              </a:rPr>
              <a:t>Health Benefits: </a:t>
            </a:r>
            <a:r>
              <a:rPr lang="en-US" sz="8000" b="1" dirty="0"/>
              <a:t>Key Points</a:t>
            </a:r>
          </a:p>
        </p:txBody>
      </p:sp>
      <p:sp>
        <p:nvSpPr>
          <p:cNvPr id="6" name="Rectangle: Rounded Corners 5">
            <a:extLst>
              <a:ext uri="{FF2B5EF4-FFF2-40B4-BE49-F238E27FC236}">
                <a16:creationId xmlns:a16="http://schemas.microsoft.com/office/drawing/2014/main" id="{67FB06C7-CAC1-47EC-A392-6897FDA44ACA}"/>
              </a:ext>
            </a:extLst>
          </p:cNvPr>
          <p:cNvSpPr/>
          <p:nvPr/>
        </p:nvSpPr>
        <p:spPr>
          <a:xfrm>
            <a:off x="7011647" y="11659429"/>
            <a:ext cx="11146420" cy="1708143"/>
          </a:xfrm>
          <a:prstGeom prst="roundRect">
            <a:avLst/>
          </a:prstGeom>
          <a:solidFill>
            <a:schemeClr val="accent4">
              <a:lumMod val="20000"/>
              <a:lumOff val="80000"/>
            </a:schemeClr>
          </a:solidFill>
          <a:ln>
            <a:solidFill>
              <a:schemeClr val="accent4"/>
            </a:solidFill>
          </a:ln>
        </p:spPr>
        <p:txBody>
          <a:bodyPr wrap="square" anchor="ctr">
            <a:noAutofit/>
          </a:bodyPr>
          <a:lstStyle/>
          <a:p>
            <a:pPr algn="ctr"/>
            <a:r>
              <a:rPr lang="en-US" sz="3200" dirty="0">
                <a:solidFill>
                  <a:srgbClr val="FF0000"/>
                </a:solidFill>
                <a:latin typeface="+mn-lt"/>
              </a:rPr>
              <a:t>Please note, healthcare in the U.S. can be extremely expensive, so it’s important to familiarize yourself with your ASPE health benefits </a:t>
            </a:r>
            <a:r>
              <a:rPr lang="en-US" sz="3200" i="1" dirty="0">
                <a:solidFill>
                  <a:srgbClr val="FF0000"/>
                </a:solidFill>
                <a:latin typeface="+mn-lt"/>
              </a:rPr>
              <a:t>prior </a:t>
            </a:r>
            <a:r>
              <a:rPr lang="en-US" sz="3200" dirty="0">
                <a:solidFill>
                  <a:srgbClr val="FF0000"/>
                </a:solidFill>
                <a:latin typeface="+mn-lt"/>
              </a:rPr>
              <a:t>to visiting a healthcare provider. </a:t>
            </a:r>
          </a:p>
        </p:txBody>
      </p:sp>
      <p:sp>
        <p:nvSpPr>
          <p:cNvPr id="11" name="Content Placeholder 5">
            <a:extLst>
              <a:ext uri="{FF2B5EF4-FFF2-40B4-BE49-F238E27FC236}">
                <a16:creationId xmlns:a16="http://schemas.microsoft.com/office/drawing/2014/main" id="{68CFD321-5BD9-4213-8074-E61E9CAFD287}"/>
              </a:ext>
            </a:extLst>
          </p:cNvPr>
          <p:cNvSpPr txBox="1">
            <a:spLocks/>
          </p:cNvSpPr>
          <p:nvPr/>
        </p:nvSpPr>
        <p:spPr>
          <a:xfrm>
            <a:off x="1205032" y="2301161"/>
            <a:ext cx="8687113" cy="8027403"/>
          </a:xfrm>
          <a:prstGeom prst="rect">
            <a:avLst/>
          </a:prstGeom>
        </p:spPr>
        <p:txBody>
          <a:bodyPr lIns="91440" tIns="45720" rIns="91440" bIns="45720" anchor="t"/>
          <a:lstStyle>
            <a:lvl1pPr marL="228600" indent="-228600"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82638" indent="-325438"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2pPr>
            <a:lvl3pPr marL="1219200" indent="-304800"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3pPr>
            <a:lvl4pPr marL="1736725" indent="-365125"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4pPr>
            <a:lvl5pPr marL="2193925" indent="-365125"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0">
              <a:lnSpc>
                <a:spcPct val="110000"/>
              </a:lnSpc>
              <a:spcBef>
                <a:spcPts val="500"/>
              </a:spcBef>
              <a:spcAft>
                <a:spcPct val="0"/>
              </a:spcAft>
              <a:buClrTx/>
              <a:buSzPct val="100000"/>
              <a:buFont typeface="Arial" panose="020B0604020202020204" pitchFamily="34" charset="0"/>
              <a:buNone/>
              <a:tabLst/>
              <a:defRPr/>
            </a:pPr>
            <a:r>
              <a:rPr kumimoji="0" lang="en-US" b="1" i="0" u="none" strike="noStrike" kern="1200" cap="none" spc="0" normalizeH="0" baseline="0" noProof="0" dirty="0">
                <a:ln>
                  <a:noFill/>
                </a:ln>
                <a:solidFill>
                  <a:srgbClr val="003DA5"/>
                </a:solidFill>
                <a:effectLst/>
                <a:uLnTx/>
                <a:uFillTx/>
                <a:ea typeface="+mn-ea"/>
                <a:cs typeface="Calibri"/>
                <a:sym typeface="Calibri" panose="020F0502020204030204" pitchFamily="34" charset="0"/>
              </a:rPr>
              <a:t>ASPE Health Provider: </a:t>
            </a:r>
            <a:r>
              <a:rPr kumimoji="0" lang="en-US" b="1" i="0" u="none" strike="noStrike" kern="1200" cap="none" spc="0" normalizeH="0" baseline="0" noProof="0" dirty="0">
                <a:ln>
                  <a:noFill/>
                </a:ln>
                <a:effectLst/>
                <a:uLnTx/>
                <a:uFillTx/>
                <a:ea typeface="+mn-ea"/>
                <a:cs typeface="Calibri"/>
                <a:sym typeface="Calibri" panose="020F0502020204030204" pitchFamily="34" charset="0"/>
              </a:rPr>
              <a:t>Seven Corners </a:t>
            </a:r>
            <a:r>
              <a:rPr kumimoji="0" lang="en-US" b="0" i="0" u="none" strike="noStrike" kern="1200" cap="none" spc="0" normalizeH="0" baseline="0" noProof="0" dirty="0">
                <a:ln>
                  <a:noFill/>
                </a:ln>
                <a:effectLst/>
                <a:uLnTx/>
                <a:uFillTx/>
                <a:ea typeface="+mn-ea"/>
                <a:cs typeface="Calibri"/>
                <a:sym typeface="Calibri" panose="020F0502020204030204" pitchFamily="34" charset="0"/>
              </a:rPr>
              <a:t>(</a:t>
            </a:r>
            <a:r>
              <a:rPr lang="en-US" dirty="0">
                <a:hlinkClick r:id="rId2"/>
              </a:rPr>
              <a:t>https://www.sevencorners.com/about/gov/usdos</a:t>
            </a:r>
            <a:r>
              <a:rPr kumimoji="0" lang="en-US" b="0" i="0" u="none" strike="noStrike" kern="1200" cap="none" spc="0" normalizeH="0" baseline="0" noProof="0" dirty="0">
                <a:ln>
                  <a:noFill/>
                </a:ln>
                <a:effectLst/>
                <a:uLnTx/>
                <a:uFillTx/>
                <a:ea typeface="+mn-ea"/>
                <a:cs typeface="Calibri"/>
                <a:sym typeface="Calibri" panose="020F0502020204030204" pitchFamily="34" charset="0"/>
              </a:rPr>
              <a:t>)</a:t>
            </a:r>
          </a:p>
          <a:p>
            <a:pPr marL="548640" lvl="1" indent="-457200" defTabSz="914400">
              <a:spcBef>
                <a:spcPts val="500"/>
              </a:spcBef>
              <a:buFont typeface="Wingdings" panose="05000000000000000000" pitchFamily="2" charset="2"/>
              <a:buChar char="§"/>
            </a:pPr>
            <a:r>
              <a:rPr kumimoji="0" lang="en-US" b="0" i="0" u="none" strike="noStrike" kern="1200" cap="none" spc="0" normalizeH="0" baseline="0" noProof="0" dirty="0">
                <a:ln>
                  <a:noFill/>
                </a:ln>
                <a:effectLst/>
                <a:uLnTx/>
                <a:uFillTx/>
                <a:ea typeface="+mn-ea"/>
                <a:cs typeface="Calibri"/>
                <a:sym typeface="Calibri" panose="020F0502020204030204" pitchFamily="34" charset="0"/>
              </a:rPr>
              <a:t>Basic Medical Expenses: Maximum benefit per injury or illness: $100,000</a:t>
            </a:r>
          </a:p>
          <a:p>
            <a:pPr marL="548640" marR="0" lvl="1" indent="-457200" algn="l" defTabSz="914400" rtl="0" eaLnBrk="1" fontAlgn="base" latinLnBrk="0" hangingPunct="0">
              <a:lnSpc>
                <a:spcPct val="110000"/>
              </a:lnSpc>
              <a:spcBef>
                <a:spcPts val="500"/>
              </a:spcBef>
              <a:spcAft>
                <a:spcPct val="0"/>
              </a:spcAft>
              <a:buClrTx/>
              <a:buSzPct val="100000"/>
              <a:buFont typeface="Wingdings" panose="05000000000000000000" pitchFamily="2" charset="2"/>
              <a:buChar char="§"/>
              <a:tabLst/>
              <a:defRPr/>
            </a:pPr>
            <a:r>
              <a:rPr kumimoji="0" lang="en-US" b="0" i="0" u="none" strike="noStrike" kern="1200" cap="none" spc="0" normalizeH="0" baseline="0" noProof="0" dirty="0">
                <a:ln>
                  <a:noFill/>
                </a:ln>
                <a:effectLst/>
                <a:uLnTx/>
                <a:uFillTx/>
                <a:ea typeface="+mn-ea"/>
                <a:cs typeface="Calibri"/>
                <a:sym typeface="Calibri" panose="020F0502020204030204" pitchFamily="34" charset="0"/>
              </a:rPr>
              <a:t>YOU pay $25.00 co-pay for office visits</a:t>
            </a:r>
          </a:p>
          <a:p>
            <a:pPr marL="548640" marR="0" lvl="1" indent="-457200" algn="l" defTabSz="914400" rtl="0" eaLnBrk="1" fontAlgn="base" latinLnBrk="0" hangingPunct="0">
              <a:lnSpc>
                <a:spcPct val="110000"/>
              </a:lnSpc>
              <a:spcBef>
                <a:spcPts val="500"/>
              </a:spcBef>
              <a:spcAft>
                <a:spcPct val="0"/>
              </a:spcAft>
              <a:buClrTx/>
              <a:buSzPct val="100000"/>
              <a:buFont typeface="Wingdings" panose="05000000000000000000" pitchFamily="2" charset="2"/>
              <a:buChar char="§"/>
              <a:tabLst/>
              <a:defRPr/>
            </a:pPr>
            <a:r>
              <a:rPr kumimoji="0" lang="en-US" b="0" i="0" u="none" strike="noStrike" kern="1200" cap="none" spc="0" normalizeH="0" baseline="0" noProof="0" dirty="0">
                <a:ln>
                  <a:noFill/>
                </a:ln>
                <a:effectLst/>
                <a:uLnTx/>
                <a:uFillTx/>
                <a:ea typeface="+mn-ea"/>
                <a:cs typeface="Calibri"/>
                <a:sym typeface="Calibri" panose="020F0502020204030204" pitchFamily="34" charset="0"/>
              </a:rPr>
              <a:t>YOU pay $75.00 co-pay for ER, Hospitalizations and Urgent Care</a:t>
            </a:r>
          </a:p>
          <a:p>
            <a:pPr marL="0" marR="0" lvl="0" indent="0" algn="l" defTabSz="914400" rtl="0" eaLnBrk="1" fontAlgn="base" latinLnBrk="0" hangingPunct="0">
              <a:lnSpc>
                <a:spcPct val="110000"/>
              </a:lnSpc>
              <a:spcBef>
                <a:spcPts val="500"/>
              </a:spcBef>
              <a:spcAft>
                <a:spcPct val="0"/>
              </a:spcAft>
              <a:buClrTx/>
              <a:buSzPct val="100000"/>
              <a:buFont typeface="Arial" panose="020B0604020202020204" pitchFamily="34" charset="0"/>
              <a:buNone/>
              <a:tabLst/>
              <a:defRPr/>
            </a:pPr>
            <a:r>
              <a:rPr kumimoji="0" lang="en-US" b="1" i="0" u="none" strike="noStrike" kern="1200" cap="none" spc="0" normalizeH="0" baseline="0" noProof="0" dirty="0">
                <a:ln>
                  <a:noFill/>
                </a:ln>
                <a:solidFill>
                  <a:srgbClr val="003DA5"/>
                </a:solidFill>
                <a:effectLst/>
                <a:uLnTx/>
                <a:uFillTx/>
                <a:ea typeface="+mn-ea"/>
                <a:cs typeface="Calibri"/>
                <a:sym typeface="Calibri" panose="020F0502020204030204" pitchFamily="34" charset="0"/>
              </a:rPr>
              <a:t>Key Points of Coverage:</a:t>
            </a:r>
          </a:p>
          <a:p>
            <a:pPr marL="548640" indent="-457200" defTabSz="914400">
              <a:spcBef>
                <a:spcPts val="500"/>
              </a:spcBef>
              <a:buFont typeface="Wingdings" panose="05000000000000000000" pitchFamily="2" charset="2"/>
              <a:buChar char="§"/>
            </a:pPr>
            <a:r>
              <a:rPr lang="en-US" dirty="0">
                <a:solidFill>
                  <a:schemeClr val="tx1"/>
                </a:solidFill>
                <a:latin typeface="+mn-lt"/>
              </a:rPr>
              <a:t>Policy is not intended to cover preventative care such as annual examinations or check-ups</a:t>
            </a:r>
            <a:endParaRPr kumimoji="0" lang="en-US" b="0" i="0" u="none" strike="noStrike" kern="1200" cap="none" spc="0" normalizeH="0" baseline="0" noProof="0" dirty="0">
              <a:ln>
                <a:noFill/>
              </a:ln>
              <a:effectLst/>
              <a:uLnTx/>
              <a:uFillTx/>
              <a:ea typeface="+mn-ea"/>
              <a:cs typeface="Calibri"/>
              <a:sym typeface="Calibri" panose="020F0502020204030204" pitchFamily="34" charset="0"/>
            </a:endParaRPr>
          </a:p>
          <a:p>
            <a:pPr marL="548640" marR="0" lvl="0" indent="-457200" algn="l" defTabSz="914400" rtl="0" eaLnBrk="1" fontAlgn="base" latinLnBrk="0" hangingPunct="0">
              <a:lnSpc>
                <a:spcPct val="110000"/>
              </a:lnSpc>
              <a:spcBef>
                <a:spcPts val="500"/>
              </a:spcBef>
              <a:spcAft>
                <a:spcPct val="0"/>
              </a:spcAft>
              <a:buClrTx/>
              <a:buSzPct val="100000"/>
              <a:buFont typeface="Wingdings" panose="05000000000000000000" pitchFamily="2" charset="2"/>
              <a:buChar char="§"/>
              <a:tabLst/>
              <a:defRPr/>
            </a:pPr>
            <a:r>
              <a:rPr kumimoji="0" lang="en-US" b="0" i="0" u="none" strike="noStrike" kern="1200" cap="none" spc="0" normalizeH="0" baseline="0" noProof="0" dirty="0">
                <a:ln>
                  <a:noFill/>
                </a:ln>
                <a:effectLst/>
                <a:uLnTx/>
                <a:uFillTx/>
                <a:ea typeface="+mn-ea"/>
                <a:cs typeface="Calibri"/>
                <a:sym typeface="Calibri" panose="020F0502020204030204" pitchFamily="34" charset="0"/>
              </a:rPr>
              <a:t>Does not provide coverage outside of the U.S.</a:t>
            </a:r>
          </a:p>
          <a:p>
            <a:pPr marL="548640" marR="0" lvl="0" indent="-457200" algn="l" defTabSz="914400" rtl="0" eaLnBrk="1" fontAlgn="base" latinLnBrk="0" hangingPunct="0">
              <a:lnSpc>
                <a:spcPct val="110000"/>
              </a:lnSpc>
              <a:spcBef>
                <a:spcPts val="500"/>
              </a:spcBef>
              <a:spcAft>
                <a:spcPct val="0"/>
              </a:spcAft>
              <a:buClrTx/>
              <a:buSzPct val="100000"/>
              <a:buFont typeface="Wingdings" panose="05000000000000000000" pitchFamily="2" charset="2"/>
              <a:buChar char="§"/>
              <a:tabLst/>
              <a:defRPr/>
            </a:pPr>
            <a:r>
              <a:rPr kumimoji="0" lang="en-US" b="0" i="0" u="none" strike="noStrike" kern="1200" cap="none" spc="0" normalizeH="0" baseline="0" noProof="0" dirty="0">
                <a:ln>
                  <a:noFill/>
                </a:ln>
                <a:effectLst/>
                <a:uLnTx/>
                <a:uFillTx/>
                <a:ea typeface="+mn-ea"/>
                <a:cs typeface="Calibri"/>
                <a:sym typeface="Calibri" panose="020F0502020204030204" pitchFamily="34" charset="0"/>
              </a:rPr>
              <a:t>Does not cover alcohol/substance abuse instances</a:t>
            </a:r>
          </a:p>
          <a:p>
            <a:pPr marL="548640" marR="0" lvl="0" indent="-457200" algn="l" defTabSz="914400" rtl="0" eaLnBrk="1" fontAlgn="base" latinLnBrk="0" hangingPunct="0">
              <a:lnSpc>
                <a:spcPct val="110000"/>
              </a:lnSpc>
              <a:spcBef>
                <a:spcPts val="500"/>
              </a:spcBef>
              <a:spcAft>
                <a:spcPct val="0"/>
              </a:spcAft>
              <a:buClrTx/>
              <a:buSzPct val="100000"/>
              <a:buFont typeface="Wingdings" panose="05000000000000000000" pitchFamily="2" charset="2"/>
              <a:buChar char="§"/>
              <a:tabLst/>
              <a:defRPr/>
            </a:pPr>
            <a:r>
              <a:rPr kumimoji="0" lang="en-US" b="0" i="0" u="none" strike="noStrike" kern="1200" cap="none" spc="0" normalizeH="0" baseline="0" noProof="0" dirty="0">
                <a:ln>
                  <a:noFill/>
                </a:ln>
                <a:effectLst/>
                <a:uLnTx/>
                <a:uFillTx/>
                <a:ea typeface="+mn-ea"/>
                <a:cs typeface="Calibri"/>
                <a:sym typeface="Calibri" panose="020F0502020204030204" pitchFamily="34" charset="0"/>
              </a:rPr>
              <a:t>Does not cover dental or vision care </a:t>
            </a:r>
          </a:p>
          <a:p>
            <a:pPr marL="548640" indent="-457200" defTabSz="914400">
              <a:spcBef>
                <a:spcPts val="500"/>
              </a:spcBef>
              <a:buFont typeface="Wingdings" panose="05000000000000000000" pitchFamily="2" charset="2"/>
              <a:buChar char="§"/>
            </a:pPr>
            <a:r>
              <a:rPr kumimoji="0" lang="en-US" b="0" i="0" u="sng" strike="noStrike" kern="1200" cap="none" spc="0" normalizeH="0" baseline="0" noProof="0" dirty="0">
                <a:ln>
                  <a:noFill/>
                </a:ln>
                <a:effectLst/>
                <a:uLnTx/>
                <a:uFillTx/>
                <a:ea typeface="+mn-ea"/>
                <a:cs typeface="Calibri"/>
                <a:sym typeface="Calibri" panose="020F0502020204030204" pitchFamily="34" charset="0"/>
              </a:rPr>
              <a:t>Coverage for dependents must be purchased separately</a:t>
            </a:r>
          </a:p>
          <a:p>
            <a:pPr marL="91440" indent="0" defTabSz="914400">
              <a:spcBef>
                <a:spcPts val="500"/>
              </a:spcBef>
              <a:buNone/>
            </a:pPr>
            <a:endParaRPr lang="en-US" sz="3200" b="1" dirty="0">
              <a:cs typeface="Arial" panose="020B0604020202020204" pitchFamily="34" charset="0"/>
            </a:endParaRPr>
          </a:p>
          <a:p>
            <a:pPr marL="91440" indent="0" defTabSz="914400">
              <a:spcBef>
                <a:spcPts val="500"/>
              </a:spcBef>
              <a:buNone/>
            </a:pPr>
            <a:endParaRPr lang="en-US" sz="3000" dirty="0">
              <a:solidFill>
                <a:srgbClr val="003DA5"/>
              </a:solidFill>
            </a:endParaRPr>
          </a:p>
          <a:p>
            <a:pPr marL="91440" indent="0" defTabSz="914400">
              <a:spcBef>
                <a:spcPts val="500"/>
              </a:spcBef>
              <a:buNone/>
            </a:pPr>
            <a:endParaRPr lang="en-US" sz="3000" dirty="0"/>
          </a:p>
          <a:p>
            <a:pPr marL="91440" indent="0" defTabSz="914400">
              <a:spcBef>
                <a:spcPts val="500"/>
              </a:spcBef>
              <a:buNone/>
            </a:pPr>
            <a:endParaRPr kumimoji="0" lang="en-US" sz="3500" b="0" i="0" u="none" strike="noStrike" kern="1200" cap="none" spc="0" normalizeH="0" baseline="0" noProof="0" dirty="0">
              <a:ln>
                <a:noFill/>
              </a:ln>
              <a:effectLst/>
              <a:uLnTx/>
              <a:uFillTx/>
              <a:ea typeface="+mn-ea"/>
              <a:cs typeface="Calibri"/>
              <a:sym typeface="Calibri" panose="020F0502020204030204" pitchFamily="34" charset="0"/>
            </a:endParaRPr>
          </a:p>
        </p:txBody>
      </p:sp>
      <p:grpSp>
        <p:nvGrpSpPr>
          <p:cNvPr id="7" name="Group 6">
            <a:extLst>
              <a:ext uri="{FF2B5EF4-FFF2-40B4-BE49-F238E27FC236}">
                <a16:creationId xmlns:a16="http://schemas.microsoft.com/office/drawing/2014/main" id="{9C5B4515-92E6-482B-B823-A49AA1D1B10B}"/>
              </a:ext>
            </a:extLst>
          </p:cNvPr>
          <p:cNvGrpSpPr/>
          <p:nvPr/>
        </p:nvGrpSpPr>
        <p:grpSpPr>
          <a:xfrm>
            <a:off x="5919110" y="10998685"/>
            <a:ext cx="1412916" cy="1374317"/>
            <a:chOff x="650032" y="4183448"/>
            <a:chExt cx="685800" cy="685800"/>
          </a:xfrm>
        </p:grpSpPr>
        <p:sp>
          <p:nvSpPr>
            <p:cNvPr id="8" name="Oval 7">
              <a:extLst>
                <a:ext uri="{FF2B5EF4-FFF2-40B4-BE49-F238E27FC236}">
                  <a16:creationId xmlns:a16="http://schemas.microsoft.com/office/drawing/2014/main" id="{6AD157CF-F54F-4233-80B6-634C8D076A36}"/>
                </a:ext>
              </a:extLst>
            </p:cNvPr>
            <p:cNvSpPr/>
            <p:nvPr/>
          </p:nvSpPr>
          <p:spPr>
            <a:xfrm>
              <a:off x="799478" y="4312091"/>
              <a:ext cx="490414" cy="515447"/>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eaLnBrk="1"/>
              <a:endParaRPr lang="en-US">
                <a:solidFill>
                  <a:srgbClr val="FFFFFF"/>
                </a:solidFill>
                <a:latin typeface="Calibri"/>
                <a:cs typeface="Calibri"/>
              </a:endParaRPr>
            </a:p>
          </p:txBody>
        </p:sp>
        <p:pic>
          <p:nvPicPr>
            <p:cNvPr id="10" name="Graphic 9" descr="Information">
              <a:extLst>
                <a:ext uri="{FF2B5EF4-FFF2-40B4-BE49-F238E27FC236}">
                  <a16:creationId xmlns:a16="http://schemas.microsoft.com/office/drawing/2014/main" id="{F5B64931-D442-493A-84FF-735D69E518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032" y="4183448"/>
              <a:ext cx="685800" cy="685800"/>
            </a:xfrm>
            <a:prstGeom prst="rect">
              <a:avLst/>
            </a:prstGeom>
          </p:spPr>
        </p:pic>
      </p:grpSp>
      <p:sp>
        <p:nvSpPr>
          <p:cNvPr id="9" name="Content Placeholder 5">
            <a:extLst>
              <a:ext uri="{FF2B5EF4-FFF2-40B4-BE49-F238E27FC236}">
                <a16:creationId xmlns:a16="http://schemas.microsoft.com/office/drawing/2014/main" id="{4102AFC7-34F3-401D-A185-BEB5E9E56AD0}"/>
              </a:ext>
            </a:extLst>
          </p:cNvPr>
          <p:cNvSpPr txBox="1">
            <a:spLocks/>
          </p:cNvSpPr>
          <p:nvPr/>
        </p:nvSpPr>
        <p:spPr>
          <a:xfrm>
            <a:off x="12858307" y="2161624"/>
            <a:ext cx="10320661" cy="8306476"/>
          </a:xfrm>
          <a:prstGeom prst="rect">
            <a:avLst/>
          </a:prstGeom>
        </p:spPr>
        <p:txBody>
          <a:bodyPr lIns="91440" tIns="45720" rIns="91440" bIns="45720" anchor="t"/>
          <a:lstStyle>
            <a:lvl1pPr marL="228600" indent="-228600"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82638" indent="-325438"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2pPr>
            <a:lvl3pPr marL="1219200" indent="-304800"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3pPr>
            <a:lvl4pPr marL="1736725" indent="-365125"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4pPr>
            <a:lvl5pPr marL="2193925" indent="-365125"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0">
              <a:lnSpc>
                <a:spcPct val="110000"/>
              </a:lnSpc>
              <a:spcBef>
                <a:spcPts val="500"/>
              </a:spcBef>
              <a:spcAft>
                <a:spcPct val="0"/>
              </a:spcAft>
              <a:buClrTx/>
              <a:buSzPct val="100000"/>
              <a:buFont typeface="Arial" panose="020B0604020202020204" pitchFamily="34" charset="0"/>
              <a:buNone/>
              <a:tabLst/>
              <a:defRPr/>
            </a:pPr>
            <a:r>
              <a:rPr lang="en-US" b="1" dirty="0">
                <a:solidFill>
                  <a:srgbClr val="003DA5"/>
                </a:solidFill>
                <a:cs typeface="Calibri"/>
              </a:rPr>
              <a:t>Where to Get Medical Treatment:</a:t>
            </a:r>
          </a:p>
          <a:p>
            <a:pPr marL="548640" indent="-548640">
              <a:buClr>
                <a:schemeClr val="tx1"/>
              </a:buClr>
            </a:pPr>
            <a:r>
              <a:rPr lang="en-US" sz="3200" b="1" dirty="0"/>
              <a:t>Primary Care Provider: </a:t>
            </a:r>
            <a:r>
              <a:rPr lang="en-US" sz="3200" dirty="0"/>
              <a:t>General doctor in a private practice or at a hospital. Typically require appointments, useful for non-urgent accidents/illnesses. Can treat minor or ongoing medical issues and prescribe medication.</a:t>
            </a:r>
          </a:p>
          <a:p>
            <a:pPr marL="548640" indent="-548640">
              <a:buClr>
                <a:schemeClr val="tx1"/>
              </a:buClr>
            </a:pPr>
            <a:r>
              <a:rPr lang="en-US" sz="3200" b="1" dirty="0"/>
              <a:t>Campus Health Center: </a:t>
            </a:r>
            <a:r>
              <a:rPr lang="en-US" sz="3200" dirty="0"/>
              <a:t>Sometimes offer walk-in services but may not be in the ASPE network. </a:t>
            </a:r>
          </a:p>
          <a:p>
            <a:pPr marL="548640" indent="-548640">
              <a:buClr>
                <a:schemeClr val="tx1"/>
              </a:buClr>
            </a:pPr>
            <a:r>
              <a:rPr lang="en-US" sz="3200" b="1" dirty="0"/>
              <a:t>Urgent Care Centers &amp; Clinics:</a:t>
            </a:r>
            <a:r>
              <a:rPr lang="en-US" sz="3200" dirty="0"/>
              <a:t> Located conveniently inside common pharmacies; can treat minor medical issues and prescribe medication</a:t>
            </a:r>
          </a:p>
          <a:p>
            <a:pPr marL="548640" indent="-548640">
              <a:buClr>
                <a:schemeClr val="tx1"/>
              </a:buClr>
            </a:pPr>
            <a:r>
              <a:rPr lang="en-US" sz="3200" b="1" dirty="0"/>
              <a:t>Emergency Room: </a:t>
            </a:r>
            <a:r>
              <a:rPr lang="en-US" sz="3200" dirty="0"/>
              <a:t>For life threatening major sickness or accidents such as a broken leg. Should not be used for non-emergency accidents/illness. </a:t>
            </a:r>
            <a:r>
              <a:rPr lang="en-US" dirty="0"/>
              <a:t>Emergency telephone number is </a:t>
            </a:r>
            <a:r>
              <a:rPr lang="en-US" dirty="0">
                <a:solidFill>
                  <a:srgbClr val="FF0000"/>
                </a:solidFill>
              </a:rPr>
              <a:t>911.</a:t>
            </a:r>
            <a:endParaRPr kumimoji="0" lang="en-US" i="0" u="none" strike="noStrike" kern="1200" cap="none" spc="0" normalizeH="0" baseline="0" noProof="0" dirty="0">
              <a:ln>
                <a:noFill/>
              </a:ln>
              <a:solidFill>
                <a:srgbClr val="FF0000"/>
              </a:solidFill>
              <a:effectLst/>
              <a:uLnTx/>
              <a:uFillTx/>
              <a:ea typeface="+mn-ea"/>
              <a:cs typeface="Calibri"/>
              <a:sym typeface="Calibri" panose="020F0502020204030204" pitchFamily="34" charset="0"/>
            </a:endParaRPr>
          </a:p>
          <a:p>
            <a:pPr marL="91440" indent="0" defTabSz="914400">
              <a:spcBef>
                <a:spcPts val="500"/>
              </a:spcBef>
              <a:buNone/>
            </a:pPr>
            <a:r>
              <a:rPr lang="en-US" b="1" dirty="0">
                <a:solidFill>
                  <a:srgbClr val="003DA5"/>
                </a:solidFill>
              </a:rPr>
              <a:t>ASPE Mental Health Support Hotline (ASSIST):</a:t>
            </a:r>
          </a:p>
          <a:p>
            <a:pPr marL="548640" indent="-457200" defTabSz="914400">
              <a:spcBef>
                <a:spcPts val="500"/>
              </a:spcBef>
              <a:buFont typeface="Wingdings" panose="05000000000000000000" pitchFamily="2" charset="2"/>
              <a:buChar char="§"/>
            </a:pPr>
            <a:r>
              <a:rPr lang="en-US" b="1" dirty="0">
                <a:effectLst/>
                <a:cs typeface="Arial" panose="020B0604020202020204" pitchFamily="34" charset="0"/>
              </a:rPr>
              <a:t> </a:t>
            </a:r>
            <a:r>
              <a:rPr lang="en-US" dirty="0">
                <a:effectLst/>
                <a:cs typeface="Arial" panose="020B0604020202020204" pitchFamily="34" charset="0"/>
              </a:rPr>
              <a:t>1-833-963-1269 or </a:t>
            </a:r>
            <a:r>
              <a:rPr lang="en-US" dirty="0">
                <a:effectLst/>
                <a:cs typeface="Arial" panose="020B0604020202020204" pitchFamily="34" charset="0"/>
                <a:hlinkClick r:id="rId5"/>
              </a:rPr>
              <a:t>ASPEsupport@anvilgroup.com</a:t>
            </a:r>
            <a:r>
              <a:rPr lang="en-US" dirty="0">
                <a:effectLst/>
                <a:cs typeface="Arial" panose="020B0604020202020204" pitchFamily="34" charset="0"/>
              </a:rPr>
              <a:t>  </a:t>
            </a:r>
          </a:p>
          <a:p>
            <a:pPr marL="548640" indent="-457200" defTabSz="914400">
              <a:spcBef>
                <a:spcPts val="500"/>
              </a:spcBef>
              <a:buFont typeface="Wingdings" panose="05000000000000000000" pitchFamily="2" charset="2"/>
              <a:buChar char="§"/>
            </a:pPr>
            <a:endParaRPr lang="en-US" sz="3200" b="1" dirty="0">
              <a:cs typeface="Arial" panose="020B0604020202020204" pitchFamily="34" charset="0"/>
            </a:endParaRPr>
          </a:p>
          <a:p>
            <a:pPr marL="91440" indent="0" defTabSz="914400">
              <a:spcBef>
                <a:spcPts val="500"/>
              </a:spcBef>
              <a:buNone/>
            </a:pPr>
            <a:endParaRPr lang="en-US" sz="3000" dirty="0">
              <a:solidFill>
                <a:srgbClr val="003DA5"/>
              </a:solidFill>
            </a:endParaRPr>
          </a:p>
          <a:p>
            <a:pPr marL="91440" indent="0" defTabSz="914400">
              <a:spcBef>
                <a:spcPts val="500"/>
              </a:spcBef>
              <a:buNone/>
            </a:pPr>
            <a:endParaRPr lang="en-US" sz="3000" dirty="0"/>
          </a:p>
          <a:p>
            <a:pPr marL="91440" indent="0" defTabSz="914400">
              <a:spcBef>
                <a:spcPts val="500"/>
              </a:spcBef>
              <a:buNone/>
            </a:pPr>
            <a:endParaRPr kumimoji="0" lang="en-US" sz="3500" b="0" i="0" u="none" strike="noStrike" kern="1200" cap="none" spc="0" normalizeH="0" baseline="0" noProof="0" dirty="0">
              <a:ln>
                <a:noFill/>
              </a:ln>
              <a:effectLst/>
              <a:uLnTx/>
              <a:uFillTx/>
              <a:ea typeface="+mn-ea"/>
              <a:cs typeface="Calibri"/>
              <a:sym typeface="Calibri" panose="020F0502020204030204" pitchFamily="34" charset="0"/>
            </a:endParaRPr>
          </a:p>
        </p:txBody>
      </p:sp>
    </p:spTree>
    <p:extLst>
      <p:ext uri="{BB962C8B-B14F-4D97-AF65-F5344CB8AC3E}">
        <p14:creationId xmlns:p14="http://schemas.microsoft.com/office/powerpoint/2010/main" val="3370514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9E6A7D-2622-46AC-8AED-E14376E74083}"/>
              </a:ext>
            </a:extLst>
          </p:cNvPr>
          <p:cNvPicPr>
            <a:picLocks noChangeAspect="1"/>
          </p:cNvPicPr>
          <p:nvPr/>
        </p:nvPicPr>
        <p:blipFill>
          <a:blip r:embed="rId2"/>
          <a:stretch>
            <a:fillRect/>
          </a:stretch>
        </p:blipFill>
        <p:spPr>
          <a:xfrm>
            <a:off x="3756887" y="1184603"/>
            <a:ext cx="15773399" cy="11346794"/>
          </a:xfrm>
          <a:prstGeom prst="rect">
            <a:avLst/>
          </a:prstGeom>
        </p:spPr>
      </p:pic>
      <p:pic>
        <p:nvPicPr>
          <p:cNvPr id="4" name="Picture 3">
            <a:extLst>
              <a:ext uri="{FF2B5EF4-FFF2-40B4-BE49-F238E27FC236}">
                <a16:creationId xmlns:a16="http://schemas.microsoft.com/office/drawing/2014/main" id="{1BB565DD-75F2-4DA3-847C-A8CF4986BA06}"/>
              </a:ext>
            </a:extLst>
          </p:cNvPr>
          <p:cNvPicPr>
            <a:picLocks noChangeAspect="1"/>
          </p:cNvPicPr>
          <p:nvPr/>
        </p:nvPicPr>
        <p:blipFill>
          <a:blip r:embed="rId3"/>
          <a:stretch>
            <a:fillRect/>
          </a:stretch>
        </p:blipFill>
        <p:spPr>
          <a:xfrm>
            <a:off x="10715331" y="2739843"/>
            <a:ext cx="1856509" cy="1856509"/>
          </a:xfrm>
          <a:prstGeom prst="rect">
            <a:avLst/>
          </a:prstGeom>
        </p:spPr>
      </p:pic>
      <p:sp>
        <p:nvSpPr>
          <p:cNvPr id="5" name="Title 1">
            <a:extLst>
              <a:ext uri="{FF2B5EF4-FFF2-40B4-BE49-F238E27FC236}">
                <a16:creationId xmlns:a16="http://schemas.microsoft.com/office/drawing/2014/main" id="{FCB08DB5-5522-4610-AD37-7D78FCC65683}"/>
              </a:ext>
            </a:extLst>
          </p:cNvPr>
          <p:cNvSpPr txBox="1">
            <a:spLocks/>
          </p:cNvSpPr>
          <p:nvPr/>
        </p:nvSpPr>
        <p:spPr>
          <a:xfrm>
            <a:off x="1143000" y="625522"/>
            <a:ext cx="16687800" cy="17081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003DA5"/>
                </a:solidFill>
              </a:rPr>
              <a:t>Health Benefits: </a:t>
            </a:r>
            <a:r>
              <a:rPr lang="en-US" sz="8000" b="1" dirty="0"/>
              <a:t>Pre-Departure Checklist</a:t>
            </a:r>
          </a:p>
        </p:txBody>
      </p:sp>
      <p:sp>
        <p:nvSpPr>
          <p:cNvPr id="8" name="Content Placeholder 5">
            <a:extLst>
              <a:ext uri="{FF2B5EF4-FFF2-40B4-BE49-F238E27FC236}">
                <a16:creationId xmlns:a16="http://schemas.microsoft.com/office/drawing/2014/main" id="{306C31F3-FE26-475F-977C-B5D756041766}"/>
              </a:ext>
            </a:extLst>
          </p:cNvPr>
          <p:cNvSpPr txBox="1">
            <a:spLocks/>
          </p:cNvSpPr>
          <p:nvPr/>
        </p:nvSpPr>
        <p:spPr>
          <a:xfrm>
            <a:off x="8376444" y="4596352"/>
            <a:ext cx="7021731" cy="4723253"/>
          </a:xfrm>
          <a:prstGeom prst="rect">
            <a:avLst/>
          </a:prstGeom>
        </p:spPr>
        <p:txBody>
          <a:bodyPr anchor="t">
            <a:noAutofit/>
          </a:bodyPr>
          <a:lstStyle>
            <a:lvl1pPr marL="228600" indent="-228600" algn="l" rtl="0" fontAlgn="base" hangingPunct="0">
              <a:lnSpc>
                <a:spcPct val="110000"/>
              </a:lnSpc>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1pPr>
            <a:lvl2pPr marL="782638" indent="-325438" algn="l" rtl="0" fontAlgn="base" hangingPunct="0">
              <a:lnSpc>
                <a:spcPct val="110000"/>
              </a:lnSpc>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2pPr>
            <a:lvl3pPr marL="1219200" indent="-304800" algn="l" rtl="0" fontAlgn="base" hangingPunct="0">
              <a:lnSpc>
                <a:spcPct val="110000"/>
              </a:lnSpc>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3pPr>
            <a:lvl4pPr marL="1736725" indent="-365125" algn="l" rtl="0" fontAlgn="base" hangingPunct="0">
              <a:lnSpc>
                <a:spcPct val="110000"/>
              </a:lnSpc>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4pPr>
            <a:lvl5pPr marL="2193925" indent="-365125" algn="l" rtl="0" fontAlgn="base" hangingPunct="0">
              <a:lnSpc>
                <a:spcPct val="110000"/>
              </a:lnSpc>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spcAft>
                <a:spcPts val="300"/>
              </a:spcAft>
              <a:buSzPct val="95000"/>
              <a:buFont typeface="Wingdings" panose="05000000000000000000" pitchFamily="2" charset="2"/>
              <a:buChar char="q"/>
            </a:pPr>
            <a:r>
              <a:rPr lang="en-US" sz="3500" b="1" dirty="0">
                <a:solidFill>
                  <a:schemeClr val="tx1"/>
                </a:solidFill>
                <a:ea typeface="Open Sans" panose="020B0606030504020204" pitchFamily="34" charset="0"/>
                <a:cs typeface="Open Sans" panose="020B0606030504020204" pitchFamily="34" charset="0"/>
              </a:rPr>
              <a:t>Complete Your Immunizations and Screenings </a:t>
            </a:r>
          </a:p>
          <a:p>
            <a:pPr marL="274320" indent="-274320">
              <a:spcAft>
                <a:spcPts val="300"/>
              </a:spcAft>
              <a:buSzPct val="95000"/>
              <a:buFont typeface="Wingdings" panose="05000000000000000000" pitchFamily="2" charset="2"/>
              <a:buChar char="q"/>
            </a:pPr>
            <a:r>
              <a:rPr lang="en-US" sz="3500" b="1" dirty="0">
                <a:solidFill>
                  <a:schemeClr val="tx1"/>
                </a:solidFill>
                <a:ea typeface="Open Sans" panose="020B0606030504020204" pitchFamily="34" charset="0"/>
                <a:cs typeface="Open Sans" panose="020B0606030504020204" pitchFamily="34" charset="0"/>
              </a:rPr>
              <a:t>Bring</a:t>
            </a:r>
            <a:r>
              <a:rPr lang="en-US" sz="3500" dirty="0">
                <a:solidFill>
                  <a:schemeClr val="tx1"/>
                </a:solidFill>
                <a:ea typeface="Open Sans" panose="020B0606030504020204" pitchFamily="34" charset="0"/>
                <a:cs typeface="Open Sans" panose="020B0606030504020204" pitchFamily="34" charset="0"/>
              </a:rPr>
              <a:t> any necessary medications with you</a:t>
            </a:r>
          </a:p>
          <a:p>
            <a:pPr marL="274320" indent="-274320">
              <a:spcAft>
                <a:spcPts val="300"/>
              </a:spcAft>
              <a:buSzPct val="95000"/>
              <a:buFont typeface="Wingdings" panose="05000000000000000000" pitchFamily="2" charset="2"/>
              <a:buChar char="q"/>
            </a:pPr>
            <a:r>
              <a:rPr lang="en-US" sz="3500" b="1" dirty="0">
                <a:solidFill>
                  <a:schemeClr val="tx1"/>
                </a:solidFill>
                <a:ea typeface="Open Sans" panose="020B0606030504020204" pitchFamily="34" charset="0"/>
                <a:cs typeface="Open Sans" panose="020B0606030504020204" pitchFamily="34" charset="0"/>
              </a:rPr>
              <a:t>Visit</a:t>
            </a:r>
            <a:r>
              <a:rPr lang="en-US" sz="3500" dirty="0">
                <a:solidFill>
                  <a:schemeClr val="tx1"/>
                </a:solidFill>
                <a:ea typeface="Open Sans" panose="020B0606030504020204" pitchFamily="34" charset="0"/>
                <a:cs typeface="Open Sans" panose="020B0606030504020204" pitchFamily="34" charset="0"/>
              </a:rPr>
              <a:t> your eye doctor and dentist before traveling </a:t>
            </a:r>
          </a:p>
          <a:p>
            <a:pPr marL="274320" indent="-274320">
              <a:spcAft>
                <a:spcPts val="300"/>
              </a:spcAft>
              <a:buSzPct val="95000"/>
              <a:buFont typeface="Wingdings" panose="05000000000000000000" pitchFamily="2" charset="2"/>
              <a:buChar char="q"/>
            </a:pPr>
            <a:r>
              <a:rPr lang="en-US" sz="3500" b="1" dirty="0">
                <a:solidFill>
                  <a:schemeClr val="tx1"/>
                </a:solidFill>
                <a:ea typeface="Open Sans" panose="020B0606030504020204" pitchFamily="34" charset="0"/>
                <a:cs typeface="Open Sans" panose="020B0606030504020204" pitchFamily="34" charset="0"/>
              </a:rPr>
              <a:t>Review </a:t>
            </a:r>
            <a:r>
              <a:rPr lang="en-US" sz="3500" dirty="0">
                <a:solidFill>
                  <a:schemeClr val="tx1"/>
                </a:solidFill>
                <a:ea typeface="Open Sans" panose="020B0606030504020204" pitchFamily="34" charset="0"/>
                <a:cs typeface="Open Sans" panose="020B0606030504020204" pitchFamily="34" charset="0"/>
              </a:rPr>
              <a:t>your ASPE Health Benefits to assure sufficient coverage for your medical needs</a:t>
            </a:r>
          </a:p>
          <a:p>
            <a:pPr marL="274320" indent="-274320">
              <a:spcAft>
                <a:spcPts val="300"/>
              </a:spcAft>
              <a:buSzPct val="95000"/>
              <a:buFont typeface="Wingdings" panose="05000000000000000000" pitchFamily="2" charset="2"/>
              <a:buChar char="q"/>
            </a:pPr>
            <a:r>
              <a:rPr lang="en-US" sz="3500" b="1" dirty="0">
                <a:solidFill>
                  <a:schemeClr val="tx1"/>
                </a:solidFill>
                <a:ea typeface="Open Sans" panose="020B0606030504020204" pitchFamily="34" charset="0"/>
                <a:cs typeface="Open Sans" panose="020B0606030504020204" pitchFamily="34" charset="0"/>
              </a:rPr>
              <a:t>If you will have accompanying dependents </a:t>
            </a:r>
            <a:r>
              <a:rPr lang="en-US" sz="3500" dirty="0">
                <a:solidFill>
                  <a:schemeClr val="tx1"/>
                </a:solidFill>
                <a:ea typeface="Open Sans" panose="020B0606030504020204" pitchFamily="34" charset="0"/>
                <a:cs typeface="Open Sans" panose="020B0606030504020204" pitchFamily="34" charset="0"/>
              </a:rPr>
              <a:t>identify a health insurance plan for them</a:t>
            </a:r>
          </a:p>
          <a:p>
            <a:endParaRPr lang="en-US" sz="1700" dirty="0">
              <a:solidFill>
                <a:schemeClr val="tx1">
                  <a:lumMod val="75000"/>
                  <a:lumOff val="25000"/>
                </a:schemeClr>
              </a:solidFill>
              <a:ea typeface="Open Sans" panose="020B0606030504020204" pitchFamily="34" charset="0"/>
              <a:cs typeface="Open Sans" panose="020B0606030504020204" pitchFamily="34" charset="0"/>
            </a:endParaRPr>
          </a:p>
          <a:p>
            <a:endParaRPr lang="en-US" sz="17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A9592BA1-EEBC-47F1-991D-83BE5BD6542D}"/>
              </a:ext>
            </a:extLst>
          </p:cNvPr>
          <p:cNvSpPr txBox="1"/>
          <p:nvPr/>
        </p:nvSpPr>
        <p:spPr>
          <a:xfrm>
            <a:off x="2935432" y="5190866"/>
            <a:ext cx="12188536" cy="646331"/>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Tree>
    <p:extLst>
      <p:ext uri="{BB962C8B-B14F-4D97-AF65-F5344CB8AC3E}">
        <p14:creationId xmlns:p14="http://schemas.microsoft.com/office/powerpoint/2010/main" val="357227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8F8AE5-2DA7-4BB7-A97E-9968397E9DD9}"/>
              </a:ext>
            </a:extLst>
          </p:cNvPr>
          <p:cNvSpPr txBox="1">
            <a:spLocks/>
          </p:cNvSpPr>
          <p:nvPr/>
        </p:nvSpPr>
        <p:spPr>
          <a:xfrm>
            <a:off x="1632238" y="897889"/>
            <a:ext cx="12474287" cy="1325563"/>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8000" b="1" dirty="0">
                <a:solidFill>
                  <a:srgbClr val="003DA5"/>
                </a:solidFill>
              </a:rPr>
              <a:t>COVID-19 Preparations</a:t>
            </a:r>
          </a:p>
        </p:txBody>
      </p:sp>
      <p:pic>
        <p:nvPicPr>
          <p:cNvPr id="5" name="Graphic 4" descr="Take Off outline">
            <a:extLst>
              <a:ext uri="{FF2B5EF4-FFF2-40B4-BE49-F238E27FC236}">
                <a16:creationId xmlns:a16="http://schemas.microsoft.com/office/drawing/2014/main" id="{0C602478-7F2C-4369-BD84-2B48E4E2E8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54591" y="3933906"/>
            <a:ext cx="2018634" cy="2018634"/>
          </a:xfrm>
          <a:prstGeom prst="rect">
            <a:avLst/>
          </a:prstGeom>
        </p:spPr>
      </p:pic>
      <p:pic>
        <p:nvPicPr>
          <p:cNvPr id="6" name="Graphic 5" descr="Schoolhouse with solid fill">
            <a:extLst>
              <a:ext uri="{FF2B5EF4-FFF2-40B4-BE49-F238E27FC236}">
                <a16:creationId xmlns:a16="http://schemas.microsoft.com/office/drawing/2014/main" id="{226665B1-3E07-4B57-BB1A-E2697DA6BE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81128" y="6858000"/>
            <a:ext cx="2175988" cy="2175988"/>
          </a:xfrm>
          <a:prstGeom prst="rect">
            <a:avLst/>
          </a:prstGeom>
        </p:spPr>
      </p:pic>
      <p:pic>
        <p:nvPicPr>
          <p:cNvPr id="7" name="Graphic 6" descr="Needle with solid fill">
            <a:extLst>
              <a:ext uri="{FF2B5EF4-FFF2-40B4-BE49-F238E27FC236}">
                <a16:creationId xmlns:a16="http://schemas.microsoft.com/office/drawing/2014/main" id="{F2399F69-B2B7-48E2-A4F4-1640E16F9E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06147" y="3792112"/>
            <a:ext cx="2175988" cy="2175988"/>
          </a:xfrm>
          <a:prstGeom prst="rect">
            <a:avLst/>
          </a:prstGeom>
        </p:spPr>
      </p:pic>
      <p:sp>
        <p:nvSpPr>
          <p:cNvPr id="2" name="Content Placeholder 2">
            <a:extLst>
              <a:ext uri="{FF2B5EF4-FFF2-40B4-BE49-F238E27FC236}">
                <a16:creationId xmlns:a16="http://schemas.microsoft.com/office/drawing/2014/main" id="{97579B7F-8807-718A-11D2-4369AE7DA5A1}"/>
              </a:ext>
            </a:extLst>
          </p:cNvPr>
          <p:cNvSpPr txBox="1">
            <a:spLocks/>
          </p:cNvSpPr>
          <p:nvPr/>
        </p:nvSpPr>
        <p:spPr>
          <a:xfrm>
            <a:off x="1565883" y="3075885"/>
            <a:ext cx="10932709" cy="8672440"/>
          </a:xfrm>
          <a:prstGeom prst="rect">
            <a:avLst/>
          </a:prstGeom>
        </p:spPr>
        <p:txBody>
          <a:bodyPr lIns="91440" tIns="45720" rIns="91440" bIns="45720" anchor="t"/>
          <a:lstStyle>
            <a:lvl1pPr marL="228600" indent="-228600"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82638" indent="-325438"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2pPr>
            <a:lvl3pPr marL="1219200" indent="-304800"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3pPr>
            <a:lvl4pPr marL="1736725" indent="-365125"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4pPr>
            <a:lvl5pPr marL="2193925" indent="-365125" algn="l" rtl="0" fontAlgn="base" hangingPunct="0">
              <a:lnSpc>
                <a:spcPct val="110000"/>
              </a:lnSpc>
              <a:spcBef>
                <a:spcPts val="700"/>
              </a:spcBef>
              <a:spcAft>
                <a:spcPct val="0"/>
              </a:spcAft>
              <a:buSzPct val="100000"/>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buFont typeface="Wingdings" panose="05000000000000000000" pitchFamily="2" charset="2"/>
              <a:buChar char="§"/>
              <a:defRPr/>
            </a:pPr>
            <a:r>
              <a:rPr kumimoji="0" lang="en-US" sz="3600" b="1" i="0" u="none" strike="noStrike" kern="1200" cap="none" spc="0" normalizeH="0" baseline="0" noProof="0" dirty="0">
                <a:ln>
                  <a:noFill/>
                </a:ln>
                <a:effectLst/>
                <a:uLnTx/>
                <a:uFillTx/>
                <a:ea typeface="+mn-ea"/>
                <a:cs typeface="Calibri"/>
                <a:sym typeface="Calibri" panose="020F0502020204030204" pitchFamily="34" charset="0"/>
              </a:rPr>
              <a:t>Make sure prior to travel you monitor any shifting requirements</a:t>
            </a:r>
            <a:r>
              <a:rPr lang="en-US" sz="3600" b="1" dirty="0">
                <a:cs typeface="Calibri"/>
              </a:rPr>
              <a:t> related to COVID-19</a:t>
            </a:r>
            <a:r>
              <a:rPr kumimoji="0" lang="en-US" sz="3600" b="1" i="0" u="none" strike="noStrike" kern="1200" cap="none" spc="0" normalizeH="0" baseline="0" noProof="0" dirty="0">
                <a:ln>
                  <a:noFill/>
                </a:ln>
                <a:effectLst/>
                <a:uLnTx/>
                <a:uFillTx/>
                <a:ea typeface="+mn-ea"/>
                <a:cs typeface="Calibri"/>
                <a:sym typeface="Calibri" panose="020F0502020204030204" pitchFamily="34" charset="0"/>
              </a:rPr>
              <a:t>:</a:t>
            </a:r>
          </a:p>
          <a:p>
            <a:pPr marL="782320" lvl="1" indent="-325120" defTabSz="914400">
              <a:defRPr/>
            </a:pPr>
            <a:r>
              <a:rPr kumimoji="0" lang="en-US" sz="3600" b="0" i="0" u="none" strike="noStrike" kern="1200" cap="none" spc="0" normalizeH="0" baseline="0" noProof="0" dirty="0">
                <a:ln>
                  <a:noFill/>
                </a:ln>
                <a:effectLst/>
                <a:uLnTx/>
                <a:uFillTx/>
                <a:ea typeface="+mn-ea"/>
                <a:cs typeface="Calibri"/>
                <a:sym typeface="Calibri" panose="020F0502020204030204" pitchFamily="34" charset="0"/>
              </a:rPr>
              <a:t>CDC Website</a:t>
            </a:r>
            <a:r>
              <a:rPr lang="en-US" sz="3600" dirty="0">
                <a:cs typeface="Calibri"/>
              </a:rPr>
              <a:t> (cdc.gov) </a:t>
            </a:r>
            <a:r>
              <a:rPr kumimoji="0" lang="en-US" sz="3600" b="0" i="0" u="none" strike="noStrike" kern="1200" cap="none" spc="0" normalizeH="0" baseline="0" noProof="0" dirty="0">
                <a:ln>
                  <a:noFill/>
                </a:ln>
                <a:effectLst/>
                <a:uLnTx/>
                <a:uFillTx/>
                <a:ea typeface="+mn-ea"/>
                <a:cs typeface="Calibri"/>
                <a:sym typeface="Calibri" panose="020F0502020204030204" pitchFamily="34" charset="0"/>
              </a:rPr>
              <a:t>for up-to-date information for travelers arriving in the United States, including any information on required vaccines or testing</a:t>
            </a:r>
          </a:p>
          <a:p>
            <a:pPr marL="782320" lvl="1" indent="-325120" defTabSz="914400">
              <a:defRPr/>
            </a:pPr>
            <a:r>
              <a:rPr lang="en-US" sz="3600" dirty="0">
                <a:cs typeface="Calibri"/>
              </a:rPr>
              <a:t>Verify you meet Vaccination and/or Testing Requirements</a:t>
            </a:r>
            <a:endParaRPr lang="en-US" sz="3600" b="0" i="0" u="none" strike="noStrike" kern="1200" cap="none" spc="0" normalizeH="0" baseline="0" noProof="0" dirty="0">
              <a:ln>
                <a:noFill/>
              </a:ln>
              <a:effectLst/>
              <a:uLnTx/>
              <a:uFillTx/>
              <a:cs typeface="Calibri"/>
            </a:endParaRPr>
          </a:p>
          <a:p>
            <a:pPr marL="1218882" lvl="2" indent="-325120" defTabSz="914400">
              <a:defRPr/>
            </a:pPr>
            <a:r>
              <a:rPr lang="en-US" sz="3600" dirty="0">
                <a:cs typeface="Calibri"/>
              </a:rPr>
              <a:t>Consider Airline</a:t>
            </a:r>
            <a:r>
              <a:rPr kumimoji="0" lang="en-US" sz="3600" b="0" i="0" u="none" strike="noStrike" kern="1200" cap="none" spc="0" normalizeH="0" baseline="0" noProof="0" dirty="0">
                <a:ln>
                  <a:noFill/>
                </a:ln>
                <a:effectLst/>
                <a:uLnTx/>
                <a:uFillTx/>
                <a:ea typeface="+mn-ea"/>
                <a:cs typeface="Calibri"/>
                <a:sym typeface="Calibri" panose="020F0502020204030204" pitchFamily="34" charset="0"/>
              </a:rPr>
              <a:t> Requirements</a:t>
            </a:r>
            <a:endParaRPr lang="en-US" sz="3600" b="0" i="0" u="none" strike="noStrike" kern="1200" cap="none" spc="0" normalizeH="0" baseline="0" noProof="0" dirty="0">
              <a:ln>
                <a:noFill/>
              </a:ln>
              <a:effectLst/>
              <a:uLnTx/>
              <a:uFillTx/>
              <a:cs typeface="Calibri"/>
            </a:endParaRPr>
          </a:p>
          <a:p>
            <a:pPr marL="1218882" lvl="2" indent="-325120" defTabSz="914400">
              <a:defRPr/>
            </a:pPr>
            <a:r>
              <a:rPr lang="en-US" sz="3600" dirty="0">
                <a:cs typeface="Calibri"/>
              </a:rPr>
              <a:t>Consider Home and Transit</a:t>
            </a:r>
            <a:r>
              <a:rPr kumimoji="0" lang="en-US" sz="3600" b="0" i="0" u="none" strike="noStrike" kern="1200" cap="none" spc="0" normalizeH="0" baseline="0" noProof="0" dirty="0">
                <a:ln>
                  <a:noFill/>
                </a:ln>
                <a:effectLst/>
                <a:uLnTx/>
                <a:uFillTx/>
                <a:ea typeface="+mn-ea"/>
                <a:cs typeface="Calibri"/>
                <a:sym typeface="Calibri" panose="020F0502020204030204" pitchFamily="34" charset="0"/>
              </a:rPr>
              <a:t> Country Requirements</a:t>
            </a:r>
            <a:endParaRPr lang="en-US" sz="3600" dirty="0">
              <a:cs typeface="Calibri"/>
            </a:endParaRPr>
          </a:p>
          <a:p>
            <a:pPr marL="1218882" lvl="2" indent="-325120" defTabSz="914400">
              <a:defRPr/>
            </a:pPr>
            <a:r>
              <a:rPr kumimoji="0" lang="en-US" sz="3600" b="0" i="0" u="none" strike="noStrike" kern="1200" cap="none" spc="0" normalizeH="0" baseline="0" noProof="0" dirty="0">
                <a:ln>
                  <a:noFill/>
                </a:ln>
                <a:effectLst/>
                <a:uLnTx/>
                <a:uFillTx/>
                <a:ea typeface="+mn-ea"/>
                <a:cs typeface="Calibri"/>
                <a:sym typeface="Calibri" panose="020F0502020204030204" pitchFamily="34" charset="0"/>
              </a:rPr>
              <a:t>Consider Host Institution Requirements</a:t>
            </a:r>
          </a:p>
        </p:txBody>
      </p:sp>
    </p:spTree>
    <p:extLst>
      <p:ext uri="{BB962C8B-B14F-4D97-AF65-F5344CB8AC3E}">
        <p14:creationId xmlns:p14="http://schemas.microsoft.com/office/powerpoint/2010/main" val="218202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19436F-ADE9-4908-9FA4-93E3B65D5494}"/>
              </a:ext>
            </a:extLst>
          </p:cNvPr>
          <p:cNvSpPr txBox="1"/>
          <p:nvPr/>
        </p:nvSpPr>
        <p:spPr>
          <a:xfrm>
            <a:off x="1238250" y="644963"/>
            <a:ext cx="12188536" cy="1323439"/>
          </a:xfrm>
          <a:prstGeom prst="rect">
            <a:avLst/>
          </a:prstGeom>
          <a:noFill/>
        </p:spPr>
        <p:txBody>
          <a:bodyPr wrap="square">
            <a:spAutoFit/>
          </a:bodyPr>
          <a:lstStyle/>
          <a:p>
            <a:r>
              <a:rPr lang="en-US" sz="8000" b="1" dirty="0">
                <a:solidFill>
                  <a:srgbClr val="003DA5"/>
                </a:solidFill>
              </a:rPr>
              <a:t>Bringing Your Family </a:t>
            </a:r>
          </a:p>
        </p:txBody>
      </p:sp>
      <p:sp>
        <p:nvSpPr>
          <p:cNvPr id="4" name="Content Placeholder 5">
            <a:extLst>
              <a:ext uri="{FF2B5EF4-FFF2-40B4-BE49-F238E27FC236}">
                <a16:creationId xmlns:a16="http://schemas.microsoft.com/office/drawing/2014/main" id="{E9C96E8A-9D56-4641-9C36-D770A1F4058E}"/>
              </a:ext>
            </a:extLst>
          </p:cNvPr>
          <p:cNvSpPr txBox="1">
            <a:spLocks/>
          </p:cNvSpPr>
          <p:nvPr/>
        </p:nvSpPr>
        <p:spPr>
          <a:xfrm>
            <a:off x="1238250" y="2452256"/>
            <a:ext cx="15361227" cy="10224654"/>
          </a:xfrm>
          <a:prstGeom prst="rect">
            <a:avLst/>
          </a:prstGeom>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10000"/>
              </a:lnSpc>
              <a:spcBef>
                <a:spcPts val="500"/>
              </a:spcBef>
              <a:buFont typeface="Wingdings" panose="05000000000000000000" pitchFamily="2" charset="2"/>
              <a:buChar char="§"/>
            </a:pPr>
            <a:r>
              <a:rPr lang="en-US" sz="3500" dirty="0"/>
              <a:t>Depending on your country program policy, your family members may be eligible to apply for J-2 visas.</a:t>
            </a:r>
          </a:p>
          <a:p>
            <a:pPr marL="0" indent="0">
              <a:lnSpc>
                <a:spcPct val="110000"/>
              </a:lnSpc>
              <a:spcBef>
                <a:spcPts val="500"/>
              </a:spcBef>
              <a:buNone/>
            </a:pPr>
            <a:endParaRPr lang="en-US" sz="3500" dirty="0"/>
          </a:p>
          <a:p>
            <a:pPr>
              <a:lnSpc>
                <a:spcPct val="110000"/>
              </a:lnSpc>
              <a:spcBef>
                <a:spcPts val="500"/>
              </a:spcBef>
              <a:buFont typeface="Wingdings" panose="05000000000000000000" pitchFamily="2" charset="2"/>
              <a:buChar char="§"/>
            </a:pPr>
            <a:r>
              <a:rPr lang="en-US" sz="3500" dirty="0"/>
              <a:t>A J-2 dependent is defined as any </a:t>
            </a:r>
            <a:r>
              <a:rPr lang="en-US" sz="3500" b="1" dirty="0"/>
              <a:t>unmarried child under 21 years of age or the spouse of a J-1 visa holder.</a:t>
            </a:r>
          </a:p>
          <a:p>
            <a:pPr marL="0" indent="0">
              <a:lnSpc>
                <a:spcPct val="110000"/>
              </a:lnSpc>
              <a:spcBef>
                <a:spcPts val="500"/>
              </a:spcBef>
              <a:buNone/>
            </a:pPr>
            <a:endParaRPr lang="en-US" sz="3500" dirty="0"/>
          </a:p>
          <a:p>
            <a:pPr>
              <a:spcBef>
                <a:spcPts val="500"/>
              </a:spcBef>
              <a:buFont typeface="Wingdings" panose="05000000000000000000" pitchFamily="2" charset="2"/>
              <a:buChar char="§"/>
            </a:pPr>
            <a:r>
              <a:rPr lang="en-US" sz="3500" dirty="0"/>
              <a:t>J-2 dependents </a:t>
            </a:r>
            <a:r>
              <a:rPr lang="en-US" sz="3500" b="1" dirty="0"/>
              <a:t>must reside in the same location as the J-1 Fulbright participant.</a:t>
            </a:r>
          </a:p>
          <a:p>
            <a:pPr marL="0" indent="0">
              <a:spcBef>
                <a:spcPts val="500"/>
              </a:spcBef>
              <a:buNone/>
            </a:pPr>
            <a:endParaRPr lang="en-US" sz="3500" dirty="0"/>
          </a:p>
          <a:p>
            <a:pPr>
              <a:spcBef>
                <a:spcPts val="500"/>
              </a:spcBef>
              <a:buFont typeface="Wingdings" panose="05000000000000000000" pitchFamily="2" charset="2"/>
              <a:buChar char="§"/>
            </a:pPr>
            <a:r>
              <a:rPr lang="en-US" sz="3500" dirty="0" err="1">
                <a:solidFill>
                  <a:schemeClr val="tx1"/>
                </a:solidFill>
              </a:rPr>
              <a:t>Fulbrighters</a:t>
            </a:r>
            <a:r>
              <a:rPr lang="en-US" sz="3500" dirty="0">
                <a:solidFill>
                  <a:schemeClr val="tx1"/>
                </a:solidFill>
              </a:rPr>
              <a:t> </a:t>
            </a:r>
            <a:r>
              <a:rPr lang="en-US" sz="3500" b="1" dirty="0">
                <a:solidFill>
                  <a:schemeClr val="tx1"/>
                </a:solidFill>
              </a:rPr>
              <a:t>are required to inform </a:t>
            </a:r>
            <a:r>
              <a:rPr lang="en-US" sz="3500" b="1" dirty="0"/>
              <a:t>their IIE Advisor</a:t>
            </a:r>
            <a:r>
              <a:rPr lang="en-US" sz="3500" b="1" dirty="0">
                <a:solidFill>
                  <a:schemeClr val="tx1"/>
                </a:solidFill>
              </a:rPr>
              <a:t> of any changes to the status of their J2 dependents.</a:t>
            </a:r>
          </a:p>
          <a:p>
            <a:pPr marL="0" indent="0">
              <a:spcBef>
                <a:spcPts val="500"/>
              </a:spcBef>
              <a:buNone/>
            </a:pPr>
            <a:endParaRPr lang="en-US" sz="3500" dirty="0">
              <a:solidFill>
                <a:schemeClr val="tx1"/>
              </a:solidFill>
            </a:endParaRPr>
          </a:p>
          <a:p>
            <a:pPr>
              <a:spcBef>
                <a:spcPts val="500"/>
              </a:spcBef>
              <a:buFont typeface="Wingdings" panose="05000000000000000000" pitchFamily="2" charset="2"/>
              <a:buChar char="§"/>
            </a:pPr>
            <a:r>
              <a:rPr lang="en-US" sz="3500" dirty="0" err="1"/>
              <a:t>Fulbrighters</a:t>
            </a:r>
            <a:r>
              <a:rPr lang="en-US" sz="3500" dirty="0"/>
              <a:t> may be eligible for international flight benefits for </a:t>
            </a:r>
            <a:r>
              <a:rPr lang="en-US" sz="3500" b="1" dirty="0"/>
              <a:t>one J-2 dependent, if the grant length is 8-9 months, and the J-2 is staying at least 80% of the time.</a:t>
            </a:r>
          </a:p>
          <a:p>
            <a:pPr marL="0" indent="0">
              <a:spcBef>
                <a:spcPts val="500"/>
              </a:spcBef>
              <a:buNone/>
            </a:pPr>
            <a:endParaRPr lang="en-US" sz="3500" dirty="0"/>
          </a:p>
          <a:p>
            <a:pPr>
              <a:spcBef>
                <a:spcPts val="500"/>
              </a:spcBef>
              <a:buFont typeface="Wingdings" panose="05000000000000000000" pitchFamily="2" charset="2"/>
              <a:buChar char="§"/>
            </a:pPr>
            <a:r>
              <a:rPr lang="en-US" sz="3500" dirty="0"/>
              <a:t>A dependent allowance may be provided </a:t>
            </a:r>
            <a:r>
              <a:rPr lang="en-US" sz="3500" b="1" dirty="0"/>
              <a:t>if J-2 dependents are staying at least 80% of the time. </a:t>
            </a:r>
            <a:endParaRPr lang="en-US" sz="3000" b="1" u="sng" dirty="0">
              <a:solidFill>
                <a:schemeClr val="tx1"/>
              </a:solidFill>
            </a:endParaRPr>
          </a:p>
          <a:p>
            <a:pPr>
              <a:spcBef>
                <a:spcPts val="500"/>
              </a:spcBef>
            </a:pPr>
            <a:endParaRPr lang="en-US" sz="3000" dirty="0">
              <a:solidFill>
                <a:schemeClr val="tx1"/>
              </a:solidFill>
            </a:endParaRPr>
          </a:p>
          <a:p>
            <a:pPr>
              <a:spcBef>
                <a:spcPts val="500"/>
              </a:spcBef>
            </a:pPr>
            <a:endParaRPr lang="en-US" sz="3000" dirty="0"/>
          </a:p>
          <a:p>
            <a:pPr marL="0" indent="0">
              <a:buFont typeface="Arial" panose="020B0604020202020204" pitchFamily="34" charset="0"/>
              <a:buNone/>
            </a:pPr>
            <a:endParaRPr lang="en-US" sz="1800" dirty="0">
              <a:solidFill>
                <a:schemeClr val="tx1">
                  <a:lumMod val="75000"/>
                  <a:lumOff val="25000"/>
                </a:schemeClr>
              </a:solidFill>
            </a:endParaRPr>
          </a:p>
        </p:txBody>
      </p:sp>
      <p:pic>
        <p:nvPicPr>
          <p:cNvPr id="5" name="Graphic 4" descr="Children with solid fill">
            <a:extLst>
              <a:ext uri="{FF2B5EF4-FFF2-40B4-BE49-F238E27FC236}">
                <a16:creationId xmlns:a16="http://schemas.microsoft.com/office/drawing/2014/main" id="{D3BEC310-B819-48C6-9D9F-D71AA4308C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567562" y="4322618"/>
            <a:ext cx="5354783" cy="5354783"/>
          </a:xfrm>
          <a:prstGeom prst="rect">
            <a:avLst/>
          </a:prstGeom>
        </p:spPr>
      </p:pic>
    </p:spTree>
    <p:extLst>
      <p:ext uri="{BB962C8B-B14F-4D97-AF65-F5344CB8AC3E}">
        <p14:creationId xmlns:p14="http://schemas.microsoft.com/office/powerpoint/2010/main" val="1426611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731A61-0AFD-47BB-AEFA-82EBA5C5DC6A}"/>
              </a:ext>
            </a:extLst>
          </p:cNvPr>
          <p:cNvSpPr txBox="1"/>
          <p:nvPr/>
        </p:nvSpPr>
        <p:spPr>
          <a:xfrm>
            <a:off x="1080342" y="2480434"/>
            <a:ext cx="18142840" cy="8299708"/>
          </a:xfrm>
          <a:prstGeom prst="rect">
            <a:avLst/>
          </a:prstGeom>
          <a:noFill/>
        </p:spPr>
        <p:txBody>
          <a:bodyPr wrap="square" lIns="91440" tIns="45720" rIns="91440" bIns="45720" anchor="t">
            <a:spAutoFit/>
          </a:bodyPr>
          <a:lstStyle/>
          <a:p>
            <a:pPr marL="457200" indent="-457200">
              <a:spcBef>
                <a:spcPts val="500"/>
              </a:spcBef>
              <a:buFont typeface="Wingdings" panose="05000000000000000000" pitchFamily="2" charset="2"/>
              <a:buChar char="§"/>
            </a:pPr>
            <a:r>
              <a:rPr lang="en-US" sz="3500" b="1" dirty="0">
                <a:solidFill>
                  <a:schemeClr val="tx1"/>
                </a:solidFill>
                <a:latin typeface="+mn-lt"/>
              </a:rPr>
              <a:t>Please keep in mind, ASPE only covers the </a:t>
            </a:r>
            <a:r>
              <a:rPr lang="en-US" sz="3500" b="1" dirty="0" err="1">
                <a:solidFill>
                  <a:schemeClr val="tx1"/>
                </a:solidFill>
                <a:latin typeface="+mn-lt"/>
              </a:rPr>
              <a:t>Fulbrighter</a:t>
            </a:r>
            <a:r>
              <a:rPr lang="en-US" sz="3500" b="1" dirty="0">
                <a:solidFill>
                  <a:schemeClr val="tx1"/>
                </a:solidFill>
                <a:latin typeface="+mn-lt"/>
              </a:rPr>
              <a:t>.</a:t>
            </a:r>
          </a:p>
          <a:p>
            <a:pPr>
              <a:spcBef>
                <a:spcPts val="500"/>
              </a:spcBef>
            </a:pPr>
            <a:endParaRPr lang="en-US" sz="3500" dirty="0">
              <a:solidFill>
                <a:schemeClr val="tx1"/>
              </a:solidFill>
              <a:latin typeface="+mn-lt"/>
            </a:endParaRPr>
          </a:p>
          <a:p>
            <a:pPr marL="457200" lvl="0" indent="-457200">
              <a:buFont typeface="Wingdings" panose="05000000000000000000" pitchFamily="2" charset="2"/>
              <a:buChar char="§"/>
            </a:pPr>
            <a:r>
              <a:rPr lang="en-US" sz="3500" kern="1200" dirty="0" err="1">
                <a:solidFill>
                  <a:schemeClr val="tx1"/>
                </a:solidFill>
                <a:latin typeface="+mn-lt"/>
                <a:ea typeface="+mn-ea"/>
                <a:cs typeface="Arial" panose="020B0604020202020204" pitchFamily="34" charset="0"/>
              </a:rPr>
              <a:t>Fulbrighters</a:t>
            </a:r>
            <a:r>
              <a:rPr lang="en-US" sz="3500" kern="1200" dirty="0">
                <a:solidFill>
                  <a:schemeClr val="tx1"/>
                </a:solidFill>
                <a:latin typeface="+mn-lt"/>
                <a:ea typeface="+mn-ea"/>
                <a:cs typeface="Arial" panose="020B0604020202020204" pitchFamily="34" charset="0"/>
              </a:rPr>
              <a:t> with dependents are </a:t>
            </a:r>
            <a:r>
              <a:rPr lang="en-US" sz="3500" b="1" kern="1200" dirty="0">
                <a:solidFill>
                  <a:schemeClr val="tx1"/>
                </a:solidFill>
                <a:latin typeface="+mn-lt"/>
                <a:ea typeface="+mn-ea"/>
                <a:cs typeface="Arial" panose="020B0604020202020204" pitchFamily="34" charset="0"/>
              </a:rPr>
              <a:t>required</a:t>
            </a:r>
            <a:r>
              <a:rPr lang="en-US" sz="3500" kern="1200" dirty="0">
                <a:solidFill>
                  <a:schemeClr val="tx1"/>
                </a:solidFill>
                <a:latin typeface="+mn-lt"/>
                <a:ea typeface="+mn-ea"/>
                <a:cs typeface="Arial" panose="020B0604020202020204" pitchFamily="34" charset="0"/>
              </a:rPr>
              <a:t> to purchase health insurance that meets J-visa requirements. </a:t>
            </a:r>
          </a:p>
          <a:p>
            <a:pPr lvl="0"/>
            <a:endParaRPr lang="en-US" sz="3500" dirty="0">
              <a:solidFill>
                <a:schemeClr val="tx1"/>
              </a:solidFill>
              <a:latin typeface="+mn-lt"/>
            </a:endParaRPr>
          </a:p>
          <a:p>
            <a:pPr marL="457200" lvl="0" indent="-457200">
              <a:buFont typeface="Wingdings" panose="05000000000000000000" pitchFamily="2" charset="2"/>
              <a:buChar char="§"/>
            </a:pPr>
            <a:r>
              <a:rPr lang="en-US" sz="3500" kern="1200" dirty="0">
                <a:solidFill>
                  <a:schemeClr val="tx1"/>
                </a:solidFill>
                <a:latin typeface="+mn-lt"/>
                <a:ea typeface="+mn-ea"/>
                <a:cs typeface="Arial" panose="020B0604020202020204" pitchFamily="34" charset="0"/>
              </a:rPr>
              <a:t>Dependents must have insurance for the duration of their stay in the U.S. and it must be reported to IIE. </a:t>
            </a:r>
          </a:p>
          <a:p>
            <a:pPr lvl="0"/>
            <a:endParaRPr lang="en-US" sz="3500" kern="1200" dirty="0">
              <a:solidFill>
                <a:schemeClr val="tx1"/>
              </a:solidFill>
              <a:latin typeface="+mn-lt"/>
              <a:ea typeface="+mn-ea"/>
              <a:cs typeface="Arial" panose="020B0604020202020204" pitchFamily="34" charset="0"/>
            </a:endParaRPr>
          </a:p>
          <a:p>
            <a:pPr marL="457200" lvl="0" indent="-457200">
              <a:buFont typeface="Wingdings" panose="05000000000000000000" pitchFamily="2" charset="2"/>
              <a:buChar char="§"/>
            </a:pPr>
            <a:r>
              <a:rPr lang="en-US" sz="3500" dirty="0">
                <a:solidFill>
                  <a:schemeClr val="tx1"/>
                </a:solidFill>
                <a:latin typeface="+mn-lt"/>
              </a:rPr>
              <a:t>In the event a dependent is pregnant or becomes pregnant during the grant period, </a:t>
            </a:r>
            <a:r>
              <a:rPr lang="en-US" sz="3500" b="1" dirty="0">
                <a:solidFill>
                  <a:schemeClr val="tx1"/>
                </a:solidFill>
                <a:latin typeface="+mn-lt"/>
              </a:rPr>
              <a:t>the </a:t>
            </a:r>
            <a:r>
              <a:rPr lang="en-US" sz="3500" b="1" dirty="0" err="1">
                <a:solidFill>
                  <a:schemeClr val="tx1"/>
                </a:solidFill>
                <a:latin typeface="+mn-lt"/>
              </a:rPr>
              <a:t>Fulbrighter</a:t>
            </a:r>
            <a:r>
              <a:rPr lang="en-US" sz="3500" b="1" dirty="0">
                <a:solidFill>
                  <a:schemeClr val="tx1"/>
                </a:solidFill>
                <a:latin typeface="+mn-lt"/>
              </a:rPr>
              <a:t> must show proof of medical insurance that covers pregnancy and childbirth in the U.S. Failure to do so, may result in the termination of the grant.</a:t>
            </a:r>
          </a:p>
          <a:p>
            <a:pPr lvl="0"/>
            <a:endParaRPr lang="en-US" sz="3500" u="sng" dirty="0">
              <a:solidFill>
                <a:schemeClr val="tx1"/>
              </a:solidFill>
              <a:latin typeface="+mn-lt"/>
            </a:endParaRPr>
          </a:p>
          <a:p>
            <a:pPr marL="457200" lvl="0" indent="-457200">
              <a:buFont typeface="Wingdings" panose="05000000000000000000" pitchFamily="2" charset="2"/>
              <a:buChar char="§"/>
            </a:pPr>
            <a:r>
              <a:rPr lang="en-US" sz="3500" kern="1200" dirty="0">
                <a:solidFill>
                  <a:schemeClr val="tx1"/>
                </a:solidFill>
                <a:latin typeface="+mn-lt"/>
                <a:ea typeface="+mn-ea"/>
                <a:cs typeface="Arial" panose="020B0604020202020204" pitchFamily="34" charset="0"/>
              </a:rPr>
              <a:t>J-exchange visitors and dependents cannot receive public assistance because it can jeopardize their visa status and future entries: </a:t>
            </a:r>
            <a:r>
              <a:rPr lang="en-US" sz="3500" u="sng" dirty="0">
                <a:solidFill>
                  <a:schemeClr val="tx1"/>
                </a:solidFill>
                <a:latin typeface="+mn-lt"/>
                <a:hlinkClick r:id="rId2">
                  <a:extLst>
                    <a:ext uri="{A12FA001-AC4F-418D-AE19-62706E023703}">
                      <ahyp:hlinkClr xmlns:ahyp="http://schemas.microsoft.com/office/drawing/2018/hyperlinkcolor" val="tx"/>
                    </a:ext>
                  </a:extLst>
                </a:hlinkClick>
              </a:rPr>
              <a:t>https://www.uscis.gov/greencard/public-charge</a:t>
            </a:r>
            <a:r>
              <a:rPr lang="en-US" sz="3500" u="sng" dirty="0">
                <a:solidFill>
                  <a:schemeClr val="tx1"/>
                </a:solidFill>
                <a:latin typeface="+mn-lt"/>
              </a:rPr>
              <a:t> </a:t>
            </a:r>
            <a:r>
              <a:rPr lang="en-US" sz="3500" kern="1200" dirty="0">
                <a:solidFill>
                  <a:schemeClr val="tx1"/>
                </a:solidFill>
                <a:latin typeface="+mn-lt"/>
                <a:ea typeface="+mn-ea"/>
                <a:cs typeface="Arial" panose="020B0604020202020204" pitchFamily="34" charset="0"/>
              </a:rPr>
              <a:t> </a:t>
            </a:r>
          </a:p>
          <a:p>
            <a:pPr>
              <a:spcBef>
                <a:spcPts val="500"/>
              </a:spcBef>
            </a:pPr>
            <a:endParaRPr lang="en-US" sz="3500" u="sng" dirty="0">
              <a:solidFill>
                <a:schemeClr val="tx1"/>
              </a:solidFill>
              <a:latin typeface="+mn-lt"/>
            </a:endParaRPr>
          </a:p>
        </p:txBody>
      </p:sp>
      <p:sp>
        <p:nvSpPr>
          <p:cNvPr id="6" name="Title 1">
            <a:extLst>
              <a:ext uri="{FF2B5EF4-FFF2-40B4-BE49-F238E27FC236}">
                <a16:creationId xmlns:a16="http://schemas.microsoft.com/office/drawing/2014/main" id="{5D80FC39-5A5B-4999-A59A-255316C1F225}"/>
              </a:ext>
            </a:extLst>
          </p:cNvPr>
          <p:cNvSpPr txBox="1">
            <a:spLocks/>
          </p:cNvSpPr>
          <p:nvPr/>
        </p:nvSpPr>
        <p:spPr>
          <a:xfrm>
            <a:off x="1080342" y="825620"/>
            <a:ext cx="23303658" cy="5629134"/>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8000" b="1" dirty="0">
                <a:solidFill>
                  <a:srgbClr val="003DA5"/>
                </a:solidFill>
              </a:rPr>
              <a:t>J-2 Dependents: </a:t>
            </a:r>
            <a:r>
              <a:rPr lang="en-US" sz="8000" b="1" dirty="0"/>
              <a:t>Insurance Requirements</a:t>
            </a:r>
          </a:p>
        </p:txBody>
      </p:sp>
      <p:sp>
        <p:nvSpPr>
          <p:cNvPr id="11" name="Rectangle: Rounded Corners 10">
            <a:extLst>
              <a:ext uri="{FF2B5EF4-FFF2-40B4-BE49-F238E27FC236}">
                <a16:creationId xmlns:a16="http://schemas.microsoft.com/office/drawing/2014/main" id="{E2B1457F-5DA1-45D7-BA10-739C935A5CC4}"/>
              </a:ext>
            </a:extLst>
          </p:cNvPr>
          <p:cNvSpPr/>
          <p:nvPr/>
        </p:nvSpPr>
        <p:spPr>
          <a:xfrm>
            <a:off x="6657109" y="11143612"/>
            <a:ext cx="11360728" cy="1610345"/>
          </a:xfrm>
          <a:prstGeom prst="roundRect">
            <a:avLst/>
          </a:prstGeom>
          <a:solidFill>
            <a:schemeClr val="accent4">
              <a:lumMod val="20000"/>
              <a:lumOff val="80000"/>
            </a:schemeClr>
          </a:solidFill>
          <a:ln>
            <a:solidFill>
              <a:schemeClr val="accent4"/>
            </a:solidFill>
          </a:ln>
        </p:spPr>
        <p:txBody>
          <a:bodyPr wrap="square" anchor="ctr">
            <a:noAutofit/>
          </a:bodyPr>
          <a:lstStyle/>
          <a:p>
            <a:pPr algn="ctr"/>
            <a:r>
              <a:rPr lang="en-US" sz="3200" dirty="0">
                <a:solidFill>
                  <a:srgbClr val="FF0000"/>
                </a:solidFill>
                <a:latin typeface="+mn-lt"/>
              </a:rPr>
              <a:t>It can be extremely difficult to identify health insurance plans in the U.S. that cover pregnancy-related care. Please consider this when arranging to bring your dependents.</a:t>
            </a:r>
          </a:p>
        </p:txBody>
      </p:sp>
      <p:grpSp>
        <p:nvGrpSpPr>
          <p:cNvPr id="7" name="Group 6">
            <a:extLst>
              <a:ext uri="{FF2B5EF4-FFF2-40B4-BE49-F238E27FC236}">
                <a16:creationId xmlns:a16="http://schemas.microsoft.com/office/drawing/2014/main" id="{32354776-8139-405B-929F-EBFB67CC8CC8}"/>
              </a:ext>
            </a:extLst>
          </p:cNvPr>
          <p:cNvGrpSpPr/>
          <p:nvPr/>
        </p:nvGrpSpPr>
        <p:grpSpPr>
          <a:xfrm>
            <a:off x="5689391" y="10521237"/>
            <a:ext cx="1437884" cy="1374317"/>
            <a:chOff x="650032" y="4183448"/>
            <a:chExt cx="685800" cy="685800"/>
          </a:xfrm>
        </p:grpSpPr>
        <p:sp>
          <p:nvSpPr>
            <p:cNvPr id="8" name="Oval 7">
              <a:extLst>
                <a:ext uri="{FF2B5EF4-FFF2-40B4-BE49-F238E27FC236}">
                  <a16:creationId xmlns:a16="http://schemas.microsoft.com/office/drawing/2014/main" id="{E2A28A1B-61DC-48ED-9BF8-51770EF05312}"/>
                </a:ext>
              </a:extLst>
            </p:cNvPr>
            <p:cNvSpPr/>
            <p:nvPr/>
          </p:nvSpPr>
          <p:spPr>
            <a:xfrm>
              <a:off x="799478" y="4312091"/>
              <a:ext cx="490414" cy="515447"/>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eaLnBrk="1"/>
              <a:endParaRPr lang="en-US">
                <a:solidFill>
                  <a:srgbClr val="FFFFFF"/>
                </a:solidFill>
                <a:latin typeface="Calibri"/>
                <a:cs typeface="Calibri"/>
              </a:endParaRPr>
            </a:p>
          </p:txBody>
        </p:sp>
        <p:pic>
          <p:nvPicPr>
            <p:cNvPr id="9" name="Graphic 8" descr="Information">
              <a:extLst>
                <a:ext uri="{FF2B5EF4-FFF2-40B4-BE49-F238E27FC236}">
                  <a16:creationId xmlns:a16="http://schemas.microsoft.com/office/drawing/2014/main" id="{4C6F2D33-C2A1-4E92-8A11-ECC54744E7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032" y="4183448"/>
              <a:ext cx="685800" cy="685800"/>
            </a:xfrm>
            <a:prstGeom prst="rect">
              <a:avLst/>
            </a:prstGeom>
          </p:spPr>
        </p:pic>
      </p:grpSp>
    </p:spTree>
    <p:extLst>
      <p:ext uri="{BB962C8B-B14F-4D97-AF65-F5344CB8AC3E}">
        <p14:creationId xmlns:p14="http://schemas.microsoft.com/office/powerpoint/2010/main" val="28532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p:cNvSpPr/>
          <p:nvPr/>
        </p:nvSpPr>
        <p:spPr>
          <a:xfrm>
            <a:off x="1155700" y="6518564"/>
            <a:ext cx="333632" cy="0"/>
          </a:xfrm>
          <a:prstGeom prst="line">
            <a:avLst/>
          </a:prstGeom>
          <a:ln w="50800">
            <a:solidFill>
              <a:srgbClr val="00A9E0"/>
            </a:solidFill>
          </a:ln>
        </p:spPr>
        <p:txBody>
          <a:bodyPr tIns="91439" bIns="91439"/>
          <a:lstStyle/>
          <a:p>
            <a:endParaRPr/>
          </a:p>
        </p:txBody>
      </p:sp>
      <p:sp>
        <p:nvSpPr>
          <p:cNvPr id="6" name="Text Box 1">
            <a:extLst>
              <a:ext uri="{FF2B5EF4-FFF2-40B4-BE49-F238E27FC236}">
                <a16:creationId xmlns:a16="http://schemas.microsoft.com/office/drawing/2014/main" id="{50E0BA83-C692-4191-92B0-41ED5AEF2EAE}"/>
              </a:ext>
            </a:extLst>
          </p:cNvPr>
          <p:cNvSpPr txBox="1">
            <a:spLocks/>
          </p:cNvSpPr>
          <p:nvPr/>
        </p:nvSpPr>
        <p:spPr bwMode="auto">
          <a:xfrm>
            <a:off x="1065213" y="1391796"/>
            <a:ext cx="22563714" cy="3699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91440" bIns="91440">
            <a:spAutoFit/>
          </a:bodyPr>
          <a:lstStyle>
            <a:lvl1pPr>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80000"/>
              </a:lnSpc>
              <a:defRPr sz="10000">
                <a:solidFill>
                  <a:srgbClr val="FAFFF8"/>
                </a:solidFill>
                <a:latin typeface="Mark OT Bold"/>
                <a:ea typeface="Mark OT Bold"/>
                <a:cs typeface="Mark OT Bold"/>
                <a:sym typeface="Mark OT Bold"/>
              </a:defRPr>
            </a:pPr>
            <a:r>
              <a:rPr lang="en-US" sz="11200" dirty="0"/>
              <a:t>Pre-Departure Resources and Reminders</a:t>
            </a:r>
          </a:p>
          <a:p>
            <a:pPr>
              <a:lnSpc>
                <a:spcPct val="80000"/>
              </a:lnSpc>
              <a:defRPr sz="10000">
                <a:solidFill>
                  <a:srgbClr val="FAFFF8"/>
                </a:solidFill>
                <a:latin typeface="Mark OT Bold"/>
                <a:ea typeface="Mark OT Bold"/>
                <a:cs typeface="Mark OT Bold"/>
                <a:sym typeface="Mark OT Bold"/>
              </a:defRPr>
            </a:pPr>
            <a:r>
              <a:rPr lang="en-US" sz="6000" dirty="0"/>
              <a:t>Fulbright Visiting Scholar Program, Africa</a:t>
            </a:r>
          </a:p>
        </p:txBody>
      </p:sp>
      <p:sp>
        <p:nvSpPr>
          <p:cNvPr id="7" name="Text Box 2">
            <a:extLst>
              <a:ext uri="{FF2B5EF4-FFF2-40B4-BE49-F238E27FC236}">
                <a16:creationId xmlns:a16="http://schemas.microsoft.com/office/drawing/2014/main" id="{F7B1795D-6911-4E88-A591-64DF432A4FEA}"/>
              </a:ext>
            </a:extLst>
          </p:cNvPr>
          <p:cNvSpPr txBox="1">
            <a:spLocks/>
          </p:cNvSpPr>
          <p:nvPr/>
        </p:nvSpPr>
        <p:spPr bwMode="auto">
          <a:xfrm>
            <a:off x="1064662" y="5213986"/>
            <a:ext cx="7576048" cy="118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91440" bIns="91440">
            <a:spAutoFit/>
          </a:bodyPr>
          <a:lstStyle>
            <a:lvl1pPr>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90000"/>
              </a:lnSpc>
              <a:defRPr>
                <a:solidFill>
                  <a:srgbClr val="FAFFF8"/>
                </a:solidFill>
                <a:latin typeface="Mark OT Bold"/>
                <a:ea typeface="Mark OT Bold"/>
                <a:cs typeface="Mark OT Bold"/>
                <a:sym typeface="Mark OT Bold"/>
              </a:defRPr>
            </a:pPr>
            <a:r>
              <a:rPr lang="en-US" dirty="0"/>
              <a:t>Fulbright Program</a:t>
            </a:r>
          </a:p>
          <a:p>
            <a:pPr>
              <a:lnSpc>
                <a:spcPct val="90000"/>
              </a:lnSpc>
              <a:defRPr>
                <a:solidFill>
                  <a:srgbClr val="FAFFF8"/>
                </a:solidFill>
                <a:latin typeface="Mark OT Bold"/>
                <a:ea typeface="Mark OT Bold"/>
                <a:cs typeface="Mark OT Bold"/>
                <a:sym typeface="Mark OT Bold"/>
              </a:defRPr>
            </a:pPr>
            <a:r>
              <a:rPr lang="en-US" dirty="0"/>
              <a:t>Institute of International Education (IIE)</a:t>
            </a:r>
          </a:p>
        </p:txBody>
      </p:sp>
      <p:sp>
        <p:nvSpPr>
          <p:cNvPr id="8" name="TextBox 7">
            <a:extLst>
              <a:ext uri="{FF2B5EF4-FFF2-40B4-BE49-F238E27FC236}">
                <a16:creationId xmlns:a16="http://schemas.microsoft.com/office/drawing/2014/main" id="{535B6582-68E6-4883-87AF-F8C1FC47A528}"/>
              </a:ext>
            </a:extLst>
          </p:cNvPr>
          <p:cNvSpPr txBox="1"/>
          <p:nvPr/>
        </p:nvSpPr>
        <p:spPr>
          <a:xfrm>
            <a:off x="1064662" y="6724592"/>
            <a:ext cx="5153891" cy="553998"/>
          </a:xfrm>
          <a:prstGeom prst="rect">
            <a:avLst/>
          </a:prstGeom>
          <a:noFill/>
        </p:spPr>
        <p:txBody>
          <a:bodyPr wrap="square" rtlCol="0">
            <a:spAutoFit/>
          </a:bodyPr>
          <a:lstStyle/>
          <a:p>
            <a:r>
              <a:rPr lang="en-US" sz="3000" dirty="0">
                <a:solidFill>
                  <a:schemeClr val="bg1"/>
                </a:solidFill>
                <a:latin typeface="Mark OT Bold"/>
              </a:rPr>
              <a:t>June 2021</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5CC6-5856-4161-9D85-4622F2AB07D3}"/>
              </a:ext>
            </a:extLst>
          </p:cNvPr>
          <p:cNvSpPr txBox="1">
            <a:spLocks/>
          </p:cNvSpPr>
          <p:nvPr/>
        </p:nvSpPr>
        <p:spPr>
          <a:xfrm>
            <a:off x="1410119" y="978182"/>
            <a:ext cx="12077279" cy="1526745"/>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8000" b="1" dirty="0">
                <a:solidFill>
                  <a:srgbClr val="003DA5"/>
                </a:solidFill>
              </a:rPr>
              <a:t>Before You Go….</a:t>
            </a:r>
          </a:p>
        </p:txBody>
      </p:sp>
      <p:sp>
        <p:nvSpPr>
          <p:cNvPr id="3" name="Content Placeholder 2">
            <a:extLst>
              <a:ext uri="{FF2B5EF4-FFF2-40B4-BE49-F238E27FC236}">
                <a16:creationId xmlns:a16="http://schemas.microsoft.com/office/drawing/2014/main" id="{658D023A-EB2B-46E8-A586-BBF86CF837D6}"/>
              </a:ext>
            </a:extLst>
          </p:cNvPr>
          <p:cNvSpPr txBox="1">
            <a:spLocks/>
          </p:cNvSpPr>
          <p:nvPr/>
        </p:nvSpPr>
        <p:spPr>
          <a:xfrm>
            <a:off x="1622923" y="2089290"/>
            <a:ext cx="21138154" cy="9948937"/>
          </a:xfrm>
          <a:prstGeom prst="rect">
            <a:avLst/>
          </a:prstGeom>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300"/>
              </a:spcBef>
              <a:buFont typeface="Arial" panose="020B0604020202020204" pitchFamily="34" charset="0"/>
              <a:buNone/>
            </a:pPr>
            <a:endParaRPr lang="en-US" sz="3500" b="1" dirty="0">
              <a:solidFill>
                <a:srgbClr val="003DA5"/>
              </a:solidFill>
            </a:endParaRPr>
          </a:p>
          <a:p>
            <a:pPr marL="0" indent="0">
              <a:spcBef>
                <a:spcPts val="300"/>
              </a:spcBef>
              <a:buFont typeface="Arial" panose="020B0604020202020204" pitchFamily="34" charset="0"/>
              <a:buNone/>
            </a:pPr>
            <a:r>
              <a:rPr lang="en-US" sz="3500" b="1" dirty="0">
                <a:solidFill>
                  <a:srgbClr val="003DA5"/>
                </a:solidFill>
              </a:rPr>
              <a:t>Have with you when traveling to the U.S.:</a:t>
            </a:r>
          </a:p>
          <a:p>
            <a:pPr marL="0" indent="0">
              <a:spcBef>
                <a:spcPts val="300"/>
              </a:spcBef>
              <a:buFont typeface="Arial" panose="020B0604020202020204" pitchFamily="34" charset="0"/>
              <a:buNone/>
            </a:pPr>
            <a:endParaRPr lang="en-US" sz="3500" b="1" dirty="0">
              <a:solidFill>
                <a:srgbClr val="003DA5"/>
              </a:solidFill>
            </a:endParaRPr>
          </a:p>
          <a:p>
            <a:pPr>
              <a:spcBef>
                <a:spcPts val="300"/>
              </a:spcBef>
              <a:buClr>
                <a:schemeClr val="accent4"/>
              </a:buClr>
              <a:buFont typeface="Wingdings" panose="05000000000000000000" pitchFamily="2" charset="2"/>
              <a:buChar char="ü"/>
            </a:pPr>
            <a:r>
              <a:rPr lang="en-US" sz="3200" dirty="0"/>
              <a:t>Passport + J1/J2 visas + National Interest Exception (NIE) stamp (if applicable)</a:t>
            </a:r>
          </a:p>
          <a:p>
            <a:pPr marL="0" indent="0">
              <a:spcBef>
                <a:spcPts val="300"/>
              </a:spcBef>
              <a:buClr>
                <a:schemeClr val="accent4"/>
              </a:buClr>
              <a:buNone/>
            </a:pPr>
            <a:endParaRPr lang="en-US" sz="3200" dirty="0"/>
          </a:p>
          <a:p>
            <a:pPr>
              <a:spcBef>
                <a:spcPts val="300"/>
              </a:spcBef>
              <a:buClr>
                <a:schemeClr val="accent4"/>
              </a:buClr>
              <a:buFont typeface="Wingdings" panose="05000000000000000000" pitchFamily="2" charset="2"/>
              <a:buChar char="ü"/>
            </a:pPr>
            <a:r>
              <a:rPr lang="en-US" sz="3200" dirty="0"/>
              <a:t>DS-2019 for J1 and J2 dependents</a:t>
            </a:r>
          </a:p>
          <a:p>
            <a:pPr marL="0" indent="0">
              <a:spcBef>
                <a:spcPts val="300"/>
              </a:spcBef>
              <a:buClr>
                <a:schemeClr val="accent4"/>
              </a:buClr>
              <a:buNone/>
            </a:pPr>
            <a:endParaRPr lang="en-US" sz="3200" dirty="0"/>
          </a:p>
          <a:p>
            <a:pPr>
              <a:spcBef>
                <a:spcPts val="300"/>
              </a:spcBef>
              <a:buClr>
                <a:schemeClr val="accent4"/>
              </a:buClr>
              <a:buFont typeface="Wingdings" panose="05000000000000000000" pitchFamily="2" charset="2"/>
              <a:buChar char="ü"/>
            </a:pPr>
            <a:r>
              <a:rPr lang="en-US" sz="3200" dirty="0"/>
              <a:t>Grant Document/Terms of Appointment + Letter of Invitation</a:t>
            </a:r>
          </a:p>
          <a:p>
            <a:pPr marL="0" indent="0">
              <a:spcBef>
                <a:spcPts val="300"/>
              </a:spcBef>
              <a:buClr>
                <a:schemeClr val="accent4"/>
              </a:buClr>
              <a:buNone/>
            </a:pPr>
            <a:endParaRPr lang="en-US" sz="3200" dirty="0"/>
          </a:p>
          <a:p>
            <a:pPr>
              <a:spcBef>
                <a:spcPts val="300"/>
              </a:spcBef>
              <a:buClr>
                <a:schemeClr val="accent4"/>
              </a:buClr>
              <a:buFont typeface="Wingdings" panose="05000000000000000000" pitchFamily="2" charset="2"/>
              <a:buChar char="ü"/>
            </a:pPr>
            <a:r>
              <a:rPr lang="en-US" sz="3200" dirty="0"/>
              <a:t>Institutional Response Form (IRF) </a:t>
            </a:r>
            <a:r>
              <a:rPr lang="en-US" sz="3200" dirty="0">
                <a:sym typeface="Wingdings" panose="05000000000000000000" pitchFamily="2" charset="2"/>
              </a:rPr>
              <a:t> FA contact information</a:t>
            </a:r>
          </a:p>
          <a:p>
            <a:pPr marL="0" indent="0">
              <a:spcBef>
                <a:spcPts val="300"/>
              </a:spcBef>
              <a:buClr>
                <a:schemeClr val="accent4"/>
              </a:buClr>
              <a:buNone/>
            </a:pPr>
            <a:endParaRPr lang="en-US" sz="3200" dirty="0">
              <a:sym typeface="Wingdings" panose="05000000000000000000" pitchFamily="2" charset="2"/>
            </a:endParaRPr>
          </a:p>
          <a:p>
            <a:pPr>
              <a:spcBef>
                <a:spcPts val="300"/>
              </a:spcBef>
              <a:buClr>
                <a:schemeClr val="accent4"/>
              </a:buClr>
              <a:buFont typeface="Wingdings" panose="05000000000000000000" pitchFamily="2" charset="2"/>
              <a:buChar char="ü"/>
            </a:pPr>
            <a:r>
              <a:rPr lang="en-US" sz="3200" dirty="0"/>
              <a:t>J1 supplemental health insurance ID card (if applicable)</a:t>
            </a:r>
          </a:p>
          <a:p>
            <a:pPr marL="0" indent="0">
              <a:spcBef>
                <a:spcPts val="300"/>
              </a:spcBef>
              <a:buClr>
                <a:schemeClr val="accent4"/>
              </a:buClr>
              <a:buNone/>
            </a:pPr>
            <a:endParaRPr lang="en-US" sz="3200" dirty="0"/>
          </a:p>
          <a:p>
            <a:pPr>
              <a:spcBef>
                <a:spcPts val="300"/>
              </a:spcBef>
              <a:buClr>
                <a:schemeClr val="accent4"/>
              </a:buClr>
              <a:buFont typeface="Wingdings" panose="05000000000000000000" pitchFamily="2" charset="2"/>
              <a:buChar char="ü"/>
            </a:pPr>
            <a:r>
              <a:rPr lang="en-US" sz="3200" dirty="0"/>
              <a:t>J2 health insurance ID card and/or policy information (if applicable)</a:t>
            </a:r>
          </a:p>
          <a:p>
            <a:pPr marL="0" indent="0">
              <a:spcBef>
                <a:spcPts val="300"/>
              </a:spcBef>
              <a:buClr>
                <a:schemeClr val="accent4"/>
              </a:buClr>
              <a:buNone/>
            </a:pPr>
            <a:endParaRPr lang="en-US" sz="3200" dirty="0"/>
          </a:p>
          <a:p>
            <a:pPr>
              <a:spcBef>
                <a:spcPts val="300"/>
              </a:spcBef>
              <a:buClr>
                <a:schemeClr val="accent4"/>
              </a:buClr>
              <a:buFont typeface="Wingdings" panose="05000000000000000000" pitchFamily="2" charset="2"/>
              <a:buChar char="ü"/>
            </a:pPr>
            <a:r>
              <a:rPr lang="en-US" sz="3200" dirty="0"/>
              <a:t>IIE Visiting Scholar Cover Letter</a:t>
            </a:r>
          </a:p>
          <a:p>
            <a:pPr marL="0" indent="0">
              <a:spcBef>
                <a:spcPts val="300"/>
              </a:spcBef>
              <a:buNone/>
            </a:pPr>
            <a:endParaRPr lang="en-US" sz="3200" dirty="0">
              <a:cs typeface="Calibri"/>
            </a:endParaRPr>
          </a:p>
          <a:p>
            <a:pPr>
              <a:spcBef>
                <a:spcPts val="300"/>
              </a:spcBef>
              <a:buClr>
                <a:schemeClr val="accent4"/>
              </a:buClr>
              <a:buFont typeface="Wingdings" panose="05000000000000000000" pitchFamily="2" charset="2"/>
              <a:buChar char="ü"/>
            </a:pPr>
            <a:r>
              <a:rPr lang="en-US" sz="3200" dirty="0"/>
              <a:t>Proof of Vaccination/Negative COVID-19 test results (confirm COVID  requirements for entry to the U.S. at cdc.gov prior to departure)</a:t>
            </a:r>
            <a:endParaRPr lang="en-US" sz="3200" dirty="0">
              <a:cs typeface="Calibri"/>
            </a:endParaRPr>
          </a:p>
          <a:p>
            <a:pPr marL="0" indent="0" algn="ctr">
              <a:spcBef>
                <a:spcPts val="300"/>
              </a:spcBef>
              <a:buFont typeface="Arial" panose="020B0604020202020204" pitchFamily="34" charset="0"/>
              <a:buNone/>
            </a:pPr>
            <a:endParaRPr lang="en-US" sz="3200" b="1" dirty="0">
              <a:solidFill>
                <a:srgbClr val="003DA5"/>
              </a:solidFill>
            </a:endParaRPr>
          </a:p>
          <a:p>
            <a:pPr marL="0" indent="0" algn="ctr">
              <a:spcBef>
                <a:spcPts val="300"/>
              </a:spcBef>
              <a:buFont typeface="Arial" panose="020B0604020202020204" pitchFamily="34" charset="0"/>
              <a:buNone/>
            </a:pPr>
            <a:r>
              <a:rPr lang="en-US" sz="3200" b="1" dirty="0">
                <a:solidFill>
                  <a:srgbClr val="003DA5"/>
                </a:solidFill>
              </a:rPr>
              <a:t>IMPORTANT: </a:t>
            </a:r>
            <a:r>
              <a:rPr lang="en-US" sz="3200" dirty="0">
                <a:solidFill>
                  <a:srgbClr val="003DA5"/>
                </a:solidFill>
              </a:rPr>
              <a:t>Do not put these documents in your checked luggage! </a:t>
            </a:r>
            <a:r>
              <a:rPr lang="en-US" sz="3200" dirty="0"/>
              <a:t>	</a:t>
            </a:r>
          </a:p>
          <a:p>
            <a:pPr marL="0" indent="0">
              <a:spcBef>
                <a:spcPts val="300"/>
              </a:spcBef>
              <a:buFont typeface="Arial" panose="020B0604020202020204" pitchFamily="34" charset="0"/>
              <a:buNone/>
            </a:pPr>
            <a:endParaRPr lang="en-US" sz="3200" dirty="0"/>
          </a:p>
          <a:p>
            <a:pPr>
              <a:spcBef>
                <a:spcPts val="300"/>
              </a:spcBef>
            </a:pPr>
            <a:endParaRPr lang="en-US" sz="1600" dirty="0">
              <a:solidFill>
                <a:schemeClr val="bg2"/>
              </a:solidFill>
            </a:endParaRPr>
          </a:p>
        </p:txBody>
      </p:sp>
      <p:pic>
        <p:nvPicPr>
          <p:cNvPr id="7" name="Graphic 6" descr="Presentation with checklist outline">
            <a:extLst>
              <a:ext uri="{FF2B5EF4-FFF2-40B4-BE49-F238E27FC236}">
                <a16:creationId xmlns:a16="http://schemas.microsoft.com/office/drawing/2014/main" id="{41FB19E9-641A-4CA0-B61A-16D96BF8E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98781" y="3751118"/>
            <a:ext cx="6213764" cy="6213764"/>
          </a:xfrm>
          <a:prstGeom prst="rect">
            <a:avLst/>
          </a:prstGeom>
        </p:spPr>
      </p:pic>
    </p:spTree>
    <p:extLst>
      <p:ext uri="{BB962C8B-B14F-4D97-AF65-F5344CB8AC3E}">
        <p14:creationId xmlns:p14="http://schemas.microsoft.com/office/powerpoint/2010/main" val="2099918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005F41E5-FBC4-4916-9DDD-084ECB21D9A2}"/>
              </a:ext>
            </a:extLst>
          </p:cNvPr>
          <p:cNvSpPr txBox="1">
            <a:spLocks/>
          </p:cNvSpPr>
          <p:nvPr/>
        </p:nvSpPr>
        <p:spPr bwMode="auto">
          <a:xfrm>
            <a:off x="5470958" y="5259998"/>
            <a:ext cx="22563714" cy="1598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91440" bIns="91440">
            <a:spAutoFit/>
          </a:bodyPr>
          <a:lstStyle>
            <a:lvl1pPr>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80000"/>
              </a:lnSpc>
              <a:defRPr sz="10000">
                <a:solidFill>
                  <a:srgbClr val="FAFFF8"/>
                </a:solidFill>
                <a:latin typeface="Mark OT Bold"/>
                <a:ea typeface="Mark OT Bold"/>
                <a:cs typeface="Mark OT Bold"/>
                <a:sym typeface="Mark OT Bold"/>
              </a:defRPr>
            </a:pPr>
            <a:r>
              <a:rPr lang="en-US" sz="11200" dirty="0"/>
              <a:t>Post-Arrival Reminders</a:t>
            </a:r>
            <a:endParaRPr lang="en-US" sz="6000" dirty="0"/>
          </a:p>
        </p:txBody>
      </p:sp>
    </p:spTree>
    <p:extLst>
      <p:ext uri="{BB962C8B-B14F-4D97-AF65-F5344CB8AC3E}">
        <p14:creationId xmlns:p14="http://schemas.microsoft.com/office/powerpoint/2010/main" val="1157199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E155-9DF6-4156-8DAE-60779C754075}"/>
              </a:ext>
            </a:extLst>
          </p:cNvPr>
          <p:cNvSpPr txBox="1">
            <a:spLocks/>
          </p:cNvSpPr>
          <p:nvPr/>
        </p:nvSpPr>
        <p:spPr>
          <a:xfrm>
            <a:off x="1543049" y="770758"/>
            <a:ext cx="12089823" cy="2876835"/>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8000" b="1" dirty="0">
                <a:solidFill>
                  <a:srgbClr val="003DA5"/>
                </a:solidFill>
              </a:rPr>
              <a:t>Remember…</a:t>
            </a:r>
          </a:p>
        </p:txBody>
      </p:sp>
      <p:sp>
        <p:nvSpPr>
          <p:cNvPr id="3" name="Content Placeholder 2">
            <a:extLst>
              <a:ext uri="{FF2B5EF4-FFF2-40B4-BE49-F238E27FC236}">
                <a16:creationId xmlns:a16="http://schemas.microsoft.com/office/drawing/2014/main" id="{71E7C196-8F25-43C0-AEB6-49F6DFE0C6C3}"/>
              </a:ext>
            </a:extLst>
          </p:cNvPr>
          <p:cNvSpPr txBox="1">
            <a:spLocks/>
          </p:cNvSpPr>
          <p:nvPr/>
        </p:nvSpPr>
        <p:spPr>
          <a:xfrm>
            <a:off x="1543049" y="1859842"/>
            <a:ext cx="8632262" cy="8208565"/>
          </a:xfrm>
          <a:prstGeom prst="rect">
            <a:avLst/>
          </a:prstGeom>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0000"/>
              </a:lnSpc>
              <a:spcBef>
                <a:spcPts val="300"/>
              </a:spcBef>
              <a:buNone/>
            </a:pPr>
            <a:endParaRPr lang="en-US" sz="3500" dirty="0">
              <a:latin typeface="+mj-lt"/>
            </a:endParaRPr>
          </a:p>
          <a:p>
            <a:pPr marL="0" indent="0">
              <a:lnSpc>
                <a:spcPct val="110000"/>
              </a:lnSpc>
              <a:spcBef>
                <a:spcPts val="300"/>
              </a:spcBef>
              <a:buNone/>
            </a:pPr>
            <a:r>
              <a:rPr kumimoji="0" lang="en-US" sz="3500" b="1" i="0" u="none" strike="noStrike" cap="none" spc="0" normalizeH="0" baseline="0" noProof="0" dirty="0">
                <a:ln>
                  <a:noFill/>
                </a:ln>
                <a:solidFill>
                  <a:srgbClr val="003DA5"/>
                </a:solidFill>
                <a:effectLst/>
                <a:uLnTx/>
                <a:uFillTx/>
                <a:latin typeface="+mj-lt"/>
                <a:cs typeface="Calibri"/>
                <a:sym typeface="Calibri" panose="020F0502020204030204" pitchFamily="34" charset="0"/>
              </a:rPr>
              <a:t>J-1 </a:t>
            </a:r>
            <a:r>
              <a:rPr kumimoji="0" lang="en-US" sz="3500" b="1" i="0" u="none" strike="noStrike" cap="none" spc="0" normalizeH="0" baseline="0" noProof="0" dirty="0" err="1">
                <a:ln>
                  <a:noFill/>
                </a:ln>
                <a:solidFill>
                  <a:srgbClr val="003DA5"/>
                </a:solidFill>
                <a:effectLst/>
                <a:uLnTx/>
                <a:uFillTx/>
                <a:latin typeface="+mj-lt"/>
                <a:cs typeface="Calibri"/>
                <a:sym typeface="Calibri" panose="020F0502020204030204" pitchFamily="34" charset="0"/>
              </a:rPr>
              <a:t>Reportin</a:t>
            </a:r>
            <a:r>
              <a:rPr lang="en-US" sz="3500" b="1" dirty="0">
                <a:solidFill>
                  <a:srgbClr val="003DA5"/>
                </a:solidFill>
                <a:latin typeface="+mj-lt"/>
                <a:cs typeface="Calibri"/>
                <a:sym typeface="Calibri" panose="020F0502020204030204" pitchFamily="34" charset="0"/>
              </a:rPr>
              <a:t>g Requirements</a:t>
            </a:r>
          </a:p>
          <a:p>
            <a:pPr marL="0" indent="0">
              <a:lnSpc>
                <a:spcPct val="110000"/>
              </a:lnSpc>
              <a:spcBef>
                <a:spcPts val="300"/>
              </a:spcBef>
              <a:buNone/>
            </a:pPr>
            <a:r>
              <a:rPr lang="en-US" sz="3200" dirty="0"/>
              <a:t>Within </a:t>
            </a:r>
            <a:r>
              <a:rPr lang="en-US" sz="3200" b="1" dirty="0"/>
              <a:t>10 days </a:t>
            </a:r>
            <a:r>
              <a:rPr lang="en-US" sz="3200" dirty="0"/>
              <a:t>of arrival to the United States, you </a:t>
            </a:r>
            <a:r>
              <a:rPr lang="en-US" sz="3200" b="1" dirty="0"/>
              <a:t>must report your and your dependents’ (J-2) arrival </a:t>
            </a:r>
            <a:r>
              <a:rPr lang="en-US" sz="3200" dirty="0"/>
              <a:t>to maintain legal status. </a:t>
            </a:r>
            <a:r>
              <a:rPr lang="en-US" sz="3200" b="1" dirty="0"/>
              <a:t>Upload the following for you and any J-2s to </a:t>
            </a:r>
            <a:r>
              <a:rPr lang="en-US" sz="3200" dirty="0">
                <a:hlinkClick r:id="rId2"/>
              </a:rPr>
              <a:t>IIE's Self Service Portal</a:t>
            </a:r>
            <a:r>
              <a:rPr lang="en-US" sz="3200" b="1" dirty="0"/>
              <a:t>:</a:t>
            </a:r>
            <a:endParaRPr lang="en-US" sz="3200" b="1" dirty="0">
              <a:cs typeface="Calibri"/>
            </a:endParaRPr>
          </a:p>
          <a:p>
            <a:pPr marL="0" indent="0">
              <a:lnSpc>
                <a:spcPct val="110000"/>
              </a:lnSpc>
              <a:spcBef>
                <a:spcPts val="300"/>
              </a:spcBef>
              <a:buNone/>
            </a:pPr>
            <a:endParaRPr lang="en-US" sz="3200" b="1" dirty="0"/>
          </a:p>
          <a:p>
            <a:pPr marL="548640">
              <a:lnSpc>
                <a:spcPct val="110000"/>
              </a:lnSpc>
              <a:spcBef>
                <a:spcPts val="300"/>
              </a:spcBef>
              <a:buFont typeface="Wingdings" panose="05000000000000000000" pitchFamily="2" charset="2"/>
              <a:buChar char="§"/>
            </a:pPr>
            <a:r>
              <a:rPr lang="en-US" sz="3200" dirty="0"/>
              <a:t>Copy of J-Visa</a:t>
            </a:r>
          </a:p>
          <a:p>
            <a:pPr marL="548640">
              <a:spcBef>
                <a:spcPts val="300"/>
              </a:spcBef>
              <a:buFont typeface="Wingdings" panose="05000000000000000000" pitchFamily="2" charset="2"/>
              <a:buChar char="§"/>
            </a:pPr>
            <a:r>
              <a:rPr lang="en-US" sz="3200" dirty="0"/>
              <a:t>Electronic I-94 document (from </a:t>
            </a:r>
            <a:r>
              <a:rPr lang="en-US" sz="3200" dirty="0">
                <a:hlinkClick r:id="rId3">
                  <a:extLst>
                    <a:ext uri="{A12FA001-AC4F-418D-AE19-62706E023703}">
                      <ahyp:hlinkClr xmlns:ahyp="http://schemas.microsoft.com/office/drawing/2018/hyperlinkcolor" val="tx"/>
                    </a:ext>
                  </a:extLst>
                </a:hlinkClick>
              </a:rPr>
              <a:t>www.cbp.gov/I94</a:t>
            </a:r>
            <a:r>
              <a:rPr lang="en-US" sz="3200" dirty="0"/>
              <a:t>)  </a:t>
            </a:r>
          </a:p>
          <a:p>
            <a:pPr marL="548640">
              <a:lnSpc>
                <a:spcPct val="110000"/>
              </a:lnSpc>
              <a:spcBef>
                <a:spcPts val="300"/>
              </a:spcBef>
              <a:buFont typeface="Wingdings" panose="05000000000000000000" pitchFamily="2" charset="2"/>
              <a:buChar char="§"/>
            </a:pPr>
            <a:r>
              <a:rPr lang="en-US" sz="3200" dirty="0"/>
              <a:t>Your local mailing address, physical address and contact information</a:t>
            </a:r>
          </a:p>
          <a:p>
            <a:pPr marL="548640">
              <a:lnSpc>
                <a:spcPct val="110000"/>
              </a:lnSpc>
              <a:spcBef>
                <a:spcPts val="300"/>
              </a:spcBef>
              <a:buFont typeface="Wingdings" panose="05000000000000000000" pitchFamily="2" charset="2"/>
              <a:buChar char="§"/>
            </a:pPr>
            <a:r>
              <a:rPr lang="en-US" sz="3200" dirty="0"/>
              <a:t>Signed Arrival Form</a:t>
            </a:r>
          </a:p>
          <a:p>
            <a:pPr marL="548640">
              <a:lnSpc>
                <a:spcPct val="110000"/>
              </a:lnSpc>
              <a:spcBef>
                <a:spcPts val="300"/>
              </a:spcBef>
              <a:buFont typeface="Wingdings" panose="05000000000000000000" pitchFamily="2" charset="2"/>
              <a:buChar char="§"/>
            </a:pPr>
            <a:r>
              <a:rPr lang="en-US" sz="3200" dirty="0"/>
              <a:t>If applicable, J visa-compliant proof of insurance for J-2s</a:t>
            </a:r>
          </a:p>
          <a:p>
            <a:pPr>
              <a:spcBef>
                <a:spcPts val="300"/>
              </a:spcBef>
              <a:buFont typeface="Wingdings" panose="05000000000000000000" pitchFamily="2" charset="2"/>
              <a:buChar char="§"/>
            </a:pPr>
            <a:endParaRPr lang="en-US" sz="3200" b="1" dirty="0"/>
          </a:p>
          <a:p>
            <a:pPr marL="0" indent="0">
              <a:lnSpc>
                <a:spcPct val="110000"/>
              </a:lnSpc>
              <a:spcBef>
                <a:spcPts val="300"/>
              </a:spcBef>
              <a:buNone/>
            </a:pPr>
            <a:endParaRPr lang="en-US" sz="3500" b="1" dirty="0">
              <a:latin typeface="+mj-lt"/>
            </a:endParaRPr>
          </a:p>
          <a:p>
            <a:pPr marL="0" indent="0">
              <a:spcBef>
                <a:spcPts val="300"/>
              </a:spcBef>
              <a:buFont typeface="Arial" panose="020B0604020202020204" pitchFamily="34" charset="0"/>
              <a:buNone/>
            </a:pPr>
            <a:endParaRPr lang="en-US" sz="2000" dirty="0"/>
          </a:p>
          <a:p>
            <a:pPr marL="548640" lvl="1" indent="-285750">
              <a:spcBef>
                <a:spcPts val="300"/>
              </a:spcBef>
            </a:pPr>
            <a:endParaRPr lang="en-US" sz="2000" dirty="0"/>
          </a:p>
          <a:p>
            <a:pPr marL="262890" lvl="1" indent="0">
              <a:spcBef>
                <a:spcPts val="300"/>
              </a:spcBef>
              <a:buFont typeface="Arial" panose="020B0604020202020204" pitchFamily="34" charset="0"/>
              <a:buNone/>
            </a:pPr>
            <a:endParaRPr lang="en-US" sz="1800" dirty="0"/>
          </a:p>
          <a:p>
            <a:pPr marL="0" indent="0">
              <a:spcBef>
                <a:spcPts val="300"/>
              </a:spcBef>
              <a:buFont typeface="Arial" panose="020B0604020202020204" pitchFamily="34" charset="0"/>
              <a:buNone/>
            </a:pPr>
            <a:endParaRPr lang="en-US" sz="1600" dirty="0"/>
          </a:p>
        </p:txBody>
      </p:sp>
      <p:sp>
        <p:nvSpPr>
          <p:cNvPr id="4" name="Content Placeholder 2">
            <a:extLst>
              <a:ext uri="{FF2B5EF4-FFF2-40B4-BE49-F238E27FC236}">
                <a16:creationId xmlns:a16="http://schemas.microsoft.com/office/drawing/2014/main" id="{F4D3446C-51D8-4841-A934-55ED9E61811A}"/>
              </a:ext>
            </a:extLst>
          </p:cNvPr>
          <p:cNvSpPr txBox="1">
            <a:spLocks/>
          </p:cNvSpPr>
          <p:nvPr/>
        </p:nvSpPr>
        <p:spPr>
          <a:xfrm>
            <a:off x="12046527" y="2209175"/>
            <a:ext cx="11540836" cy="10294084"/>
          </a:xfrm>
          <a:prstGeom prst="rect">
            <a:avLst/>
          </a:prstGeom>
        </p:spPr>
        <p:txBody>
          <a:bodyPr lIns="91440" tIns="45720" rIns="91440" bIns="45720" anchor="t"/>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10000"/>
              </a:lnSpc>
              <a:spcBef>
                <a:spcPts val="300"/>
              </a:spcBef>
              <a:buNone/>
            </a:pPr>
            <a:r>
              <a:rPr lang="en-US" sz="3500" b="1" kern="1200" dirty="0">
                <a:solidFill>
                  <a:srgbClr val="003DA5"/>
                </a:solidFill>
                <a:latin typeface="+mj-lt"/>
                <a:ea typeface="+mn-ea"/>
                <a:cs typeface="Calibri"/>
                <a:sym typeface="Calibri" panose="020F0502020204030204" pitchFamily="34" charset="0"/>
              </a:rPr>
              <a:t>Soc</a:t>
            </a:r>
            <a:r>
              <a:rPr lang="en-US" sz="3500" b="1" dirty="0">
                <a:solidFill>
                  <a:srgbClr val="003DA5"/>
                </a:solidFill>
                <a:latin typeface="+mj-lt"/>
                <a:cs typeface="Calibri"/>
                <a:sym typeface="Calibri" panose="020F0502020204030204" pitchFamily="34" charset="0"/>
              </a:rPr>
              <a:t>ial Security Number (SSN) and Taxes</a:t>
            </a:r>
          </a:p>
          <a:p>
            <a:pPr marL="0" indent="0">
              <a:lnSpc>
                <a:spcPct val="110000"/>
              </a:lnSpc>
              <a:spcBef>
                <a:spcPts val="300"/>
              </a:spcBef>
              <a:buNone/>
            </a:pPr>
            <a:r>
              <a:rPr lang="en-US" sz="3200" b="1" dirty="0" err="1"/>
              <a:t>Fulbrighters</a:t>
            </a:r>
            <a:r>
              <a:rPr lang="en-US" sz="3200" b="1" dirty="0"/>
              <a:t> are eligible for and encouraged to obtain a Social Security Number (SSN).</a:t>
            </a:r>
          </a:p>
          <a:p>
            <a:pPr>
              <a:lnSpc>
                <a:spcPct val="130000"/>
              </a:lnSpc>
              <a:spcBef>
                <a:spcPts val="300"/>
              </a:spcBef>
              <a:buFont typeface="Wingdings" panose="05000000000000000000" pitchFamily="2" charset="2"/>
              <a:buChar char="§"/>
            </a:pPr>
            <a:r>
              <a:rPr lang="en-US" sz="3200" dirty="0"/>
              <a:t>You will receive a letter in the mail with instructions on applying for an SSN after your arrival documents are approved.</a:t>
            </a:r>
          </a:p>
          <a:p>
            <a:pPr>
              <a:lnSpc>
                <a:spcPct val="130000"/>
              </a:lnSpc>
              <a:spcBef>
                <a:spcPts val="300"/>
              </a:spcBef>
              <a:buFont typeface="Wingdings" panose="05000000000000000000" pitchFamily="2" charset="2"/>
              <a:buChar char="§"/>
            </a:pPr>
            <a:r>
              <a:rPr lang="en-US" sz="3200" dirty="0"/>
              <a:t>Do NOT reapply if you already have an SSN—once you have an SSN it's good for life!</a:t>
            </a:r>
            <a:endParaRPr lang="en-US" sz="3200" dirty="0">
              <a:cs typeface="Calibri"/>
            </a:endParaRPr>
          </a:p>
          <a:p>
            <a:pPr>
              <a:lnSpc>
                <a:spcPct val="130000"/>
              </a:lnSpc>
              <a:spcBef>
                <a:spcPts val="300"/>
              </a:spcBef>
              <a:buFont typeface="Wingdings" panose="05000000000000000000" pitchFamily="2" charset="2"/>
              <a:buChar char="§"/>
            </a:pPr>
            <a:r>
              <a:rPr lang="en-US" sz="3200" dirty="0"/>
              <a:t>Once you have it, make sure to add your SSN to the IIE Portal.</a:t>
            </a:r>
            <a:endParaRPr lang="en-US" sz="3200" dirty="0">
              <a:cs typeface="Calibri" panose="020F0502020204030204"/>
            </a:endParaRPr>
          </a:p>
          <a:p>
            <a:pPr marL="0" indent="0">
              <a:lnSpc>
                <a:spcPct val="110000"/>
              </a:lnSpc>
              <a:spcBef>
                <a:spcPts val="300"/>
              </a:spcBef>
              <a:buNone/>
            </a:pPr>
            <a:endParaRPr lang="en-US" sz="3200" b="1" dirty="0"/>
          </a:p>
          <a:p>
            <a:pPr marL="0" indent="0">
              <a:lnSpc>
                <a:spcPct val="110000"/>
              </a:lnSpc>
              <a:spcBef>
                <a:spcPts val="300"/>
              </a:spcBef>
              <a:buNone/>
            </a:pPr>
            <a:r>
              <a:rPr lang="en-US" sz="3200" b="1" dirty="0"/>
              <a:t>All Exchange Visitors </a:t>
            </a:r>
            <a:r>
              <a:rPr lang="en-US" sz="3200" dirty="0"/>
              <a:t>are required to file forms relating to their tax status, even if you do not end up owing taxes.</a:t>
            </a:r>
          </a:p>
          <a:p>
            <a:pPr>
              <a:lnSpc>
                <a:spcPct val="110000"/>
              </a:lnSpc>
              <a:spcBef>
                <a:spcPts val="300"/>
              </a:spcBef>
              <a:buFont typeface="Wingdings" panose="05000000000000000000" pitchFamily="2" charset="2"/>
              <a:buChar char="§"/>
            </a:pPr>
            <a:r>
              <a:rPr lang="en-US" sz="3200" dirty="0">
                <a:solidFill>
                  <a:schemeClr val="tx1"/>
                </a:solidFill>
                <a:latin typeface="+mn-lt"/>
              </a:rPr>
              <a:t>An SSN or ITIN is required by law to appear on your tax returns. </a:t>
            </a:r>
          </a:p>
          <a:p>
            <a:pPr>
              <a:lnSpc>
                <a:spcPct val="110000"/>
              </a:lnSpc>
              <a:spcBef>
                <a:spcPts val="300"/>
              </a:spcBef>
              <a:buFont typeface="Wingdings" panose="05000000000000000000" pitchFamily="2" charset="2"/>
              <a:buChar char="§"/>
            </a:pPr>
            <a:r>
              <a:rPr lang="en-US" sz="3200" dirty="0"/>
              <a:t>You will receive more information about filing taxes after your arrival in the U.S.</a:t>
            </a:r>
            <a:endParaRPr lang="en-US" sz="3200" dirty="0">
              <a:solidFill>
                <a:schemeClr val="tx1"/>
              </a:solidFill>
              <a:latin typeface="+mn-lt"/>
            </a:endParaRPr>
          </a:p>
          <a:p>
            <a:pPr marL="0" indent="0">
              <a:lnSpc>
                <a:spcPct val="110000"/>
              </a:lnSpc>
              <a:spcBef>
                <a:spcPts val="300"/>
              </a:spcBef>
              <a:buNone/>
            </a:pPr>
            <a:endParaRPr lang="en-US" sz="3500" dirty="0"/>
          </a:p>
          <a:p>
            <a:pPr marL="0" indent="0">
              <a:lnSpc>
                <a:spcPct val="110000"/>
              </a:lnSpc>
              <a:spcBef>
                <a:spcPts val="300"/>
              </a:spcBef>
              <a:buNone/>
            </a:pPr>
            <a:endParaRPr lang="en-US" sz="3500" dirty="0"/>
          </a:p>
          <a:p>
            <a:pPr marL="0" indent="0">
              <a:lnSpc>
                <a:spcPct val="110000"/>
              </a:lnSpc>
              <a:spcBef>
                <a:spcPts val="300"/>
              </a:spcBef>
              <a:buFont typeface="Arial" panose="020B0604020202020204" pitchFamily="34" charset="0"/>
              <a:buNone/>
            </a:pPr>
            <a:endParaRPr lang="en-US" sz="3500" b="1" dirty="0"/>
          </a:p>
          <a:p>
            <a:pPr marL="0" indent="0">
              <a:spcBef>
                <a:spcPts val="300"/>
              </a:spcBef>
              <a:buFont typeface="Arial" panose="020B0604020202020204" pitchFamily="34" charset="0"/>
              <a:buNone/>
            </a:pPr>
            <a:endParaRPr lang="en-US" sz="2000" dirty="0"/>
          </a:p>
          <a:p>
            <a:pPr marL="548640" lvl="1" indent="-285750">
              <a:spcBef>
                <a:spcPts val="300"/>
              </a:spcBef>
            </a:pPr>
            <a:endParaRPr lang="en-US" sz="2000" dirty="0"/>
          </a:p>
          <a:p>
            <a:pPr marL="262890" lvl="1" indent="0">
              <a:spcBef>
                <a:spcPts val="300"/>
              </a:spcBef>
              <a:buFont typeface="Arial" panose="020B0604020202020204" pitchFamily="34" charset="0"/>
              <a:buNone/>
            </a:pPr>
            <a:endParaRPr lang="en-US" sz="1800" dirty="0"/>
          </a:p>
          <a:p>
            <a:pPr marL="0" indent="0">
              <a:spcBef>
                <a:spcPts val="300"/>
              </a:spcBef>
              <a:buFont typeface="Arial" panose="020B0604020202020204" pitchFamily="34" charset="0"/>
              <a:buNone/>
            </a:pPr>
            <a:endParaRPr lang="en-US" sz="1600" dirty="0"/>
          </a:p>
        </p:txBody>
      </p:sp>
      <p:sp>
        <p:nvSpPr>
          <p:cNvPr id="5" name="Rectangle: Rounded Corners 4">
            <a:extLst>
              <a:ext uri="{FF2B5EF4-FFF2-40B4-BE49-F238E27FC236}">
                <a16:creationId xmlns:a16="http://schemas.microsoft.com/office/drawing/2014/main" id="{5DBA682D-31D8-4F73-9847-6F245A0523E6}"/>
              </a:ext>
            </a:extLst>
          </p:cNvPr>
          <p:cNvSpPr/>
          <p:nvPr/>
        </p:nvSpPr>
        <p:spPr>
          <a:xfrm>
            <a:off x="7875869" y="11245872"/>
            <a:ext cx="8632262" cy="1840655"/>
          </a:xfrm>
          <a:prstGeom prst="roundRect">
            <a:avLst>
              <a:gd name="adj" fmla="val 19705"/>
            </a:avLst>
          </a:prstGeom>
          <a:solidFill>
            <a:schemeClr val="accent4">
              <a:lumMod val="20000"/>
              <a:lumOff val="80000"/>
            </a:schemeClr>
          </a:solidFill>
          <a:ln>
            <a:solidFill>
              <a:schemeClr val="accent4"/>
            </a:solidFill>
          </a:ln>
        </p:spPr>
        <p:txBody>
          <a:bodyPr wrap="square" anchor="ctr">
            <a:noAutofit/>
          </a:bodyPr>
          <a:lstStyle/>
          <a:p>
            <a:pPr algn="ctr">
              <a:spcBef>
                <a:spcPts val="300"/>
              </a:spcBef>
            </a:pPr>
            <a:r>
              <a:rPr lang="en-US" sz="3200" dirty="0">
                <a:solidFill>
                  <a:srgbClr val="FF0000"/>
                </a:solidFill>
                <a:latin typeface="+mn-lt"/>
              </a:rPr>
              <a:t>Refer to the </a:t>
            </a:r>
            <a:r>
              <a:rPr lang="en-US" sz="3200" u="sng" dirty="0">
                <a:solidFill>
                  <a:srgbClr val="FF0000"/>
                </a:solidFill>
                <a:latin typeface="+mn-lt"/>
              </a:rPr>
              <a:t>Fulbright Arrival email </a:t>
            </a:r>
            <a:r>
              <a:rPr lang="en-US" sz="3200" dirty="0">
                <a:solidFill>
                  <a:srgbClr val="FF0000"/>
                </a:solidFill>
                <a:latin typeface="+mn-lt"/>
              </a:rPr>
              <a:t>and </a:t>
            </a:r>
            <a:r>
              <a:rPr lang="en-US" sz="3200" u="sng" dirty="0">
                <a:solidFill>
                  <a:srgbClr val="FF0000"/>
                </a:solidFill>
                <a:latin typeface="+mn-lt"/>
                <a:hlinkClick r:id="rId4"/>
              </a:rPr>
              <a:t>Visiting Scholar Guide</a:t>
            </a:r>
            <a:r>
              <a:rPr lang="en-US" sz="3200" dirty="0">
                <a:solidFill>
                  <a:srgbClr val="FF0000"/>
                </a:solidFill>
                <a:latin typeface="+mn-lt"/>
              </a:rPr>
              <a:t> for additional details. </a:t>
            </a:r>
          </a:p>
        </p:txBody>
      </p:sp>
      <p:grpSp>
        <p:nvGrpSpPr>
          <p:cNvPr id="6" name="Group 5">
            <a:extLst>
              <a:ext uri="{FF2B5EF4-FFF2-40B4-BE49-F238E27FC236}">
                <a16:creationId xmlns:a16="http://schemas.microsoft.com/office/drawing/2014/main" id="{AEFDD147-B623-49F9-9F3E-97E0DE1002C0}"/>
              </a:ext>
            </a:extLst>
          </p:cNvPr>
          <p:cNvGrpSpPr/>
          <p:nvPr/>
        </p:nvGrpSpPr>
        <p:grpSpPr>
          <a:xfrm>
            <a:off x="7127747" y="10363824"/>
            <a:ext cx="1423074" cy="1371600"/>
            <a:chOff x="650032" y="4183448"/>
            <a:chExt cx="685800" cy="685800"/>
          </a:xfrm>
        </p:grpSpPr>
        <p:sp>
          <p:nvSpPr>
            <p:cNvPr id="7" name="Oval 6">
              <a:extLst>
                <a:ext uri="{FF2B5EF4-FFF2-40B4-BE49-F238E27FC236}">
                  <a16:creationId xmlns:a16="http://schemas.microsoft.com/office/drawing/2014/main" id="{6B17297F-B653-437B-A938-527AD5F6FE0D}"/>
                </a:ext>
              </a:extLst>
            </p:cNvPr>
            <p:cNvSpPr/>
            <p:nvPr/>
          </p:nvSpPr>
          <p:spPr>
            <a:xfrm>
              <a:off x="799478" y="4312091"/>
              <a:ext cx="490414" cy="515447"/>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eaLnBrk="1"/>
              <a:endParaRPr lang="en-US">
                <a:solidFill>
                  <a:srgbClr val="FFFFFF"/>
                </a:solidFill>
                <a:latin typeface="Calibri"/>
                <a:cs typeface="Calibri"/>
              </a:endParaRPr>
            </a:p>
          </p:txBody>
        </p:sp>
        <p:pic>
          <p:nvPicPr>
            <p:cNvPr id="8" name="Graphic 7" descr="Information">
              <a:extLst>
                <a:ext uri="{FF2B5EF4-FFF2-40B4-BE49-F238E27FC236}">
                  <a16:creationId xmlns:a16="http://schemas.microsoft.com/office/drawing/2014/main" id="{9AD270DA-FA3F-441E-BBB1-2B49BAA340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032" y="4183448"/>
              <a:ext cx="685800" cy="685800"/>
            </a:xfrm>
            <a:prstGeom prst="rect">
              <a:avLst/>
            </a:prstGeom>
          </p:spPr>
        </p:pic>
      </p:grpSp>
    </p:spTree>
    <p:extLst>
      <p:ext uri="{BB962C8B-B14F-4D97-AF65-F5344CB8AC3E}">
        <p14:creationId xmlns:p14="http://schemas.microsoft.com/office/powerpoint/2010/main" val="1464645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E5B72F-9F33-463B-87CB-1580C5ECC21A}"/>
              </a:ext>
            </a:extLst>
          </p:cNvPr>
          <p:cNvSpPr txBox="1"/>
          <p:nvPr/>
        </p:nvSpPr>
        <p:spPr>
          <a:xfrm>
            <a:off x="1543049" y="2487902"/>
            <a:ext cx="14476228" cy="1754326"/>
          </a:xfrm>
          <a:prstGeom prst="rect">
            <a:avLst/>
          </a:prstGeom>
          <a:noFill/>
        </p:spPr>
        <p:txBody>
          <a:bodyPr wrap="square">
            <a:spAutoFit/>
          </a:bodyPr>
          <a:lstStyle/>
          <a:p>
            <a:r>
              <a:rPr lang="en-US" sz="3500" b="1" dirty="0">
                <a:solidFill>
                  <a:schemeClr val="tx1"/>
                </a:solidFill>
                <a:latin typeface="+mn-lt"/>
              </a:rPr>
              <a:t>Make sure to visit the online scholar guide </a:t>
            </a:r>
            <a:r>
              <a:rPr lang="en-US" sz="3500" b="1" dirty="0">
                <a:solidFill>
                  <a:schemeClr val="tx1"/>
                </a:solidFill>
                <a:latin typeface="+mn-lt"/>
                <a:hlinkClick r:id="rId2"/>
              </a:rPr>
              <a:t>Webinar library </a:t>
            </a:r>
            <a:r>
              <a:rPr lang="en-US" sz="3500" b="1" dirty="0">
                <a:solidFill>
                  <a:schemeClr val="tx1"/>
                </a:solidFill>
                <a:latin typeface="+mn-lt"/>
              </a:rPr>
              <a:t>to view videos on the following: </a:t>
            </a:r>
          </a:p>
          <a:p>
            <a:r>
              <a:rPr lang="en-US" sz="3500" b="1" dirty="0">
                <a:solidFill>
                  <a:schemeClr val="tx1"/>
                </a:solidFill>
                <a:latin typeface="+mn-lt"/>
              </a:rPr>
              <a:t>https://fulbrightscholars.org/visiting-scholars/guide/webinar-library</a:t>
            </a:r>
          </a:p>
        </p:txBody>
      </p:sp>
      <p:sp>
        <p:nvSpPr>
          <p:cNvPr id="4" name="Title 1">
            <a:extLst>
              <a:ext uri="{FF2B5EF4-FFF2-40B4-BE49-F238E27FC236}">
                <a16:creationId xmlns:a16="http://schemas.microsoft.com/office/drawing/2014/main" id="{E21FB3C3-E0D6-46CF-AF66-77DAE5256E9F}"/>
              </a:ext>
            </a:extLst>
          </p:cNvPr>
          <p:cNvSpPr txBox="1">
            <a:spLocks/>
          </p:cNvSpPr>
          <p:nvPr/>
        </p:nvSpPr>
        <p:spPr>
          <a:xfrm>
            <a:off x="1177289" y="1003311"/>
            <a:ext cx="12089823" cy="2876835"/>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8000" b="1" dirty="0">
                <a:solidFill>
                  <a:srgbClr val="003DA5"/>
                </a:solidFill>
              </a:rPr>
              <a:t>Post-Arrival Orientations</a:t>
            </a:r>
          </a:p>
        </p:txBody>
      </p:sp>
      <p:graphicFrame>
        <p:nvGraphicFramePr>
          <p:cNvPr id="8" name="Diagram 7">
            <a:extLst>
              <a:ext uri="{FF2B5EF4-FFF2-40B4-BE49-F238E27FC236}">
                <a16:creationId xmlns:a16="http://schemas.microsoft.com/office/drawing/2014/main" id="{8B8C24CE-E844-4229-9462-1F8F75110C26}"/>
              </a:ext>
            </a:extLst>
          </p:cNvPr>
          <p:cNvGraphicFramePr/>
          <p:nvPr>
            <p:extLst>
              <p:ext uri="{D42A27DB-BD31-4B8C-83A1-F6EECF244321}">
                <p14:modId xmlns:p14="http://schemas.microsoft.com/office/powerpoint/2010/main" val="1074041913"/>
              </p:ext>
            </p:extLst>
          </p:nvPr>
        </p:nvGraphicFramePr>
        <p:xfrm>
          <a:off x="1543049" y="4978673"/>
          <a:ext cx="9164781" cy="6763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01340F98-30B4-44E5-8EFA-4AF634D72232}"/>
              </a:ext>
            </a:extLst>
          </p:cNvPr>
          <p:cNvGraphicFramePr/>
          <p:nvPr>
            <p:extLst>
              <p:ext uri="{D42A27DB-BD31-4B8C-83A1-F6EECF244321}">
                <p14:modId xmlns:p14="http://schemas.microsoft.com/office/powerpoint/2010/main" val="4219004972"/>
              </p:ext>
            </p:extLst>
          </p:nvPr>
        </p:nvGraphicFramePr>
        <p:xfrm>
          <a:off x="12192000" y="4540826"/>
          <a:ext cx="10557163" cy="76394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35651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73DBF2-538E-4067-8C12-A104343BAAF5}"/>
              </a:ext>
            </a:extLst>
          </p:cNvPr>
          <p:cNvSpPr txBox="1">
            <a:spLocks/>
          </p:cNvSpPr>
          <p:nvPr/>
        </p:nvSpPr>
        <p:spPr>
          <a:xfrm>
            <a:off x="6153359" y="339267"/>
            <a:ext cx="12077279" cy="1526745"/>
          </a:xfrm>
          <a:prstGeom prst="rect">
            <a:avLst/>
          </a:prstGeom>
        </p:spPr>
        <p:txBody>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a:r>
              <a:rPr lang="en-US" sz="8000" b="1" dirty="0">
                <a:solidFill>
                  <a:srgbClr val="003DA5"/>
                </a:solidFill>
              </a:rPr>
              <a:t>Additional Resources</a:t>
            </a:r>
          </a:p>
        </p:txBody>
      </p:sp>
      <p:sp>
        <p:nvSpPr>
          <p:cNvPr id="3" name="TextBox 2">
            <a:extLst>
              <a:ext uri="{FF2B5EF4-FFF2-40B4-BE49-F238E27FC236}">
                <a16:creationId xmlns:a16="http://schemas.microsoft.com/office/drawing/2014/main" id="{64591621-615B-EB9E-BDBA-61C7E5D77C23}"/>
              </a:ext>
            </a:extLst>
          </p:cNvPr>
          <p:cNvSpPr txBox="1"/>
          <p:nvPr/>
        </p:nvSpPr>
        <p:spPr>
          <a:xfrm>
            <a:off x="2115151" y="1866012"/>
            <a:ext cx="20664056" cy="14688636"/>
          </a:xfrm>
          <a:prstGeom prst="rect">
            <a:avLst/>
          </a:prstGeom>
          <a:noFill/>
        </p:spPr>
        <p:txBody>
          <a:bodyPr wrap="square" lIns="91440" tIns="45720" rIns="91440" bIns="45720" rtlCol="0" anchor="t">
            <a:spAutoFit/>
          </a:bodyPr>
          <a:lstStyle/>
          <a:p>
            <a:endParaRPr lang="en-US" sz="3000" dirty="0">
              <a:latin typeface="+mn-lt"/>
              <a:hlinkClick r:id="rId2"/>
            </a:endParaRPr>
          </a:p>
          <a:p>
            <a:pPr marL="457200" indent="-457200">
              <a:spcBef>
                <a:spcPts val="300"/>
              </a:spcBef>
              <a:buFont typeface="Wingdings" panose="05000000000000000000" pitchFamily="2" charset="2"/>
              <a:buChar char="§"/>
            </a:pPr>
            <a:r>
              <a:rPr lang="en-US" sz="3000" dirty="0">
                <a:solidFill>
                  <a:schemeClr val="tx1"/>
                </a:solidFill>
                <a:latin typeface="+mn-lt"/>
              </a:rPr>
              <a:t>Online Visiting Scholar Guide: </a:t>
            </a:r>
            <a:r>
              <a:rPr lang="en-US" sz="3000" dirty="0">
                <a:solidFill>
                  <a:schemeClr val="tx1"/>
                </a:solidFill>
                <a:latin typeface="+mn-lt"/>
                <a:hlinkClick r:id="rId3"/>
              </a:rPr>
              <a:t>https://fulbrightscholars.org/visiting-scholars/guide</a:t>
            </a:r>
            <a:endParaRPr lang="en-US" sz="3000" dirty="0">
              <a:solidFill>
                <a:schemeClr val="tx1"/>
              </a:solidFill>
              <a:latin typeface="+mn-lt"/>
            </a:endParaRPr>
          </a:p>
          <a:p>
            <a:pPr marL="457200" indent="-457200">
              <a:spcBef>
                <a:spcPts val="300"/>
              </a:spcBef>
              <a:buFont typeface="Wingdings" panose="05000000000000000000" pitchFamily="2" charset="2"/>
              <a:buChar char="§"/>
            </a:pPr>
            <a:endParaRPr lang="en-US" sz="3000" dirty="0">
              <a:solidFill>
                <a:schemeClr val="bg2"/>
              </a:solidFill>
              <a:highlight>
                <a:srgbClr val="FFFF00"/>
              </a:highlight>
              <a:latin typeface="+mn-lt"/>
            </a:endParaRPr>
          </a:p>
          <a:p>
            <a:pPr marL="457200" indent="-457200">
              <a:spcBef>
                <a:spcPts val="300"/>
              </a:spcBef>
              <a:buFont typeface="Wingdings" panose="05000000000000000000" pitchFamily="2" charset="2"/>
              <a:buChar char="§"/>
            </a:pPr>
            <a:r>
              <a:rPr lang="en-US" sz="3000" dirty="0">
                <a:latin typeface="+mn-lt"/>
              </a:rPr>
              <a:t>IIE Advisor Directory: </a:t>
            </a:r>
            <a:r>
              <a:rPr lang="en-US" sz="3000" dirty="0">
                <a:latin typeface="+mn-lt"/>
                <a:hlinkClick r:id="rId4"/>
              </a:rPr>
              <a:t>https://fulbrightscholars.org/fulbright-visiting-scholar-program-advisors</a:t>
            </a:r>
            <a:endParaRPr lang="en-US" sz="3000" dirty="0">
              <a:latin typeface="+mn-lt"/>
            </a:endParaRPr>
          </a:p>
          <a:p>
            <a:pPr marL="457200" indent="-457200">
              <a:spcBef>
                <a:spcPts val="300"/>
              </a:spcBef>
              <a:buFont typeface="Wingdings" panose="05000000000000000000" pitchFamily="2" charset="2"/>
              <a:buChar char="§"/>
            </a:pPr>
            <a:endParaRPr lang="en-US" sz="3000" b="0" i="0" dirty="0">
              <a:solidFill>
                <a:schemeClr val="tx1"/>
              </a:solidFill>
              <a:effectLst/>
              <a:latin typeface="+mn-lt"/>
            </a:endParaRPr>
          </a:p>
          <a:p>
            <a:pPr marL="457200" indent="-457200">
              <a:spcBef>
                <a:spcPts val="300"/>
              </a:spcBef>
              <a:buFont typeface="Wingdings" panose="05000000000000000000" pitchFamily="2" charset="2"/>
              <a:buChar char="§"/>
            </a:pPr>
            <a:r>
              <a:rPr lang="en-US" sz="3000" b="0" i="0" dirty="0">
                <a:solidFill>
                  <a:schemeClr val="tx1"/>
                </a:solidFill>
                <a:effectLst/>
                <a:latin typeface="+mn-lt"/>
              </a:rPr>
              <a:t>If your IIE Advisor is unavailable or if it is outside normal business hours (9 a.m. - 5 p.m. EST), please call (212) 984-5332. For life-threatening emergencies (police, medical or fire), immediately dial 911.</a:t>
            </a:r>
          </a:p>
          <a:p>
            <a:pPr>
              <a:spcBef>
                <a:spcPts val="300"/>
              </a:spcBef>
            </a:pPr>
            <a:endParaRPr lang="en-US" sz="3000" dirty="0">
              <a:solidFill>
                <a:schemeClr val="tx1"/>
              </a:solidFill>
              <a:latin typeface="+mn-lt"/>
            </a:endParaRPr>
          </a:p>
          <a:p>
            <a:pPr marL="457200" indent="-457200">
              <a:spcBef>
                <a:spcPts val="300"/>
              </a:spcBef>
              <a:buFont typeface="Wingdings" panose="05000000000000000000" pitchFamily="2" charset="2"/>
              <a:buChar char="§"/>
            </a:pPr>
            <a:r>
              <a:rPr lang="en-US" sz="3000" dirty="0">
                <a:latin typeface="+mn-lt"/>
              </a:rPr>
              <a:t>Should you have any issues at the U.S. border upon arrival, you can contact IIE’s Visa Sponsorship team at +1-929-310-3046.</a:t>
            </a:r>
            <a:endParaRPr lang="en-US" sz="3000" dirty="0">
              <a:latin typeface="+mn-lt"/>
              <a:cs typeface="Calibri"/>
            </a:endParaRPr>
          </a:p>
          <a:p>
            <a:pPr>
              <a:spcBef>
                <a:spcPts val="300"/>
              </a:spcBef>
            </a:pPr>
            <a:endParaRPr lang="en-US" sz="3000" dirty="0">
              <a:latin typeface="+mn-lt"/>
            </a:endParaRPr>
          </a:p>
          <a:p>
            <a:pPr marL="457200" indent="-457200">
              <a:spcBef>
                <a:spcPts val="300"/>
              </a:spcBef>
              <a:buFont typeface="Wingdings" panose="05000000000000000000" pitchFamily="2" charset="2"/>
              <a:buChar char="§"/>
            </a:pPr>
            <a:r>
              <a:rPr lang="en-US" sz="3000" dirty="0">
                <a:solidFill>
                  <a:schemeClr val="tx1"/>
                </a:solidFill>
                <a:latin typeface="+mn-lt"/>
              </a:rPr>
              <a:t>IIE Self-Service Portal: </a:t>
            </a:r>
            <a:r>
              <a:rPr lang="en-US" sz="3000" dirty="0">
                <a:solidFill>
                  <a:schemeClr val="tx1"/>
                </a:solidFill>
                <a:latin typeface="+mn-lt"/>
                <a:hlinkClick r:id="rId5">
                  <a:extLst>
                    <a:ext uri="{A12FA001-AC4F-418D-AE19-62706E023703}">
                      <ahyp:hlinkClr xmlns:ahyp="http://schemas.microsoft.com/office/drawing/2018/hyperlinkcolor" val="tx"/>
                    </a:ext>
                  </a:extLst>
                </a:hlinkClick>
              </a:rPr>
              <a:t>https://connect.iie.org/user/login</a:t>
            </a:r>
            <a:r>
              <a:rPr lang="en-US" sz="3000" dirty="0">
                <a:solidFill>
                  <a:schemeClr val="tx1"/>
                </a:solidFill>
                <a:latin typeface="+mn-lt"/>
              </a:rPr>
              <a:t> (access </a:t>
            </a:r>
            <a:r>
              <a:rPr lang="en-US" sz="3000" b="1" dirty="0">
                <a:latin typeface="+mn-lt"/>
              </a:rPr>
              <a:t>not </a:t>
            </a:r>
            <a:r>
              <a:rPr lang="en-US" sz="3000" dirty="0">
                <a:latin typeface="+mn-lt"/>
              </a:rPr>
              <a:t>available until after receival of Arrival Email)</a:t>
            </a:r>
            <a:br>
              <a:rPr lang="en-US" sz="3000" dirty="0">
                <a:solidFill>
                  <a:schemeClr val="bg2"/>
                </a:solidFill>
                <a:latin typeface="+mn-lt"/>
              </a:rPr>
            </a:br>
            <a:r>
              <a:rPr lang="en-US" sz="3000" dirty="0">
                <a:solidFill>
                  <a:schemeClr val="bg2"/>
                </a:solidFill>
                <a:latin typeface="+mn-lt"/>
              </a:rPr>
              <a:t>       </a:t>
            </a:r>
            <a:endParaRPr lang="en-US" sz="3000" dirty="0">
              <a:solidFill>
                <a:schemeClr val="bg2"/>
              </a:solidFill>
              <a:latin typeface="+mn-lt"/>
              <a:hlinkClick r:id="rId2">
                <a:extLst>
                  <a:ext uri="{A12FA001-AC4F-418D-AE19-62706E023703}">
                    <ahyp:hlinkClr xmlns:ahyp="http://schemas.microsoft.com/office/drawing/2018/hyperlinkcolor" val="tx"/>
                  </a:ext>
                </a:extLst>
              </a:hlinkClick>
            </a:endParaRPr>
          </a:p>
          <a:p>
            <a:pPr marL="457200" indent="-457200">
              <a:spcBef>
                <a:spcPts val="300"/>
              </a:spcBef>
              <a:buFont typeface="Wingdings" panose="05000000000000000000" pitchFamily="2" charset="2"/>
              <a:buChar char="§"/>
            </a:pPr>
            <a:r>
              <a:rPr lang="en-US" sz="3000" dirty="0">
                <a:solidFill>
                  <a:schemeClr val="tx1"/>
                </a:solidFill>
                <a:latin typeface="+mn-lt"/>
              </a:rPr>
              <a:t>ASPE Website: </a:t>
            </a:r>
            <a:r>
              <a:rPr lang="en-US" sz="3000" dirty="0">
                <a:solidFill>
                  <a:schemeClr val="tx1"/>
                </a:solidFill>
                <a:latin typeface="+mn-lt"/>
                <a:hlinkClick r:id="rId6"/>
              </a:rPr>
              <a:t>https://www.sevencorners.com/about/gov/usdos</a:t>
            </a:r>
            <a:r>
              <a:rPr lang="en-US" sz="3000" dirty="0">
                <a:solidFill>
                  <a:schemeClr val="tx1"/>
                </a:solidFill>
                <a:latin typeface="+mn-lt"/>
              </a:rPr>
              <a:t> </a:t>
            </a:r>
          </a:p>
          <a:p>
            <a:pPr>
              <a:spcBef>
                <a:spcPts val="300"/>
              </a:spcBef>
            </a:pPr>
            <a:endParaRPr lang="en-US" sz="3000" dirty="0">
              <a:solidFill>
                <a:schemeClr val="tx1"/>
              </a:solidFill>
              <a:latin typeface="+mn-lt"/>
            </a:endParaRPr>
          </a:p>
          <a:p>
            <a:pPr marL="457200" indent="-457200">
              <a:spcBef>
                <a:spcPts val="300"/>
              </a:spcBef>
              <a:buFont typeface="Wingdings" panose="05000000000000000000" pitchFamily="2" charset="2"/>
              <a:buChar char="§"/>
            </a:pPr>
            <a:r>
              <a:rPr lang="en-US" sz="3000" dirty="0">
                <a:solidFill>
                  <a:schemeClr val="tx1"/>
                </a:solidFill>
                <a:latin typeface="+mn-lt"/>
              </a:rPr>
              <a:t>ASPE Benefits Guide: </a:t>
            </a:r>
            <a:r>
              <a:rPr lang="en-US" sz="3000" dirty="0">
                <a:solidFill>
                  <a:schemeClr val="tx1"/>
                </a:solidFill>
                <a:latin typeface="+mn-lt"/>
                <a:hlinkClick r:id="rId7"/>
              </a:rPr>
              <a:t>https://www.sevencorners.com/docs/default-source/usdos-documents/usdos-benefit-guide-pdf.pdf?sfvrsn=786a4f2d_5</a:t>
            </a:r>
            <a:r>
              <a:rPr lang="en-US" sz="3000" dirty="0">
                <a:solidFill>
                  <a:schemeClr val="tx1"/>
                </a:solidFill>
                <a:latin typeface="+mn-lt"/>
              </a:rPr>
              <a:t> </a:t>
            </a:r>
          </a:p>
          <a:p>
            <a:pPr>
              <a:spcBef>
                <a:spcPts val="300"/>
              </a:spcBef>
            </a:pPr>
            <a:endParaRPr lang="en-US" sz="3000" dirty="0">
              <a:latin typeface="+mn-lt"/>
              <a:hlinkClick r:id="rId2"/>
            </a:endParaRPr>
          </a:p>
          <a:p>
            <a:pPr marL="457200" indent="-457200">
              <a:buFont typeface="Wingdings" panose="05000000000000000000" pitchFamily="2" charset="2"/>
              <a:buChar char="§"/>
            </a:pPr>
            <a:r>
              <a:rPr lang="en-US" sz="3000" dirty="0">
                <a:solidFill>
                  <a:schemeClr val="tx1"/>
                </a:solidFill>
                <a:latin typeface="+mn-lt"/>
              </a:rPr>
              <a:t>Public assistance regulations are subject to change at any time, please visit the USCIS website if you have questions about what is public assistance: </a:t>
            </a:r>
            <a:r>
              <a:rPr lang="en-US" sz="3000" u="sng" dirty="0">
                <a:solidFill>
                  <a:schemeClr val="tx1"/>
                </a:solidFill>
                <a:latin typeface="+mn-lt"/>
                <a:hlinkClick r:id="rId8"/>
              </a:rPr>
              <a:t>https://www.uscis.gov/green-card/green-card-processes-and-procedures/public-charge/public-charge-resources</a:t>
            </a:r>
            <a:endParaRPr lang="en-US" sz="3000" u="sng" dirty="0">
              <a:solidFill>
                <a:schemeClr val="tx1"/>
              </a:solidFill>
              <a:latin typeface="+mn-lt"/>
            </a:endParaRPr>
          </a:p>
          <a:p>
            <a:endParaRPr lang="en-US" sz="3000" dirty="0">
              <a:solidFill>
                <a:schemeClr val="tx1"/>
              </a:solidFill>
              <a:latin typeface="+mn-lt"/>
            </a:endParaRPr>
          </a:p>
          <a:p>
            <a:endParaRPr lang="en-US" dirty="0">
              <a:hlinkClick r:id="rId2"/>
            </a:endParaRPr>
          </a:p>
          <a:p>
            <a:endParaRPr lang="en-US" dirty="0">
              <a:hlinkClick r:id="rId2"/>
            </a:endParaRPr>
          </a:p>
          <a:p>
            <a:endParaRPr lang="en-US" dirty="0"/>
          </a:p>
          <a:p>
            <a:endParaRPr lang="en-US" dirty="0"/>
          </a:p>
          <a:p>
            <a:endParaRPr lang="en-US" dirty="0"/>
          </a:p>
          <a:p>
            <a:endParaRPr lang="en-US" sz="3500" dirty="0">
              <a:solidFill>
                <a:schemeClr val="tx1"/>
              </a:solidFill>
              <a:latin typeface="+mn-lt"/>
            </a:endParaRPr>
          </a:p>
          <a:p>
            <a:endParaRPr lang="en-US" sz="3500" dirty="0">
              <a:solidFill>
                <a:schemeClr val="tx1"/>
              </a:solidFill>
              <a:latin typeface="+mn-lt"/>
            </a:endParaRPr>
          </a:p>
          <a:p>
            <a:endParaRPr lang="en-US" dirty="0"/>
          </a:p>
        </p:txBody>
      </p:sp>
    </p:spTree>
    <p:extLst>
      <p:ext uri="{BB962C8B-B14F-4D97-AF65-F5344CB8AC3E}">
        <p14:creationId xmlns:p14="http://schemas.microsoft.com/office/powerpoint/2010/main" val="1833599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AAF351-F66C-4B6F-ACF0-CF1BAA9F0B8A}"/>
              </a:ext>
            </a:extLst>
          </p:cNvPr>
          <p:cNvSpPr/>
          <p:nvPr/>
        </p:nvSpPr>
        <p:spPr>
          <a:xfrm>
            <a:off x="8645669" y="1044738"/>
            <a:ext cx="7632987" cy="1815882"/>
          </a:xfrm>
          <a:prstGeom prst="rect">
            <a:avLst/>
          </a:prstGeom>
        </p:spPr>
        <p:txBody>
          <a:bodyPr wrap="square" anchor="t">
            <a:spAutoFit/>
          </a:bodyPr>
          <a:lstStyle/>
          <a:p>
            <a:r>
              <a:rPr lang="en-US" sz="11200" dirty="0">
                <a:solidFill>
                  <a:schemeClr val="bg1"/>
                </a:solidFill>
                <a:latin typeface="Mark OT Bold"/>
                <a:cs typeface="Calibri"/>
              </a:rPr>
              <a:t>Thank You!</a:t>
            </a:r>
            <a:endParaRPr lang="en-US" sz="11200" dirty="0">
              <a:solidFill>
                <a:schemeClr val="bg1"/>
              </a:solidFill>
              <a:latin typeface="Mark OT Bold"/>
            </a:endParaRPr>
          </a:p>
        </p:txBody>
      </p:sp>
      <p:sp>
        <p:nvSpPr>
          <p:cNvPr id="4" name="Rectangle 3">
            <a:extLst>
              <a:ext uri="{FF2B5EF4-FFF2-40B4-BE49-F238E27FC236}">
                <a16:creationId xmlns:a16="http://schemas.microsoft.com/office/drawing/2014/main" id="{992B3A27-AA64-47F9-972A-94E75876B31B}"/>
              </a:ext>
            </a:extLst>
          </p:cNvPr>
          <p:cNvSpPr/>
          <p:nvPr/>
        </p:nvSpPr>
        <p:spPr>
          <a:xfrm>
            <a:off x="5595870" y="2860620"/>
            <a:ext cx="13192256" cy="1938992"/>
          </a:xfrm>
          <a:prstGeom prst="rect">
            <a:avLst/>
          </a:prstGeom>
        </p:spPr>
        <p:txBody>
          <a:bodyPr wrap="square">
            <a:spAutoFit/>
          </a:bodyPr>
          <a:lstStyle/>
          <a:p>
            <a:pPr algn="ctr"/>
            <a:r>
              <a:rPr lang="en-US" sz="6000" dirty="0">
                <a:solidFill>
                  <a:schemeClr val="bg1"/>
                </a:solidFill>
              </a:rPr>
              <a:t>We wish you all the best during your Fulbright experience in the United States!</a:t>
            </a:r>
          </a:p>
        </p:txBody>
      </p:sp>
      <p:pic>
        <p:nvPicPr>
          <p:cNvPr id="6" name="Picture 5" descr="A group of people posing for a photo&#10;&#10;Description automatically generated">
            <a:extLst>
              <a:ext uri="{FF2B5EF4-FFF2-40B4-BE49-F238E27FC236}">
                <a16:creationId xmlns:a16="http://schemas.microsoft.com/office/drawing/2014/main" id="{5032C5D0-917B-4246-A3FA-E418B62ED4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655" y="5339980"/>
            <a:ext cx="11554690" cy="7715789"/>
          </a:xfrm>
          <a:prstGeom prst="rect">
            <a:avLst/>
          </a:prstGeom>
          <a:ln>
            <a:solidFill>
              <a:schemeClr val="tx1"/>
            </a:solidFill>
          </a:ln>
        </p:spPr>
      </p:pic>
    </p:spTree>
    <p:extLst>
      <p:ext uri="{BB962C8B-B14F-4D97-AF65-F5344CB8AC3E}">
        <p14:creationId xmlns:p14="http://schemas.microsoft.com/office/powerpoint/2010/main" val="423070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52B473-3872-489F-9535-B16A47D765D5}"/>
              </a:ext>
            </a:extLst>
          </p:cNvPr>
          <p:cNvSpPr txBox="1">
            <a:spLocks/>
          </p:cNvSpPr>
          <p:nvPr/>
        </p:nvSpPr>
        <p:spPr>
          <a:xfrm>
            <a:off x="5643648" y="1112143"/>
            <a:ext cx="15773400" cy="17081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003DA5"/>
                </a:solidFill>
              </a:rPr>
              <a:t>Welcome to the Fulbright Family!</a:t>
            </a:r>
          </a:p>
        </p:txBody>
      </p:sp>
      <p:pic>
        <p:nvPicPr>
          <p:cNvPr id="4" name="Content Placeholder 6" descr="Group">
            <a:extLst>
              <a:ext uri="{FF2B5EF4-FFF2-40B4-BE49-F238E27FC236}">
                <a16:creationId xmlns:a16="http://schemas.microsoft.com/office/drawing/2014/main" id="{8E7AE314-31B7-41A6-9935-AFA361B688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43747" y="3857236"/>
            <a:ext cx="4389120" cy="4389120"/>
          </a:xfrm>
          <a:prstGeom prst="rect">
            <a:avLst/>
          </a:prstGeom>
        </p:spPr>
      </p:pic>
      <p:sp>
        <p:nvSpPr>
          <p:cNvPr id="6" name="Rectangle: Rounded Corners 5">
            <a:extLst>
              <a:ext uri="{FF2B5EF4-FFF2-40B4-BE49-F238E27FC236}">
                <a16:creationId xmlns:a16="http://schemas.microsoft.com/office/drawing/2014/main" id="{9EB0B56F-0A29-426C-8A17-0056BF0714C9}"/>
              </a:ext>
            </a:extLst>
          </p:cNvPr>
          <p:cNvSpPr/>
          <p:nvPr/>
        </p:nvSpPr>
        <p:spPr>
          <a:xfrm>
            <a:off x="4511040" y="8612116"/>
            <a:ext cx="4389120" cy="164592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fontAlgn="base">
              <a:spcBef>
                <a:spcPct val="0"/>
              </a:spcBef>
              <a:spcAft>
                <a:spcPct val="0"/>
              </a:spcAft>
            </a:pPr>
            <a:r>
              <a:rPr lang="en-US" b="1" kern="1200" dirty="0">
                <a:solidFill>
                  <a:srgbClr val="FFFFFF"/>
                </a:solidFill>
                <a:latin typeface="Calibri"/>
                <a:cs typeface="Calibri"/>
                <a:sym typeface="Calibri" panose="020F0502020204030204" pitchFamily="34" charset="0"/>
              </a:rPr>
              <a:t>Over </a:t>
            </a:r>
            <a:r>
              <a:rPr lang="en-US" b="1" dirty="0">
                <a:solidFill>
                  <a:srgbClr val="FFFFFF"/>
                </a:solidFill>
                <a:latin typeface="Calibri"/>
                <a:cs typeface="Calibri"/>
              </a:rPr>
              <a:t>800</a:t>
            </a:r>
            <a:r>
              <a:rPr lang="en-US" b="1" kern="1200" dirty="0">
                <a:solidFill>
                  <a:srgbClr val="FFFFFF"/>
                </a:solidFill>
                <a:latin typeface="Calibri"/>
                <a:cs typeface="Calibri"/>
                <a:sym typeface="Calibri" panose="020F0502020204030204" pitchFamily="34" charset="0"/>
              </a:rPr>
              <a:t> </a:t>
            </a:r>
          </a:p>
          <a:p>
            <a:pPr algn="ctr" fontAlgn="base">
              <a:spcBef>
                <a:spcPct val="0"/>
              </a:spcBef>
              <a:spcAft>
                <a:spcPct val="0"/>
              </a:spcAft>
            </a:pPr>
            <a:r>
              <a:rPr lang="en-US" b="1" dirty="0">
                <a:solidFill>
                  <a:srgbClr val="FFFFFF"/>
                </a:solidFill>
                <a:latin typeface="Calibri"/>
                <a:cs typeface="Calibri"/>
              </a:rPr>
              <a:t>Visiting Scholars each year</a:t>
            </a:r>
            <a:endParaRPr lang="en-US" b="1" kern="1200" dirty="0">
              <a:solidFill>
                <a:srgbClr val="FFFFFF"/>
              </a:solidFill>
              <a:latin typeface="Calibri"/>
              <a:cs typeface="Calibri"/>
              <a:sym typeface="Calibri" panose="020F0502020204030204" pitchFamily="34" charset="0"/>
            </a:endParaRPr>
          </a:p>
        </p:txBody>
      </p:sp>
      <p:pic>
        <p:nvPicPr>
          <p:cNvPr id="7" name="Content Placeholder 6" descr="Earth globe: Africa and Europe">
            <a:extLst>
              <a:ext uri="{FF2B5EF4-FFF2-40B4-BE49-F238E27FC236}">
                <a16:creationId xmlns:a16="http://schemas.microsoft.com/office/drawing/2014/main" id="{DCC73E39-C58B-4122-A1E4-3AE6B3B031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5382" y="3859031"/>
            <a:ext cx="4023360" cy="4023360"/>
          </a:xfrm>
          <a:prstGeom prst="rect">
            <a:avLst/>
          </a:prstGeom>
        </p:spPr>
      </p:pic>
      <p:sp>
        <p:nvSpPr>
          <p:cNvPr id="8" name="Rectangle: Rounded Corners 7">
            <a:extLst>
              <a:ext uri="{FF2B5EF4-FFF2-40B4-BE49-F238E27FC236}">
                <a16:creationId xmlns:a16="http://schemas.microsoft.com/office/drawing/2014/main" id="{F2402F3C-B69E-4618-B0EB-B11A7D79E8E6}"/>
              </a:ext>
            </a:extLst>
          </p:cNvPr>
          <p:cNvSpPr/>
          <p:nvPr/>
        </p:nvSpPr>
        <p:spPr>
          <a:xfrm>
            <a:off x="10027920" y="8593066"/>
            <a:ext cx="4389120" cy="164592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fontAlgn="base">
              <a:spcBef>
                <a:spcPct val="0"/>
              </a:spcBef>
              <a:spcAft>
                <a:spcPct val="0"/>
              </a:spcAft>
            </a:pPr>
            <a:r>
              <a:rPr lang="en-US" b="1" kern="1200" dirty="0">
                <a:solidFill>
                  <a:srgbClr val="FFFFFF"/>
                </a:solidFill>
                <a:latin typeface="Calibri"/>
                <a:cs typeface="Calibri"/>
                <a:sym typeface="Calibri" panose="020F0502020204030204" pitchFamily="34" charset="0"/>
              </a:rPr>
              <a:t>Over 150  </a:t>
            </a:r>
          </a:p>
          <a:p>
            <a:pPr algn="ctr" fontAlgn="base">
              <a:spcBef>
                <a:spcPct val="0"/>
              </a:spcBef>
              <a:spcAft>
                <a:spcPct val="0"/>
              </a:spcAft>
            </a:pPr>
            <a:r>
              <a:rPr lang="en-US" b="1" kern="1200" dirty="0">
                <a:solidFill>
                  <a:srgbClr val="FFFFFF"/>
                </a:solidFill>
                <a:latin typeface="Calibri"/>
                <a:cs typeface="Calibri"/>
                <a:sym typeface="Calibri" panose="020F0502020204030204" pitchFamily="34" charset="0"/>
              </a:rPr>
              <a:t>Countries</a:t>
            </a:r>
          </a:p>
        </p:txBody>
      </p:sp>
      <p:pic>
        <p:nvPicPr>
          <p:cNvPr id="9" name="Content Placeholder 6">
            <a:extLst>
              <a:ext uri="{FF2B5EF4-FFF2-40B4-BE49-F238E27FC236}">
                <a16:creationId xmlns:a16="http://schemas.microsoft.com/office/drawing/2014/main" id="{BD30C843-7922-45AA-86C6-253DEEA38C44}"/>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colorTemperature colorTemp="6400"/>
                    </a14:imgEffect>
                  </a14:imgLayer>
                </a14:imgProps>
              </a:ext>
            </a:extLst>
          </a:blip>
          <a:stretch>
            <a:fillRect/>
          </a:stretch>
        </p:blipFill>
        <p:spPr>
          <a:xfrm>
            <a:off x="15501257" y="4515606"/>
            <a:ext cx="4389120" cy="3072380"/>
          </a:xfrm>
          <a:prstGeom prst="rect">
            <a:avLst/>
          </a:prstGeom>
          <a:solidFill>
            <a:schemeClr val="accent1"/>
          </a:solidFill>
        </p:spPr>
      </p:pic>
      <p:sp>
        <p:nvSpPr>
          <p:cNvPr id="10" name="Rectangle: Rounded Corners 9">
            <a:extLst>
              <a:ext uri="{FF2B5EF4-FFF2-40B4-BE49-F238E27FC236}">
                <a16:creationId xmlns:a16="http://schemas.microsoft.com/office/drawing/2014/main" id="{DC9E204C-0D3B-4637-9DD7-DBB0C7974FF4}"/>
              </a:ext>
            </a:extLst>
          </p:cNvPr>
          <p:cNvSpPr/>
          <p:nvPr/>
        </p:nvSpPr>
        <p:spPr>
          <a:xfrm>
            <a:off x="15575280" y="8582180"/>
            <a:ext cx="4389120" cy="1645920"/>
          </a:xfrm>
          <a:prstGeom prst="roundRect">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fontAlgn="base">
              <a:spcBef>
                <a:spcPct val="0"/>
              </a:spcBef>
              <a:spcAft>
                <a:spcPct val="0"/>
              </a:spcAft>
            </a:pPr>
            <a:r>
              <a:rPr lang="en-US" b="1" kern="1200" dirty="0">
                <a:solidFill>
                  <a:srgbClr val="FFFFFF"/>
                </a:solidFill>
                <a:latin typeface="Calibri"/>
                <a:cs typeface="Calibri"/>
                <a:sym typeface="Calibri" panose="020F0502020204030204" pitchFamily="34" charset="0"/>
              </a:rPr>
              <a:t>50 </a:t>
            </a:r>
          </a:p>
          <a:p>
            <a:pPr algn="ctr" fontAlgn="base">
              <a:spcBef>
                <a:spcPct val="0"/>
              </a:spcBef>
              <a:spcAft>
                <a:spcPct val="0"/>
              </a:spcAft>
            </a:pPr>
            <a:r>
              <a:rPr lang="en-US" b="1" kern="1200" dirty="0">
                <a:solidFill>
                  <a:srgbClr val="FFFFFF"/>
                </a:solidFill>
                <a:latin typeface="Calibri"/>
                <a:cs typeface="Calibri"/>
                <a:sym typeface="Calibri" panose="020F0502020204030204" pitchFamily="34" charset="0"/>
              </a:rPr>
              <a:t>States</a:t>
            </a:r>
          </a:p>
        </p:txBody>
      </p:sp>
    </p:spTree>
    <p:extLst>
      <p:ext uri="{BB962C8B-B14F-4D97-AF65-F5344CB8AC3E}">
        <p14:creationId xmlns:p14="http://schemas.microsoft.com/office/powerpoint/2010/main" val="123987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4E87-43A8-41D4-B70E-9932D0FBC44C}"/>
              </a:ext>
            </a:extLst>
          </p:cNvPr>
          <p:cNvSpPr txBox="1">
            <a:spLocks/>
          </p:cNvSpPr>
          <p:nvPr/>
        </p:nvSpPr>
        <p:spPr>
          <a:xfrm>
            <a:off x="2532939" y="723188"/>
            <a:ext cx="17778532" cy="271282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8000" b="1" dirty="0">
                <a:solidFill>
                  <a:srgbClr val="003DA5"/>
                </a:solidFill>
              </a:rPr>
              <a:t>Program Stakeholders &amp; Administering Agencies</a:t>
            </a:r>
          </a:p>
          <a:p>
            <a:endParaRPr lang="en-US" sz="8000" dirty="0">
              <a:solidFill>
                <a:srgbClr val="003DA5"/>
              </a:solidFill>
            </a:endParaRPr>
          </a:p>
        </p:txBody>
      </p:sp>
      <p:pic>
        <p:nvPicPr>
          <p:cNvPr id="16" name="Graphic 15" descr="Remote work outline">
            <a:extLst>
              <a:ext uri="{FF2B5EF4-FFF2-40B4-BE49-F238E27FC236}">
                <a16:creationId xmlns:a16="http://schemas.microsoft.com/office/drawing/2014/main" id="{F5D7366C-D36E-4326-9822-0DBE2F7269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34854" y="3860424"/>
            <a:ext cx="6577044" cy="6577044"/>
          </a:xfrm>
          <a:prstGeom prst="rect">
            <a:avLst/>
          </a:prstGeom>
        </p:spPr>
      </p:pic>
      <p:sp>
        <p:nvSpPr>
          <p:cNvPr id="17" name="TextBox 16">
            <a:extLst>
              <a:ext uri="{FF2B5EF4-FFF2-40B4-BE49-F238E27FC236}">
                <a16:creationId xmlns:a16="http://schemas.microsoft.com/office/drawing/2014/main" id="{E896B00A-B3C9-443F-B37D-FA0C8E98E393}"/>
              </a:ext>
            </a:extLst>
          </p:cNvPr>
          <p:cNvSpPr txBox="1"/>
          <p:nvPr/>
        </p:nvSpPr>
        <p:spPr>
          <a:xfrm>
            <a:off x="2006467" y="3664612"/>
            <a:ext cx="12091240" cy="8725466"/>
          </a:xfrm>
          <a:prstGeom prst="rect">
            <a:avLst/>
          </a:prstGeom>
          <a:noFill/>
        </p:spPr>
        <p:txBody>
          <a:bodyPr wrap="square" lIns="91440" tIns="45720" rIns="91440" bIns="45720" rtlCol="0" anchor="t">
            <a:spAutoFit/>
          </a:bodyPr>
          <a:lstStyle/>
          <a:p>
            <a:pPr marL="571500" indent="-571500">
              <a:buFont typeface="Wingdings" panose="05000000000000000000" pitchFamily="2" charset="2"/>
              <a:buChar char="§"/>
            </a:pPr>
            <a:r>
              <a:rPr lang="en-US" sz="3500" dirty="0">
                <a:latin typeface="+mn-lt"/>
              </a:rPr>
              <a:t>The </a:t>
            </a:r>
            <a:r>
              <a:rPr lang="en-US" sz="3500" b="1" dirty="0">
                <a:latin typeface="+mn-lt"/>
              </a:rPr>
              <a:t>U.S. Department of State’s Bureau of Educational and Cultural Affairs (ECA)</a:t>
            </a:r>
            <a:r>
              <a:rPr lang="en-US" sz="3500" dirty="0">
                <a:latin typeface="+mn-lt"/>
              </a:rPr>
              <a:t> sponsors the Fulbright Program. </a:t>
            </a:r>
          </a:p>
          <a:p>
            <a:endParaRPr lang="en-US" sz="3500" dirty="0">
              <a:latin typeface="+mn-lt"/>
            </a:endParaRPr>
          </a:p>
          <a:p>
            <a:pPr marL="571500" indent="-571500">
              <a:buFont typeface="Wingdings" panose="05000000000000000000" pitchFamily="2" charset="2"/>
              <a:buChar char="§"/>
            </a:pPr>
            <a:r>
              <a:rPr lang="en-US" sz="3500" dirty="0">
                <a:latin typeface="+mn-lt"/>
              </a:rPr>
              <a:t>The </a:t>
            </a:r>
            <a:r>
              <a:rPr lang="en-US" sz="3500" b="1" dirty="0">
                <a:latin typeface="+mn-lt"/>
              </a:rPr>
              <a:t>Fulbright Foreign Scholarship Board (FFSB) </a:t>
            </a:r>
            <a:r>
              <a:rPr lang="en-US" sz="3500" dirty="0">
                <a:latin typeface="+mn-lt"/>
              </a:rPr>
              <a:t>was created by Congress to establish policy guidelines for the Fulbright Program.</a:t>
            </a:r>
          </a:p>
          <a:p>
            <a:endParaRPr lang="en-US" sz="3500" dirty="0">
              <a:latin typeface="+mn-lt"/>
            </a:endParaRPr>
          </a:p>
          <a:p>
            <a:pPr marL="571500" indent="-571500">
              <a:buFont typeface="Wingdings" panose="05000000000000000000" pitchFamily="2" charset="2"/>
              <a:buChar char="§"/>
            </a:pPr>
            <a:r>
              <a:rPr lang="en-US" sz="3500" dirty="0">
                <a:solidFill>
                  <a:schemeClr val="tx1"/>
                </a:solidFill>
                <a:latin typeface="+mn-lt"/>
              </a:rPr>
              <a:t>Individuals who meet eligibility requirements for the Visiting Scholar Program apply for grants through the </a:t>
            </a:r>
            <a:r>
              <a:rPr lang="en-US" sz="3500" b="1" dirty="0">
                <a:solidFill>
                  <a:schemeClr val="tx1"/>
                </a:solidFill>
                <a:latin typeface="+mn-lt"/>
              </a:rPr>
              <a:t>Fulbright Commission or public affairs section of the U.S. Embassy in their home country. </a:t>
            </a:r>
            <a:endParaRPr lang="en-US" sz="3500" b="1" dirty="0">
              <a:solidFill>
                <a:schemeClr val="tx1"/>
              </a:solidFill>
              <a:latin typeface="+mn-lt"/>
              <a:cs typeface="Calibri"/>
            </a:endParaRPr>
          </a:p>
          <a:p>
            <a:pPr marL="571500" indent="-571500">
              <a:buFont typeface="Wingdings" panose="05000000000000000000" pitchFamily="2" charset="2"/>
              <a:buChar char="§"/>
            </a:pPr>
            <a:endParaRPr lang="en-US" sz="3500" dirty="0">
              <a:solidFill>
                <a:schemeClr val="bg1"/>
              </a:solidFill>
              <a:latin typeface="+mn-lt"/>
            </a:endParaRPr>
          </a:p>
          <a:p>
            <a:pPr marL="571500" indent="-571500">
              <a:buFont typeface="Wingdings" panose="05000000000000000000" pitchFamily="2" charset="2"/>
              <a:buChar char="§"/>
            </a:pPr>
            <a:r>
              <a:rPr lang="en-US" sz="3500" dirty="0">
                <a:solidFill>
                  <a:schemeClr val="tx1"/>
                </a:solidFill>
                <a:latin typeface="+mn-lt"/>
              </a:rPr>
              <a:t>The </a:t>
            </a:r>
            <a:r>
              <a:rPr lang="en-US" sz="3500" b="1" dirty="0">
                <a:solidFill>
                  <a:schemeClr val="tx1"/>
                </a:solidFill>
                <a:latin typeface="+mn-lt"/>
              </a:rPr>
              <a:t>Institute of International Education (IIE)</a:t>
            </a:r>
            <a:r>
              <a:rPr lang="en-US" sz="3500" dirty="0">
                <a:solidFill>
                  <a:schemeClr val="tx1"/>
                </a:solidFill>
                <a:latin typeface="+mn-lt"/>
              </a:rPr>
              <a:t> administers the Fulbright Program in coordination with ECA, Fulbright commissions and U.S. embassies.</a:t>
            </a:r>
            <a:endParaRPr lang="en-US" sz="3500" dirty="0">
              <a:solidFill>
                <a:schemeClr val="bg1"/>
              </a:solidFill>
              <a:latin typeface="+mn-lt"/>
            </a:endParaRPr>
          </a:p>
          <a:p>
            <a:pPr marL="571500" indent="-571500">
              <a:buFont typeface="Wingdings" panose="05000000000000000000" pitchFamily="2" charset="2"/>
              <a:buChar char="§"/>
            </a:pPr>
            <a:endParaRPr lang="en-US" dirty="0"/>
          </a:p>
        </p:txBody>
      </p:sp>
    </p:spTree>
    <p:extLst>
      <p:ext uri="{BB962C8B-B14F-4D97-AF65-F5344CB8AC3E}">
        <p14:creationId xmlns:p14="http://schemas.microsoft.com/office/powerpoint/2010/main" val="312846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13E7-D9F3-4681-9432-0025E56AB369}"/>
              </a:ext>
            </a:extLst>
          </p:cNvPr>
          <p:cNvSpPr txBox="1">
            <a:spLocks/>
          </p:cNvSpPr>
          <p:nvPr/>
        </p:nvSpPr>
        <p:spPr>
          <a:xfrm>
            <a:off x="6917800" y="230783"/>
            <a:ext cx="10548400" cy="2574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8000" b="1" dirty="0">
                <a:solidFill>
                  <a:srgbClr val="003DA5"/>
                </a:solidFill>
              </a:rPr>
              <a:t>Presentation Overview</a:t>
            </a:r>
          </a:p>
        </p:txBody>
      </p:sp>
      <p:sp>
        <p:nvSpPr>
          <p:cNvPr id="3" name="TextBox 2">
            <a:extLst>
              <a:ext uri="{FF2B5EF4-FFF2-40B4-BE49-F238E27FC236}">
                <a16:creationId xmlns:a16="http://schemas.microsoft.com/office/drawing/2014/main" id="{08E3D708-CC80-4294-A7EF-87795ADFA33B}"/>
              </a:ext>
            </a:extLst>
          </p:cNvPr>
          <p:cNvSpPr txBox="1"/>
          <p:nvPr/>
        </p:nvSpPr>
        <p:spPr>
          <a:xfrm>
            <a:off x="4236007" y="3313924"/>
            <a:ext cx="7213889" cy="9391284"/>
          </a:xfrm>
          <a:prstGeom prst="rect">
            <a:avLst/>
          </a:prstGeom>
        </p:spPr>
        <p:txBody>
          <a:bodyPr vert="horz" lIns="91440" tIns="45720" rIns="91440" bIns="45720" rtlCol="0">
            <a:normAutofit/>
          </a:bodyPr>
          <a:lstStyle/>
          <a:p>
            <a:pPr marL="342900" defTabSz="914400" hangingPunct="1">
              <a:lnSpc>
                <a:spcPct val="90000"/>
              </a:lnSpc>
              <a:spcAft>
                <a:spcPts val="600"/>
              </a:spcAft>
              <a:buClr>
                <a:schemeClr val="accent6"/>
              </a:buClr>
            </a:pPr>
            <a:r>
              <a:rPr lang="en-US" sz="4500" kern="1200" dirty="0">
                <a:solidFill>
                  <a:schemeClr val="tx1"/>
                </a:solidFill>
                <a:latin typeface="+mn-lt"/>
                <a:ea typeface="+mn-ea"/>
                <a:cs typeface="+mn-cs"/>
              </a:rPr>
              <a:t>Pre-Departure Resources </a:t>
            </a:r>
          </a:p>
          <a:p>
            <a:pPr marL="571500" indent="-228600" defTabSz="914400" hangingPunct="1">
              <a:lnSpc>
                <a:spcPct val="90000"/>
              </a:lnSpc>
              <a:spcAft>
                <a:spcPts val="600"/>
              </a:spcAft>
              <a:buClr>
                <a:schemeClr val="accent6"/>
              </a:buClr>
              <a:buFont typeface="Arial" panose="020B0604020202020204" pitchFamily="34" charset="0"/>
              <a:buChar char="•"/>
            </a:pPr>
            <a:endParaRPr lang="en-US" sz="4500" kern="1200" dirty="0">
              <a:solidFill>
                <a:schemeClr val="tx1"/>
              </a:solidFill>
              <a:latin typeface="+mn-lt"/>
              <a:ea typeface="+mn-ea"/>
              <a:cs typeface="+mn-cs"/>
            </a:endParaRPr>
          </a:p>
          <a:p>
            <a:pPr marL="342900" defTabSz="914400" hangingPunct="1">
              <a:lnSpc>
                <a:spcPct val="90000"/>
              </a:lnSpc>
              <a:spcAft>
                <a:spcPts val="600"/>
              </a:spcAft>
              <a:buClr>
                <a:schemeClr val="accent6"/>
              </a:buClr>
            </a:pPr>
            <a:r>
              <a:rPr lang="en-US" sz="4500" kern="1200" dirty="0">
                <a:solidFill>
                  <a:schemeClr val="tx1"/>
                </a:solidFill>
                <a:latin typeface="+mn-lt"/>
                <a:ea typeface="+mn-ea"/>
                <a:cs typeface="+mn-cs"/>
              </a:rPr>
              <a:t>Terms of Appointment &amp; Conditions of Sponsorship</a:t>
            </a:r>
          </a:p>
          <a:p>
            <a:pPr marL="342900" defTabSz="914400" hangingPunct="1">
              <a:lnSpc>
                <a:spcPct val="90000"/>
              </a:lnSpc>
              <a:spcAft>
                <a:spcPts val="600"/>
              </a:spcAft>
              <a:buClr>
                <a:schemeClr val="accent6"/>
              </a:buClr>
            </a:pPr>
            <a:endParaRPr lang="en-US" sz="4500" kern="1200" dirty="0">
              <a:solidFill>
                <a:schemeClr val="tx1"/>
              </a:solidFill>
              <a:latin typeface="+mn-lt"/>
              <a:ea typeface="+mn-ea"/>
              <a:cs typeface="+mn-cs"/>
            </a:endParaRPr>
          </a:p>
          <a:p>
            <a:pPr marL="342900" defTabSz="914400" hangingPunct="1">
              <a:lnSpc>
                <a:spcPct val="90000"/>
              </a:lnSpc>
              <a:spcAft>
                <a:spcPts val="600"/>
              </a:spcAft>
              <a:buClr>
                <a:schemeClr val="accent6"/>
              </a:buClr>
            </a:pPr>
            <a:r>
              <a:rPr lang="en-US" sz="4500" kern="1200" dirty="0">
                <a:solidFill>
                  <a:schemeClr val="tx1"/>
                </a:solidFill>
                <a:latin typeface="+mn-lt"/>
                <a:ea typeface="+mn-ea"/>
                <a:cs typeface="+mn-cs"/>
              </a:rPr>
              <a:t>Research Considerations</a:t>
            </a:r>
          </a:p>
          <a:p>
            <a:pPr marL="342900" defTabSz="914400" hangingPunct="1">
              <a:lnSpc>
                <a:spcPct val="90000"/>
              </a:lnSpc>
              <a:spcAft>
                <a:spcPts val="600"/>
              </a:spcAft>
              <a:buClr>
                <a:schemeClr val="accent6"/>
              </a:buClr>
            </a:pPr>
            <a:endParaRPr lang="en-US" sz="4500" kern="1200" dirty="0">
              <a:solidFill>
                <a:schemeClr val="tx1"/>
              </a:solidFill>
              <a:latin typeface="+mn-lt"/>
              <a:ea typeface="+mn-ea"/>
              <a:cs typeface="+mn-cs"/>
            </a:endParaRPr>
          </a:p>
          <a:p>
            <a:pPr marL="342900" defTabSz="914400" hangingPunct="1">
              <a:lnSpc>
                <a:spcPct val="90000"/>
              </a:lnSpc>
              <a:spcAft>
                <a:spcPts val="600"/>
              </a:spcAft>
              <a:buClr>
                <a:schemeClr val="accent6"/>
              </a:buClr>
            </a:pPr>
            <a:r>
              <a:rPr lang="en-US" sz="4500" kern="1200" dirty="0">
                <a:solidFill>
                  <a:schemeClr val="tx1"/>
                </a:solidFill>
                <a:latin typeface="+mn-lt"/>
                <a:ea typeface="+mn-ea"/>
                <a:cs typeface="+mn-cs"/>
              </a:rPr>
              <a:t>Arranging Housing in the U.S.</a:t>
            </a:r>
          </a:p>
          <a:p>
            <a:pPr marL="342900" defTabSz="914400" hangingPunct="1">
              <a:lnSpc>
                <a:spcPct val="90000"/>
              </a:lnSpc>
              <a:spcAft>
                <a:spcPts val="600"/>
              </a:spcAft>
              <a:buClr>
                <a:schemeClr val="accent6"/>
              </a:buClr>
            </a:pPr>
            <a:endParaRPr lang="en-US" sz="4500" kern="1200" dirty="0">
              <a:solidFill>
                <a:schemeClr val="tx1"/>
              </a:solidFill>
              <a:latin typeface="+mn-lt"/>
              <a:ea typeface="+mn-ea"/>
              <a:cs typeface="+mn-cs"/>
            </a:endParaRPr>
          </a:p>
          <a:p>
            <a:pPr marL="342900" defTabSz="914400" hangingPunct="1">
              <a:lnSpc>
                <a:spcPct val="90000"/>
              </a:lnSpc>
              <a:spcAft>
                <a:spcPts val="600"/>
              </a:spcAft>
              <a:buClr>
                <a:schemeClr val="accent6"/>
              </a:buClr>
            </a:pPr>
            <a:r>
              <a:rPr lang="en-US" sz="4500" kern="1200" dirty="0">
                <a:solidFill>
                  <a:schemeClr val="tx1"/>
                </a:solidFill>
                <a:latin typeface="+mn-lt"/>
                <a:ea typeface="+mn-ea"/>
                <a:cs typeface="+mn-cs"/>
              </a:rPr>
              <a:t>Making Travel Arrangements</a:t>
            </a:r>
          </a:p>
          <a:p>
            <a:pPr marL="342900" defTabSz="914400" hangingPunct="1">
              <a:lnSpc>
                <a:spcPct val="90000"/>
              </a:lnSpc>
              <a:spcAft>
                <a:spcPts val="600"/>
              </a:spcAft>
              <a:buClr>
                <a:schemeClr val="accent6"/>
              </a:buClr>
            </a:pPr>
            <a:endParaRPr lang="en-US" sz="18000" kern="1200" dirty="0">
              <a:solidFill>
                <a:schemeClr val="tx1"/>
              </a:solidFill>
              <a:latin typeface="+mn-lt"/>
              <a:ea typeface="+mn-ea"/>
              <a:cs typeface="+mn-cs"/>
            </a:endParaRPr>
          </a:p>
          <a:p>
            <a:pPr marL="342900" defTabSz="914400" hangingPunct="1">
              <a:lnSpc>
                <a:spcPct val="90000"/>
              </a:lnSpc>
              <a:spcAft>
                <a:spcPts val="600"/>
              </a:spcAft>
              <a:buClr>
                <a:schemeClr val="accent6"/>
              </a:buClr>
            </a:pPr>
            <a:endParaRPr lang="en-US" sz="18000" kern="1200" dirty="0">
              <a:solidFill>
                <a:schemeClr val="tx1"/>
              </a:solidFill>
              <a:latin typeface="+mn-lt"/>
              <a:ea typeface="+mn-ea"/>
              <a:cs typeface="+mn-cs"/>
            </a:endParaRPr>
          </a:p>
          <a:p>
            <a:pPr indent="-228600" defTabSz="914400" hangingPunct="1">
              <a:lnSpc>
                <a:spcPct val="90000"/>
              </a:lnSpc>
              <a:spcAft>
                <a:spcPts val="600"/>
              </a:spcAft>
              <a:buClr>
                <a:schemeClr val="accent6"/>
              </a:buClr>
              <a:buFont typeface="Arial" panose="020B0604020202020204" pitchFamily="34" charset="0"/>
              <a:buChar char="•"/>
            </a:pPr>
            <a:endParaRPr lang="en-US" sz="2500" kern="1200" dirty="0">
              <a:solidFill>
                <a:schemeClr val="tx1"/>
              </a:solidFill>
              <a:latin typeface="+mn-lt"/>
              <a:ea typeface="+mn-ea"/>
              <a:cs typeface="+mn-cs"/>
            </a:endParaRPr>
          </a:p>
          <a:p>
            <a:pPr marL="571500" indent="-228600" defTabSz="914400" hangingPunct="1">
              <a:lnSpc>
                <a:spcPct val="90000"/>
              </a:lnSpc>
              <a:spcAft>
                <a:spcPts val="600"/>
              </a:spcAft>
              <a:buClr>
                <a:schemeClr val="accent6"/>
              </a:buClr>
              <a:buFont typeface="Arial" panose="020B0604020202020204" pitchFamily="34" charset="0"/>
              <a:buChar char="•"/>
            </a:pPr>
            <a:endParaRPr lang="en-US" sz="2500" kern="1200" dirty="0">
              <a:solidFill>
                <a:schemeClr val="tx1"/>
              </a:solidFill>
              <a:latin typeface="+mn-lt"/>
              <a:ea typeface="+mn-ea"/>
              <a:cs typeface="+mn-cs"/>
            </a:endParaRPr>
          </a:p>
        </p:txBody>
      </p:sp>
      <p:pic>
        <p:nvPicPr>
          <p:cNvPr id="13" name="Graphic 12" descr="Checkmark with solid fill">
            <a:extLst>
              <a:ext uri="{FF2B5EF4-FFF2-40B4-BE49-F238E27FC236}">
                <a16:creationId xmlns:a16="http://schemas.microsoft.com/office/drawing/2014/main" id="{57132644-1371-4AAA-8FDE-7D3A365573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6378" y="3239115"/>
            <a:ext cx="914400" cy="914400"/>
          </a:xfrm>
          <a:prstGeom prst="rect">
            <a:avLst/>
          </a:prstGeom>
        </p:spPr>
      </p:pic>
      <p:pic>
        <p:nvPicPr>
          <p:cNvPr id="15" name="Graphic 14" descr="Checkmark with solid fill">
            <a:extLst>
              <a:ext uri="{FF2B5EF4-FFF2-40B4-BE49-F238E27FC236}">
                <a16:creationId xmlns:a16="http://schemas.microsoft.com/office/drawing/2014/main" id="{809A5EC7-0C27-4EF6-A0C0-699F8738E4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7548" y="4796327"/>
            <a:ext cx="914400" cy="914400"/>
          </a:xfrm>
          <a:prstGeom prst="rect">
            <a:avLst/>
          </a:prstGeom>
        </p:spPr>
      </p:pic>
      <p:pic>
        <p:nvPicPr>
          <p:cNvPr id="16" name="Graphic 15" descr="Checkmark with solid fill">
            <a:extLst>
              <a:ext uri="{FF2B5EF4-FFF2-40B4-BE49-F238E27FC236}">
                <a16:creationId xmlns:a16="http://schemas.microsoft.com/office/drawing/2014/main" id="{10939217-8F13-4E65-890D-71E03A2283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45903" y="3234406"/>
            <a:ext cx="914400" cy="914400"/>
          </a:xfrm>
          <a:prstGeom prst="rect">
            <a:avLst/>
          </a:prstGeom>
        </p:spPr>
      </p:pic>
      <p:pic>
        <p:nvPicPr>
          <p:cNvPr id="17" name="Graphic 16" descr="Checkmark with solid fill">
            <a:extLst>
              <a:ext uri="{FF2B5EF4-FFF2-40B4-BE49-F238E27FC236}">
                <a16:creationId xmlns:a16="http://schemas.microsoft.com/office/drawing/2014/main" id="{50AF362D-8474-4025-9669-C6C3E2A858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45903" y="5006230"/>
            <a:ext cx="914400" cy="914400"/>
          </a:xfrm>
          <a:prstGeom prst="rect">
            <a:avLst/>
          </a:prstGeom>
        </p:spPr>
      </p:pic>
      <p:pic>
        <p:nvPicPr>
          <p:cNvPr id="18" name="Graphic 17" descr="Checkmark with solid fill">
            <a:extLst>
              <a:ext uri="{FF2B5EF4-FFF2-40B4-BE49-F238E27FC236}">
                <a16:creationId xmlns:a16="http://schemas.microsoft.com/office/drawing/2014/main" id="{5722F0FE-C101-4664-95A7-E6C01F8AB8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51093" y="7018675"/>
            <a:ext cx="914400" cy="914400"/>
          </a:xfrm>
          <a:prstGeom prst="rect">
            <a:avLst/>
          </a:prstGeom>
        </p:spPr>
      </p:pic>
      <p:pic>
        <p:nvPicPr>
          <p:cNvPr id="19" name="Graphic 18" descr="Checkmark with solid fill">
            <a:extLst>
              <a:ext uri="{FF2B5EF4-FFF2-40B4-BE49-F238E27FC236}">
                <a16:creationId xmlns:a16="http://schemas.microsoft.com/office/drawing/2014/main" id="{8E2AD940-A7C7-4D30-9981-1F61B6A887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51093" y="8552176"/>
            <a:ext cx="914400" cy="914400"/>
          </a:xfrm>
          <a:prstGeom prst="rect">
            <a:avLst/>
          </a:prstGeom>
        </p:spPr>
      </p:pic>
      <p:sp>
        <p:nvSpPr>
          <p:cNvPr id="20" name="TextBox 19">
            <a:extLst>
              <a:ext uri="{FF2B5EF4-FFF2-40B4-BE49-F238E27FC236}">
                <a16:creationId xmlns:a16="http://schemas.microsoft.com/office/drawing/2014/main" id="{EE9C223F-9CD4-46C2-B060-FD8372120410}"/>
              </a:ext>
            </a:extLst>
          </p:cNvPr>
          <p:cNvSpPr txBox="1"/>
          <p:nvPr/>
        </p:nvSpPr>
        <p:spPr>
          <a:xfrm>
            <a:off x="14867006" y="2546817"/>
            <a:ext cx="7213889" cy="9391284"/>
          </a:xfrm>
          <a:prstGeom prst="rect">
            <a:avLst/>
          </a:prstGeom>
        </p:spPr>
        <p:txBody>
          <a:bodyPr vert="horz" lIns="91440" tIns="45720" rIns="91440" bIns="45720" rtlCol="0">
            <a:normAutofit/>
          </a:bodyPr>
          <a:lstStyle/>
          <a:p>
            <a:pPr marL="342900" defTabSz="914400" hangingPunct="1">
              <a:lnSpc>
                <a:spcPct val="90000"/>
              </a:lnSpc>
              <a:spcAft>
                <a:spcPts val="600"/>
              </a:spcAft>
              <a:buClr>
                <a:schemeClr val="accent6"/>
              </a:buClr>
            </a:pPr>
            <a:endParaRPr lang="en-US" sz="4500" kern="1200" dirty="0">
              <a:solidFill>
                <a:schemeClr val="tx1"/>
              </a:solidFill>
              <a:latin typeface="+mn-lt"/>
              <a:ea typeface="+mn-ea"/>
              <a:cs typeface="+mn-cs"/>
            </a:endParaRPr>
          </a:p>
          <a:p>
            <a:pPr marL="342900" defTabSz="914400" hangingPunct="1">
              <a:lnSpc>
                <a:spcPct val="90000"/>
              </a:lnSpc>
              <a:spcAft>
                <a:spcPts val="600"/>
              </a:spcAft>
              <a:buClr>
                <a:schemeClr val="accent6"/>
              </a:buClr>
            </a:pPr>
            <a:r>
              <a:rPr lang="en-US" sz="4500" kern="1200" dirty="0">
                <a:solidFill>
                  <a:schemeClr val="tx1"/>
                </a:solidFill>
                <a:latin typeface="+mn-lt"/>
                <a:ea typeface="+mn-ea"/>
                <a:cs typeface="+mn-cs"/>
              </a:rPr>
              <a:t>Receiving Your Grant Payments: IIE Pay</a:t>
            </a:r>
          </a:p>
          <a:p>
            <a:pPr marL="571500" indent="-228600" defTabSz="914400" hangingPunct="1">
              <a:lnSpc>
                <a:spcPct val="90000"/>
              </a:lnSpc>
              <a:spcAft>
                <a:spcPts val="600"/>
              </a:spcAft>
              <a:buClr>
                <a:schemeClr val="accent6"/>
              </a:buClr>
              <a:buFont typeface="Arial" panose="020B0604020202020204" pitchFamily="34" charset="0"/>
              <a:buChar char="•"/>
            </a:pPr>
            <a:endParaRPr lang="en-US" sz="4500" kern="1200" dirty="0">
              <a:solidFill>
                <a:schemeClr val="tx1"/>
              </a:solidFill>
              <a:latin typeface="+mn-lt"/>
              <a:ea typeface="+mn-ea"/>
              <a:cs typeface="+mn-cs"/>
            </a:endParaRPr>
          </a:p>
          <a:p>
            <a:pPr marL="342900" defTabSz="914400" hangingPunct="1">
              <a:lnSpc>
                <a:spcPct val="90000"/>
              </a:lnSpc>
              <a:spcAft>
                <a:spcPts val="600"/>
              </a:spcAft>
              <a:buClr>
                <a:schemeClr val="accent6"/>
              </a:buClr>
            </a:pPr>
            <a:r>
              <a:rPr lang="en-US" sz="4500" kern="1200" dirty="0">
                <a:solidFill>
                  <a:schemeClr val="tx1"/>
                </a:solidFill>
                <a:latin typeface="+mn-lt"/>
                <a:ea typeface="+mn-ea"/>
                <a:cs typeface="+mn-cs"/>
              </a:rPr>
              <a:t>Introduction to Health Benefits </a:t>
            </a:r>
          </a:p>
          <a:p>
            <a:pPr marL="342900" defTabSz="914400" hangingPunct="1">
              <a:lnSpc>
                <a:spcPct val="90000"/>
              </a:lnSpc>
              <a:spcAft>
                <a:spcPts val="600"/>
              </a:spcAft>
              <a:buClr>
                <a:schemeClr val="accent6"/>
              </a:buClr>
            </a:pPr>
            <a:endParaRPr lang="en-US" sz="4500" kern="1200" dirty="0">
              <a:solidFill>
                <a:schemeClr val="tx1"/>
              </a:solidFill>
              <a:latin typeface="+mn-lt"/>
              <a:ea typeface="+mn-ea"/>
              <a:cs typeface="+mn-cs"/>
            </a:endParaRPr>
          </a:p>
          <a:p>
            <a:pPr marL="342900" defTabSz="914400" hangingPunct="1">
              <a:lnSpc>
                <a:spcPct val="90000"/>
              </a:lnSpc>
              <a:spcAft>
                <a:spcPts val="600"/>
              </a:spcAft>
              <a:buClr>
                <a:schemeClr val="accent6"/>
              </a:buClr>
            </a:pPr>
            <a:r>
              <a:rPr lang="en-US" sz="4500" kern="1200" dirty="0">
                <a:solidFill>
                  <a:schemeClr val="tx1"/>
                </a:solidFill>
                <a:latin typeface="+mn-lt"/>
                <a:ea typeface="+mn-ea"/>
                <a:cs typeface="+mn-cs"/>
              </a:rPr>
              <a:t>COVID-19 Preparations</a:t>
            </a:r>
          </a:p>
          <a:p>
            <a:pPr marL="571500" indent="-228600" defTabSz="914400" hangingPunct="1">
              <a:lnSpc>
                <a:spcPct val="90000"/>
              </a:lnSpc>
              <a:spcAft>
                <a:spcPts val="600"/>
              </a:spcAft>
              <a:buClr>
                <a:schemeClr val="accent6"/>
              </a:buClr>
              <a:buFont typeface="Arial" panose="020B0604020202020204" pitchFamily="34" charset="0"/>
              <a:buChar char="•"/>
            </a:pPr>
            <a:endParaRPr lang="en-US" sz="4500" kern="1200" dirty="0">
              <a:solidFill>
                <a:schemeClr val="tx1"/>
              </a:solidFill>
              <a:latin typeface="+mn-lt"/>
              <a:ea typeface="+mn-ea"/>
              <a:cs typeface="+mn-cs"/>
            </a:endParaRPr>
          </a:p>
          <a:p>
            <a:pPr marL="342900" defTabSz="914400" hangingPunct="1">
              <a:lnSpc>
                <a:spcPct val="90000"/>
              </a:lnSpc>
              <a:spcAft>
                <a:spcPts val="600"/>
              </a:spcAft>
              <a:buClr>
                <a:schemeClr val="accent6"/>
              </a:buClr>
            </a:pPr>
            <a:r>
              <a:rPr lang="en-US" sz="4500" kern="1200" dirty="0">
                <a:solidFill>
                  <a:schemeClr val="tx1"/>
                </a:solidFill>
                <a:latin typeface="+mn-lt"/>
                <a:ea typeface="+mn-ea"/>
                <a:cs typeface="+mn-cs"/>
              </a:rPr>
              <a:t>Bringing Your Family</a:t>
            </a:r>
          </a:p>
          <a:p>
            <a:pPr marL="342900" defTabSz="914400" hangingPunct="1">
              <a:lnSpc>
                <a:spcPct val="90000"/>
              </a:lnSpc>
              <a:spcAft>
                <a:spcPts val="600"/>
              </a:spcAft>
              <a:buClr>
                <a:schemeClr val="accent6"/>
              </a:buClr>
            </a:pPr>
            <a:endParaRPr lang="en-US" sz="4500" kern="1200" dirty="0">
              <a:solidFill>
                <a:schemeClr val="tx1"/>
              </a:solidFill>
              <a:latin typeface="+mn-lt"/>
              <a:ea typeface="+mn-ea"/>
              <a:cs typeface="+mn-cs"/>
            </a:endParaRPr>
          </a:p>
          <a:p>
            <a:pPr marL="342900" defTabSz="914400" hangingPunct="1">
              <a:lnSpc>
                <a:spcPct val="90000"/>
              </a:lnSpc>
              <a:spcAft>
                <a:spcPts val="600"/>
              </a:spcAft>
              <a:buClr>
                <a:schemeClr val="accent6"/>
              </a:buClr>
            </a:pPr>
            <a:r>
              <a:rPr lang="en-US" sz="4500" kern="1200" dirty="0">
                <a:solidFill>
                  <a:schemeClr val="tx1"/>
                </a:solidFill>
                <a:latin typeface="+mn-lt"/>
                <a:ea typeface="+mn-ea"/>
                <a:cs typeface="+mn-cs"/>
              </a:rPr>
              <a:t>Post-Arrival Reminders</a:t>
            </a:r>
          </a:p>
          <a:p>
            <a:pPr marL="342900" defTabSz="914400" hangingPunct="1">
              <a:lnSpc>
                <a:spcPct val="90000"/>
              </a:lnSpc>
              <a:spcAft>
                <a:spcPts val="600"/>
              </a:spcAft>
              <a:buClr>
                <a:schemeClr val="accent6"/>
              </a:buClr>
            </a:pPr>
            <a:endParaRPr lang="en-US" sz="18000" kern="1200" dirty="0">
              <a:solidFill>
                <a:schemeClr val="tx1"/>
              </a:solidFill>
              <a:latin typeface="+mn-lt"/>
              <a:ea typeface="+mn-ea"/>
              <a:cs typeface="+mn-cs"/>
            </a:endParaRPr>
          </a:p>
          <a:p>
            <a:pPr marL="571500" indent="-228600" defTabSz="914400" hangingPunct="1">
              <a:lnSpc>
                <a:spcPct val="90000"/>
              </a:lnSpc>
              <a:spcAft>
                <a:spcPts val="600"/>
              </a:spcAft>
              <a:buClr>
                <a:schemeClr val="accent6"/>
              </a:buClr>
              <a:buFont typeface="Arial" panose="020B0604020202020204" pitchFamily="34" charset="0"/>
              <a:buChar char="•"/>
            </a:pPr>
            <a:endParaRPr lang="en-US" sz="18000" kern="1200" dirty="0">
              <a:solidFill>
                <a:schemeClr val="tx1"/>
              </a:solidFill>
              <a:latin typeface="+mn-lt"/>
              <a:ea typeface="+mn-ea"/>
              <a:cs typeface="+mn-cs"/>
            </a:endParaRPr>
          </a:p>
          <a:p>
            <a:pPr indent="-228600" defTabSz="914400" hangingPunct="1">
              <a:lnSpc>
                <a:spcPct val="90000"/>
              </a:lnSpc>
              <a:spcAft>
                <a:spcPts val="600"/>
              </a:spcAft>
              <a:buClr>
                <a:schemeClr val="accent6"/>
              </a:buClr>
              <a:buFont typeface="Arial" panose="020B0604020202020204" pitchFamily="34" charset="0"/>
              <a:buChar char="•"/>
            </a:pPr>
            <a:endParaRPr lang="en-US" sz="2500" kern="1200" dirty="0">
              <a:solidFill>
                <a:schemeClr val="tx1"/>
              </a:solidFill>
              <a:latin typeface="+mn-lt"/>
              <a:ea typeface="+mn-ea"/>
              <a:cs typeface="+mn-cs"/>
            </a:endParaRPr>
          </a:p>
          <a:p>
            <a:pPr marL="571500" indent="-228600" defTabSz="914400" hangingPunct="1">
              <a:lnSpc>
                <a:spcPct val="90000"/>
              </a:lnSpc>
              <a:spcAft>
                <a:spcPts val="600"/>
              </a:spcAft>
              <a:buClr>
                <a:schemeClr val="accent6"/>
              </a:buClr>
              <a:buFont typeface="Arial" panose="020B0604020202020204" pitchFamily="34" charset="0"/>
              <a:buChar char="•"/>
            </a:pPr>
            <a:endParaRPr lang="en-US" sz="2500" kern="1200" dirty="0">
              <a:solidFill>
                <a:schemeClr val="tx1"/>
              </a:solidFill>
              <a:latin typeface="+mn-lt"/>
              <a:ea typeface="+mn-ea"/>
              <a:cs typeface="+mn-cs"/>
            </a:endParaRPr>
          </a:p>
        </p:txBody>
      </p:sp>
      <p:pic>
        <p:nvPicPr>
          <p:cNvPr id="21" name="Graphic 20" descr="Checkmark with solid fill">
            <a:extLst>
              <a:ext uri="{FF2B5EF4-FFF2-40B4-BE49-F238E27FC236}">
                <a16:creationId xmlns:a16="http://schemas.microsoft.com/office/drawing/2014/main" id="{00299D42-A48D-469F-94AF-00D0411850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51093" y="9888544"/>
            <a:ext cx="914400" cy="914400"/>
          </a:xfrm>
          <a:prstGeom prst="rect">
            <a:avLst/>
          </a:prstGeom>
        </p:spPr>
      </p:pic>
      <p:pic>
        <p:nvPicPr>
          <p:cNvPr id="22" name="Graphic 21" descr="Checkmark with solid fill">
            <a:extLst>
              <a:ext uri="{FF2B5EF4-FFF2-40B4-BE49-F238E27FC236}">
                <a16:creationId xmlns:a16="http://schemas.microsoft.com/office/drawing/2014/main" id="{DA046AE9-7B87-46F9-A64D-B5B41E50EF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7548" y="6591581"/>
            <a:ext cx="914400" cy="914400"/>
          </a:xfrm>
          <a:prstGeom prst="rect">
            <a:avLst/>
          </a:prstGeom>
        </p:spPr>
      </p:pic>
      <p:pic>
        <p:nvPicPr>
          <p:cNvPr id="23" name="Graphic 22" descr="Checkmark with solid fill">
            <a:extLst>
              <a:ext uri="{FF2B5EF4-FFF2-40B4-BE49-F238E27FC236}">
                <a16:creationId xmlns:a16="http://schemas.microsoft.com/office/drawing/2014/main" id="{94CB3EC1-8B1C-474E-977F-D102D179D4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1607" y="8094976"/>
            <a:ext cx="914400" cy="914400"/>
          </a:xfrm>
          <a:prstGeom prst="rect">
            <a:avLst/>
          </a:prstGeom>
        </p:spPr>
      </p:pic>
      <p:pic>
        <p:nvPicPr>
          <p:cNvPr id="24" name="Graphic 23" descr="Checkmark with solid fill">
            <a:extLst>
              <a:ext uri="{FF2B5EF4-FFF2-40B4-BE49-F238E27FC236}">
                <a16:creationId xmlns:a16="http://schemas.microsoft.com/office/drawing/2014/main" id="{DFAA404D-65C8-4B23-96AA-0B061A51D1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7548" y="10034579"/>
            <a:ext cx="914400" cy="914400"/>
          </a:xfrm>
          <a:prstGeom prst="rect">
            <a:avLst/>
          </a:prstGeom>
        </p:spPr>
      </p:pic>
    </p:spTree>
    <p:extLst>
      <p:ext uri="{BB962C8B-B14F-4D97-AF65-F5344CB8AC3E}">
        <p14:creationId xmlns:p14="http://schemas.microsoft.com/office/powerpoint/2010/main" val="427565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D097A2DA-9388-4E93-AD9C-54E096720158}"/>
              </a:ext>
            </a:extLst>
          </p:cNvPr>
          <p:cNvSpPr txBox="1">
            <a:spLocks/>
          </p:cNvSpPr>
          <p:nvPr/>
        </p:nvSpPr>
        <p:spPr bwMode="auto">
          <a:xfrm>
            <a:off x="3725286" y="5008263"/>
            <a:ext cx="22563714" cy="3699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91440" bIns="91440">
            <a:spAutoFit/>
          </a:bodyPr>
          <a:lstStyle>
            <a:lvl1pPr>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1828800" eaLnBrk="0" fontAlgn="base" hangingPunct="0">
              <a:spcBef>
                <a:spcPct val="0"/>
              </a:spcBef>
              <a:spcAft>
                <a:spcPct val="0"/>
              </a:spcAft>
              <a:defRPr sz="36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80000"/>
              </a:lnSpc>
              <a:defRPr sz="10000">
                <a:solidFill>
                  <a:srgbClr val="FAFFF8"/>
                </a:solidFill>
                <a:latin typeface="Mark OT Bold"/>
                <a:ea typeface="Mark OT Bold"/>
                <a:cs typeface="Mark OT Bold"/>
                <a:sym typeface="Mark OT Bold"/>
              </a:defRPr>
            </a:pPr>
            <a:r>
              <a:rPr lang="en-US" sz="11200" dirty="0"/>
              <a:t>Preparing for Your Departure</a:t>
            </a:r>
          </a:p>
          <a:p>
            <a:pPr>
              <a:lnSpc>
                <a:spcPct val="80000"/>
              </a:lnSpc>
              <a:defRPr sz="10000">
                <a:solidFill>
                  <a:srgbClr val="FAFFF8"/>
                </a:solidFill>
                <a:latin typeface="Mark OT Bold"/>
                <a:ea typeface="Mark OT Bold"/>
                <a:cs typeface="Mark OT Bold"/>
                <a:sym typeface="Mark OT Bold"/>
              </a:defRPr>
            </a:pPr>
            <a:endParaRPr lang="en-US" sz="11200" dirty="0"/>
          </a:p>
          <a:p>
            <a:pPr>
              <a:lnSpc>
                <a:spcPct val="80000"/>
              </a:lnSpc>
              <a:defRPr sz="10000">
                <a:solidFill>
                  <a:srgbClr val="FAFFF8"/>
                </a:solidFill>
                <a:latin typeface="Mark OT Bold"/>
                <a:ea typeface="Mark OT Bold"/>
                <a:cs typeface="Mark OT Bold"/>
                <a:sym typeface="Mark OT Bold"/>
              </a:defRPr>
            </a:pPr>
            <a:endParaRPr lang="en-US" sz="6000" dirty="0"/>
          </a:p>
        </p:txBody>
      </p:sp>
    </p:spTree>
    <p:extLst>
      <p:ext uri="{BB962C8B-B14F-4D97-AF65-F5344CB8AC3E}">
        <p14:creationId xmlns:p14="http://schemas.microsoft.com/office/powerpoint/2010/main" val="227913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77630A5-B783-400A-A44B-3D8773ADD78B}"/>
              </a:ext>
            </a:extLst>
          </p:cNvPr>
          <p:cNvSpPr/>
          <p:nvPr/>
        </p:nvSpPr>
        <p:spPr>
          <a:xfrm>
            <a:off x="7867436" y="11722547"/>
            <a:ext cx="7831712" cy="1323371"/>
          </a:xfrm>
          <a:prstGeom prst="roundRect">
            <a:avLst>
              <a:gd name="adj" fmla="val 19705"/>
            </a:avLst>
          </a:prstGeom>
          <a:solidFill>
            <a:schemeClr val="accent4">
              <a:lumMod val="20000"/>
              <a:lumOff val="80000"/>
            </a:schemeClr>
          </a:solidFill>
          <a:ln>
            <a:solidFill>
              <a:schemeClr val="accent4"/>
            </a:solidFill>
          </a:ln>
        </p:spPr>
        <p:txBody>
          <a:bodyPr wrap="square" anchor="ctr">
            <a:noAutofit/>
          </a:bodyPr>
          <a:lstStyle/>
          <a:p>
            <a:pPr algn="ctr"/>
            <a:r>
              <a:rPr lang="en-US" sz="3200" dirty="0">
                <a:solidFill>
                  <a:srgbClr val="FF0000"/>
                </a:solidFill>
                <a:latin typeface="+mn-lt"/>
              </a:rPr>
              <a:t>Please be sure to review these helpful resources </a:t>
            </a:r>
            <a:r>
              <a:rPr lang="en-US" sz="3200" i="1" dirty="0">
                <a:solidFill>
                  <a:srgbClr val="FF0000"/>
                </a:solidFill>
                <a:latin typeface="+mn-lt"/>
              </a:rPr>
              <a:t>prior</a:t>
            </a:r>
            <a:r>
              <a:rPr lang="en-US" sz="3200" dirty="0">
                <a:solidFill>
                  <a:srgbClr val="FF0000"/>
                </a:solidFill>
                <a:latin typeface="+mn-lt"/>
              </a:rPr>
              <a:t> to your departure.</a:t>
            </a:r>
          </a:p>
        </p:txBody>
      </p:sp>
      <p:sp>
        <p:nvSpPr>
          <p:cNvPr id="2" name="Title 1">
            <a:extLst>
              <a:ext uri="{FF2B5EF4-FFF2-40B4-BE49-F238E27FC236}">
                <a16:creationId xmlns:a16="http://schemas.microsoft.com/office/drawing/2014/main" id="{95293C24-C4C5-440F-9338-3AD4F5F8C327}"/>
              </a:ext>
            </a:extLst>
          </p:cNvPr>
          <p:cNvSpPr txBox="1">
            <a:spLocks/>
          </p:cNvSpPr>
          <p:nvPr/>
        </p:nvSpPr>
        <p:spPr>
          <a:xfrm>
            <a:off x="888108" y="584738"/>
            <a:ext cx="15773400" cy="17081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003DA5"/>
                </a:solidFill>
              </a:rPr>
              <a:t>Pre-Departure Resources</a:t>
            </a:r>
          </a:p>
        </p:txBody>
      </p:sp>
      <p:sp>
        <p:nvSpPr>
          <p:cNvPr id="10" name="TextBox 9">
            <a:extLst>
              <a:ext uri="{FF2B5EF4-FFF2-40B4-BE49-F238E27FC236}">
                <a16:creationId xmlns:a16="http://schemas.microsoft.com/office/drawing/2014/main" id="{60AE357B-33D8-44A4-B4CA-AD648F41DD80}"/>
              </a:ext>
            </a:extLst>
          </p:cNvPr>
          <p:cNvSpPr txBox="1"/>
          <p:nvPr/>
        </p:nvSpPr>
        <p:spPr>
          <a:xfrm>
            <a:off x="1112431" y="2373367"/>
            <a:ext cx="10838563" cy="9110186"/>
          </a:xfrm>
          <a:prstGeom prst="rect">
            <a:avLst/>
          </a:prstGeom>
          <a:noFill/>
        </p:spPr>
        <p:txBody>
          <a:bodyPr wrap="square" rtlCol="0">
            <a:spAutoFit/>
          </a:bodyPr>
          <a:lstStyle/>
          <a:p>
            <a:pPr lvl="2" indent="0"/>
            <a:r>
              <a:rPr lang="en-US" sz="3500" b="1" dirty="0">
                <a:solidFill>
                  <a:srgbClr val="003DA5"/>
                </a:solidFill>
              </a:rPr>
              <a:t>Institutional Response Form (IRF)</a:t>
            </a:r>
          </a:p>
          <a:p>
            <a:pPr marL="457200" lvl="3" indent="-457200">
              <a:buFont typeface="Wingdings" panose="05000000000000000000" pitchFamily="2" charset="2"/>
              <a:buChar char="§"/>
            </a:pPr>
            <a:r>
              <a:rPr lang="en-US" sz="3200" dirty="0">
                <a:solidFill>
                  <a:schemeClr val="tx1"/>
                </a:solidFill>
                <a:latin typeface="+mn-lt"/>
              </a:rPr>
              <a:t>The IRF includes host institution information such as </a:t>
            </a:r>
            <a:r>
              <a:rPr lang="en-US" sz="3200" b="1" dirty="0">
                <a:solidFill>
                  <a:schemeClr val="tx1"/>
                </a:solidFill>
                <a:latin typeface="+mn-lt"/>
              </a:rPr>
              <a:t>the closest airport and Faculty Associate contact details. </a:t>
            </a:r>
            <a:r>
              <a:rPr lang="en-US" sz="3200" dirty="0">
                <a:solidFill>
                  <a:schemeClr val="tx1"/>
                </a:solidFill>
                <a:latin typeface="+mn-lt"/>
              </a:rPr>
              <a:t>In some cases, it also provides housing resources. </a:t>
            </a:r>
          </a:p>
          <a:p>
            <a:pPr marL="457200" lvl="3" indent="-457200">
              <a:buFont typeface="Wingdings" panose="05000000000000000000" pitchFamily="2" charset="2"/>
              <a:buChar char="§"/>
            </a:pPr>
            <a:r>
              <a:rPr lang="en-US" sz="3200" dirty="0">
                <a:solidFill>
                  <a:schemeClr val="tx1"/>
                </a:solidFill>
                <a:latin typeface="+mn-lt"/>
              </a:rPr>
              <a:t>IRFs are made available to our U.S. Embassy contacts </a:t>
            </a:r>
            <a:r>
              <a:rPr lang="en-US" sz="3200" b="1" dirty="0">
                <a:solidFill>
                  <a:schemeClr val="tx1"/>
                </a:solidFill>
                <a:latin typeface="+mn-lt"/>
              </a:rPr>
              <a:t>via the Partner Portal, </a:t>
            </a:r>
            <a:r>
              <a:rPr lang="en-US" sz="3200" dirty="0">
                <a:solidFill>
                  <a:schemeClr val="tx1"/>
                </a:solidFill>
                <a:latin typeface="+mn-lt"/>
              </a:rPr>
              <a:t>once placements are finalized.</a:t>
            </a:r>
          </a:p>
          <a:p>
            <a:pPr marL="457200" lvl="3" indent="-457200">
              <a:buFont typeface="Wingdings" panose="05000000000000000000" pitchFamily="2" charset="2"/>
              <a:buChar char="§"/>
            </a:pPr>
            <a:endParaRPr lang="en-US" sz="3200" dirty="0">
              <a:solidFill>
                <a:schemeClr val="tx1"/>
              </a:solidFill>
              <a:latin typeface="+mn-lt"/>
            </a:endParaRPr>
          </a:p>
          <a:p>
            <a:pPr lvl="2" indent="0"/>
            <a:r>
              <a:rPr lang="en-US" sz="3500" b="1" dirty="0">
                <a:solidFill>
                  <a:srgbClr val="003DA5"/>
                </a:solidFill>
              </a:rPr>
              <a:t>Fulbright Scholar Website </a:t>
            </a:r>
            <a:r>
              <a:rPr lang="en-US" sz="3500" b="1" dirty="0">
                <a:solidFill>
                  <a:schemeClr val="tx1"/>
                </a:solidFill>
              </a:rPr>
              <a:t>(</a:t>
            </a:r>
            <a:r>
              <a:rPr lang="en-US" sz="3500" b="1" dirty="0">
                <a:solidFill>
                  <a:schemeClr val="tx1"/>
                </a:solidFill>
                <a:hlinkClick r:id="rId2"/>
              </a:rPr>
              <a:t>https://fulbrightscholars.org</a:t>
            </a:r>
            <a:r>
              <a:rPr lang="en-US" sz="3500" b="1" dirty="0">
                <a:solidFill>
                  <a:schemeClr val="tx1"/>
                </a:solidFill>
              </a:rPr>
              <a:t>) </a:t>
            </a:r>
          </a:p>
          <a:p>
            <a:pPr marL="457200" indent="-457200">
              <a:buFont typeface="Wingdings" panose="05000000000000000000" pitchFamily="2" charset="2"/>
              <a:buChar char="§"/>
            </a:pPr>
            <a:r>
              <a:rPr lang="en-US" sz="3200" dirty="0">
                <a:solidFill>
                  <a:schemeClr val="tx1"/>
                </a:solidFill>
                <a:latin typeface="+mn-lt"/>
              </a:rPr>
              <a:t>Contains</a:t>
            </a:r>
            <a:r>
              <a:rPr lang="en-US" sz="3200" b="1" dirty="0">
                <a:solidFill>
                  <a:schemeClr val="tx1"/>
                </a:solidFill>
                <a:latin typeface="+mn-lt"/>
              </a:rPr>
              <a:t> critical information </a:t>
            </a:r>
            <a:r>
              <a:rPr lang="en-US" sz="3200" dirty="0">
                <a:solidFill>
                  <a:schemeClr val="tx1"/>
                </a:solidFill>
                <a:latin typeface="+mn-lt"/>
              </a:rPr>
              <a:t>related to your Fulbright Program, including access to: </a:t>
            </a:r>
          </a:p>
          <a:p>
            <a:pPr lvl="1" indent="0"/>
            <a:r>
              <a:rPr lang="en-US" sz="3200" dirty="0">
                <a:solidFill>
                  <a:schemeClr val="tx1"/>
                </a:solidFill>
                <a:latin typeface="+mn-lt"/>
              </a:rPr>
              <a:t>	- </a:t>
            </a:r>
            <a:r>
              <a:rPr lang="en-US" sz="3200" b="1" dirty="0">
                <a:solidFill>
                  <a:schemeClr val="tx1"/>
                </a:solidFill>
                <a:latin typeface="+mn-lt"/>
                <a:hlinkClick r:id="rId3"/>
              </a:rPr>
              <a:t>Visiting Scholar Guide </a:t>
            </a:r>
            <a:endParaRPr lang="en-US" sz="3200" b="1" dirty="0">
              <a:solidFill>
                <a:schemeClr val="tx1"/>
              </a:solidFill>
              <a:latin typeface="+mn-lt"/>
            </a:endParaRPr>
          </a:p>
          <a:p>
            <a:pPr lvl="1" indent="0"/>
            <a:r>
              <a:rPr lang="en-US" sz="3200" dirty="0">
                <a:solidFill>
                  <a:schemeClr val="tx1"/>
                </a:solidFill>
                <a:latin typeface="+mn-lt"/>
              </a:rPr>
              <a:t>	- </a:t>
            </a:r>
            <a:r>
              <a:rPr lang="en-US" sz="3200" b="1" dirty="0">
                <a:solidFill>
                  <a:schemeClr val="tx1"/>
                </a:solidFill>
                <a:latin typeface="+mn-lt"/>
              </a:rPr>
              <a:t>Digital Grant Packet</a:t>
            </a:r>
          </a:p>
          <a:p>
            <a:pPr lvl="1" indent="0"/>
            <a:r>
              <a:rPr lang="en-US" sz="3200" b="1" dirty="0">
                <a:solidFill>
                  <a:schemeClr val="tx1"/>
                </a:solidFill>
                <a:latin typeface="+mn-lt"/>
              </a:rPr>
              <a:t>	- IIE Advisor Contact Info</a:t>
            </a:r>
          </a:p>
          <a:p>
            <a:pPr lvl="1" indent="0"/>
            <a:endParaRPr lang="en-US" sz="3200" b="1" dirty="0">
              <a:solidFill>
                <a:schemeClr val="tx1"/>
              </a:solidFill>
              <a:latin typeface="+mn-lt"/>
            </a:endParaRPr>
          </a:p>
          <a:p>
            <a:pPr marL="457200" lvl="1" indent="-457200">
              <a:buFont typeface="Wingdings" panose="05000000000000000000" pitchFamily="2" charset="2"/>
              <a:buChar char="§"/>
            </a:pPr>
            <a:r>
              <a:rPr lang="en-US" sz="3200" dirty="0">
                <a:solidFill>
                  <a:schemeClr val="tx1"/>
                </a:solidFill>
                <a:latin typeface="+mn-lt"/>
              </a:rPr>
              <a:t>Grantee login details for the </a:t>
            </a:r>
            <a:r>
              <a:rPr lang="en-US" sz="3200" dirty="0">
                <a:solidFill>
                  <a:schemeClr val="tx1"/>
                </a:solidFill>
                <a:latin typeface="+mn-lt"/>
                <a:hlinkClick r:id="rId4"/>
              </a:rPr>
              <a:t>Fulbright Scholar Website </a:t>
            </a:r>
            <a:r>
              <a:rPr lang="en-US" sz="3200" b="1" dirty="0">
                <a:solidFill>
                  <a:schemeClr val="tx1"/>
                </a:solidFill>
                <a:latin typeface="+mn-lt"/>
              </a:rPr>
              <a:t>are included in the DS-2019 cover letter and listed below: </a:t>
            </a:r>
          </a:p>
          <a:p>
            <a:pPr lvl="5" indent="0"/>
            <a:r>
              <a:rPr lang="en-US" dirty="0"/>
              <a:t>	- </a:t>
            </a:r>
            <a:r>
              <a:rPr lang="en-US" sz="3200" dirty="0">
                <a:latin typeface="+mn-lt"/>
                <a:hlinkClick r:id="rId5"/>
              </a:rPr>
              <a:t>Password for Grantee Login</a:t>
            </a:r>
            <a:r>
              <a:rPr lang="en-US" sz="3200" dirty="0">
                <a:latin typeface="+mn-lt"/>
              </a:rPr>
              <a:t>: </a:t>
            </a:r>
            <a:r>
              <a:rPr lang="en-US" sz="3200" b="0" i="0" u="none" strike="noStrike" dirty="0" err="1">
                <a:solidFill>
                  <a:srgbClr val="000000"/>
                </a:solidFill>
                <a:effectLst/>
                <a:latin typeface="+mn-lt"/>
              </a:rPr>
              <a:t>VSResources</a:t>
            </a:r>
            <a:endParaRPr lang="en-US" sz="3200" b="0" i="0" dirty="0">
              <a:solidFill>
                <a:srgbClr val="000000"/>
              </a:solidFill>
              <a:effectLst/>
              <a:latin typeface="+mn-lt"/>
            </a:endParaRPr>
          </a:p>
          <a:p>
            <a:pPr lvl="5" indent="0"/>
            <a:r>
              <a:rPr lang="en-US" sz="3200" dirty="0">
                <a:latin typeface="+mn-lt"/>
              </a:rPr>
              <a:t>	- </a:t>
            </a:r>
            <a:r>
              <a:rPr lang="en-US" sz="3200" dirty="0">
                <a:latin typeface="+mn-lt"/>
                <a:hlinkClick r:id="rId6"/>
              </a:rPr>
              <a:t>Password for Post Login</a:t>
            </a:r>
            <a:r>
              <a:rPr lang="en-US" sz="3200" dirty="0">
                <a:latin typeface="+mn-lt"/>
              </a:rPr>
              <a:t>: Resources</a:t>
            </a:r>
          </a:p>
        </p:txBody>
      </p:sp>
      <p:grpSp>
        <p:nvGrpSpPr>
          <p:cNvPr id="6" name="Group 5">
            <a:extLst>
              <a:ext uri="{FF2B5EF4-FFF2-40B4-BE49-F238E27FC236}">
                <a16:creationId xmlns:a16="http://schemas.microsoft.com/office/drawing/2014/main" id="{0B149C1D-1329-45E9-AAA3-8B5E8B79A6F1}"/>
              </a:ext>
            </a:extLst>
          </p:cNvPr>
          <p:cNvGrpSpPr/>
          <p:nvPr/>
        </p:nvGrpSpPr>
        <p:grpSpPr>
          <a:xfrm>
            <a:off x="7246320" y="11088657"/>
            <a:ext cx="1327746" cy="1323371"/>
            <a:chOff x="650032" y="4183448"/>
            <a:chExt cx="685800" cy="685800"/>
          </a:xfrm>
        </p:grpSpPr>
        <p:sp>
          <p:nvSpPr>
            <p:cNvPr id="7" name="Oval 6">
              <a:extLst>
                <a:ext uri="{FF2B5EF4-FFF2-40B4-BE49-F238E27FC236}">
                  <a16:creationId xmlns:a16="http://schemas.microsoft.com/office/drawing/2014/main" id="{B822D94F-2753-4775-B893-FE9A3BE7A3BA}"/>
                </a:ext>
              </a:extLst>
            </p:cNvPr>
            <p:cNvSpPr/>
            <p:nvPr/>
          </p:nvSpPr>
          <p:spPr>
            <a:xfrm>
              <a:off x="799478" y="4312091"/>
              <a:ext cx="490414" cy="515447"/>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eaLnBrk="1"/>
              <a:endParaRPr lang="en-US">
                <a:solidFill>
                  <a:srgbClr val="FFFFFF"/>
                </a:solidFill>
                <a:latin typeface="Calibri"/>
                <a:cs typeface="Calibri"/>
              </a:endParaRPr>
            </a:p>
          </p:txBody>
        </p:sp>
        <p:pic>
          <p:nvPicPr>
            <p:cNvPr id="8" name="Graphic 7" descr="Information">
              <a:extLst>
                <a:ext uri="{FF2B5EF4-FFF2-40B4-BE49-F238E27FC236}">
                  <a16:creationId xmlns:a16="http://schemas.microsoft.com/office/drawing/2014/main" id="{EC680FF7-5250-44EB-8166-41A5AF4748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032" y="4183448"/>
              <a:ext cx="685800" cy="685800"/>
            </a:xfrm>
            <a:prstGeom prst="rect">
              <a:avLst/>
            </a:prstGeom>
          </p:spPr>
        </p:pic>
      </p:grpSp>
      <p:sp>
        <p:nvSpPr>
          <p:cNvPr id="9" name="TextBox 8">
            <a:extLst>
              <a:ext uri="{FF2B5EF4-FFF2-40B4-BE49-F238E27FC236}">
                <a16:creationId xmlns:a16="http://schemas.microsoft.com/office/drawing/2014/main" id="{06D29CB8-9063-4043-BDC7-B99570BE73B8}"/>
              </a:ext>
            </a:extLst>
          </p:cNvPr>
          <p:cNvSpPr txBox="1"/>
          <p:nvPr/>
        </p:nvSpPr>
        <p:spPr>
          <a:xfrm>
            <a:off x="12192000" y="1135186"/>
            <a:ext cx="11550869" cy="10726013"/>
          </a:xfrm>
          <a:prstGeom prst="rect">
            <a:avLst/>
          </a:prstGeom>
          <a:noFill/>
        </p:spPr>
        <p:txBody>
          <a:bodyPr wrap="square" rtlCol="0">
            <a:spAutoFit/>
          </a:bodyPr>
          <a:lstStyle/>
          <a:p>
            <a:pPr lvl="3" indent="0"/>
            <a:r>
              <a:rPr lang="en-US" sz="3500" b="1" dirty="0">
                <a:solidFill>
                  <a:srgbClr val="003DA5"/>
                </a:solidFill>
              </a:rPr>
              <a:t>Terms of Appointment/Grant Document</a:t>
            </a:r>
          </a:p>
          <a:p>
            <a:pPr marL="457200" lvl="4" indent="-457200">
              <a:buFont typeface="Wingdings" panose="05000000000000000000" pitchFamily="2" charset="2"/>
              <a:buChar char="§"/>
            </a:pPr>
            <a:r>
              <a:rPr lang="en-US" sz="3200" dirty="0">
                <a:solidFill>
                  <a:schemeClr val="tx1"/>
                </a:solidFill>
                <a:latin typeface="+mn-lt"/>
              </a:rPr>
              <a:t>Outlines grant benefits, payment schedule and the terms and conditions of your Fulbright Program.</a:t>
            </a:r>
          </a:p>
          <a:p>
            <a:pPr marL="457200" lvl="3" indent="-457200">
              <a:buFont typeface="Wingdings" panose="05000000000000000000" pitchFamily="2" charset="2"/>
              <a:buChar char="§"/>
            </a:pPr>
            <a:r>
              <a:rPr lang="en-US" sz="3200" dirty="0">
                <a:solidFill>
                  <a:schemeClr val="tx1"/>
                </a:solidFill>
                <a:latin typeface="+mn-lt"/>
              </a:rPr>
              <a:t>Made available to our U.S. Embassy contacts </a:t>
            </a:r>
            <a:r>
              <a:rPr lang="en-US" sz="3200" b="1" dirty="0">
                <a:solidFill>
                  <a:schemeClr val="tx1"/>
                </a:solidFill>
                <a:latin typeface="+mn-lt"/>
              </a:rPr>
              <a:t>via the Partner Portal, </a:t>
            </a:r>
            <a:r>
              <a:rPr lang="en-US" sz="3200" dirty="0">
                <a:solidFill>
                  <a:schemeClr val="tx1"/>
                </a:solidFill>
                <a:latin typeface="+mn-lt"/>
              </a:rPr>
              <a:t>once placements are finalized.</a:t>
            </a:r>
          </a:p>
          <a:p>
            <a:pPr lvl="4" indent="0"/>
            <a:endParaRPr lang="en-US" sz="3500" dirty="0">
              <a:solidFill>
                <a:schemeClr val="tx1"/>
              </a:solidFill>
              <a:latin typeface="+mn-lt"/>
            </a:endParaRPr>
          </a:p>
          <a:p>
            <a:pPr lvl="4" indent="0"/>
            <a:r>
              <a:rPr lang="en-US" sz="3500" b="1" dirty="0">
                <a:solidFill>
                  <a:srgbClr val="003DA5"/>
                </a:solidFill>
              </a:rPr>
              <a:t>DS-2019 Form</a:t>
            </a:r>
          </a:p>
          <a:p>
            <a:pPr marL="457200" lvl="4" indent="-457200">
              <a:buFont typeface="Wingdings" panose="05000000000000000000" pitchFamily="2" charset="2"/>
              <a:buChar char="§"/>
            </a:pPr>
            <a:r>
              <a:rPr lang="en-US" sz="3200" dirty="0">
                <a:solidFill>
                  <a:schemeClr val="tx1"/>
                </a:solidFill>
                <a:latin typeface="+mn-lt"/>
              </a:rPr>
              <a:t>IIE will send the DS-2019 form for your visa interview to the U.S. Embassy contacts in your home country.  </a:t>
            </a:r>
          </a:p>
          <a:p>
            <a:pPr marL="457200" lvl="4" indent="-457200">
              <a:buFont typeface="Wingdings" panose="05000000000000000000" pitchFamily="2" charset="2"/>
              <a:buChar char="§"/>
            </a:pPr>
            <a:r>
              <a:rPr lang="en-US" sz="3200" dirty="0">
                <a:solidFill>
                  <a:schemeClr val="tx1"/>
                </a:solidFill>
                <a:latin typeface="+mn-lt"/>
              </a:rPr>
              <a:t>When you receive your DS-2019 form, confirm all information is correct - </a:t>
            </a:r>
            <a:r>
              <a:rPr lang="en-US" sz="3200" b="1" dirty="0">
                <a:solidFill>
                  <a:schemeClr val="tx1"/>
                </a:solidFill>
                <a:latin typeface="+mn-lt"/>
              </a:rPr>
              <a:t>ensure the name on the DS-2019 matches your passport!</a:t>
            </a:r>
          </a:p>
          <a:p>
            <a:pPr marL="457200" lvl="4" indent="-457200">
              <a:buFont typeface="Wingdings" panose="05000000000000000000" pitchFamily="2" charset="2"/>
              <a:buChar char="§"/>
            </a:pPr>
            <a:r>
              <a:rPr lang="en-US" sz="3200" dirty="0">
                <a:solidFill>
                  <a:schemeClr val="tx1"/>
                </a:solidFill>
                <a:latin typeface="+mn-lt"/>
              </a:rPr>
              <a:t>Be sure to carry your DS-2019 form with you when you travel.</a:t>
            </a:r>
          </a:p>
          <a:p>
            <a:pPr lvl="4" indent="0"/>
            <a:endParaRPr lang="en-US" sz="3500" b="1" dirty="0">
              <a:solidFill>
                <a:srgbClr val="003DA5"/>
              </a:solidFill>
            </a:endParaRPr>
          </a:p>
          <a:p>
            <a:pPr lvl="4" indent="0"/>
            <a:r>
              <a:rPr lang="en-US" sz="3500" b="1" dirty="0">
                <a:solidFill>
                  <a:srgbClr val="003DA5"/>
                </a:solidFill>
              </a:rPr>
              <a:t>Fulbright Arrival Email</a:t>
            </a:r>
          </a:p>
          <a:p>
            <a:pPr marL="457200" lvl="5" indent="-457200">
              <a:buFont typeface="Wingdings" panose="05000000000000000000" pitchFamily="2" charset="2"/>
              <a:buChar char="§"/>
            </a:pPr>
            <a:r>
              <a:rPr lang="en-US" sz="3200" dirty="0">
                <a:solidFill>
                  <a:schemeClr val="tx1"/>
                </a:solidFill>
                <a:latin typeface="+mn-lt"/>
              </a:rPr>
              <a:t>Includes reminder link to the online </a:t>
            </a:r>
            <a:r>
              <a:rPr lang="en-US" sz="3200" dirty="0">
                <a:solidFill>
                  <a:schemeClr val="tx1"/>
                </a:solidFill>
                <a:latin typeface="+mn-lt"/>
                <a:hlinkClick r:id="rId3"/>
              </a:rPr>
              <a:t>Visiting Scholar Guide</a:t>
            </a:r>
            <a:r>
              <a:rPr lang="en-US" sz="3200" dirty="0">
                <a:solidFill>
                  <a:schemeClr val="tx1"/>
                </a:solidFill>
                <a:latin typeface="+mn-lt"/>
              </a:rPr>
              <a:t>, login details for the </a:t>
            </a:r>
            <a:r>
              <a:rPr lang="en-US" sz="3200" dirty="0">
                <a:solidFill>
                  <a:schemeClr val="tx1"/>
                </a:solidFill>
                <a:latin typeface="+mn-lt"/>
                <a:hlinkClick r:id="rId9">
                  <a:extLst>
                    <a:ext uri="{A12FA001-AC4F-418D-AE19-62706E023703}">
                      <ahyp:hlinkClr xmlns:ahyp="http://schemas.microsoft.com/office/drawing/2018/hyperlinkcolor" val="tx"/>
                    </a:ext>
                  </a:extLst>
                </a:hlinkClick>
              </a:rPr>
              <a:t>IIE's Self Service Portal</a:t>
            </a:r>
            <a:r>
              <a:rPr lang="en-US" sz="3200" dirty="0">
                <a:solidFill>
                  <a:schemeClr val="tx1"/>
                </a:solidFill>
                <a:latin typeface="+mn-lt"/>
              </a:rPr>
              <a:t>, </a:t>
            </a:r>
            <a:r>
              <a:rPr lang="en-US" sz="3200" dirty="0" err="1">
                <a:solidFill>
                  <a:schemeClr val="tx1"/>
                </a:solidFill>
                <a:latin typeface="+mn-lt"/>
              </a:rPr>
              <a:t>IIePay</a:t>
            </a:r>
            <a:r>
              <a:rPr lang="en-US" sz="3200" dirty="0">
                <a:solidFill>
                  <a:schemeClr val="tx1"/>
                </a:solidFill>
                <a:latin typeface="+mn-lt"/>
              </a:rPr>
              <a:t> and ASPE details, and Social Security Number application information.</a:t>
            </a:r>
            <a:endParaRPr lang="en-US" sz="3200" dirty="0">
              <a:solidFill>
                <a:schemeClr val="tx1"/>
              </a:solidFill>
              <a:latin typeface="+mn-lt"/>
              <a:cs typeface="Calibri"/>
            </a:endParaRPr>
          </a:p>
          <a:p>
            <a:pPr marL="457200" lvl="5" indent="-457200">
              <a:buFont typeface="Wingdings" panose="05000000000000000000" pitchFamily="2" charset="2"/>
              <a:buChar char="§"/>
            </a:pPr>
            <a:r>
              <a:rPr lang="en-US" sz="3200" b="1" dirty="0">
                <a:solidFill>
                  <a:schemeClr val="tx1"/>
                </a:solidFill>
                <a:latin typeface="+mn-lt"/>
              </a:rPr>
              <a:t>Sent directly to the grantee from their IIE Advisor </a:t>
            </a:r>
            <a:r>
              <a:rPr lang="en-US" sz="3200" dirty="0">
                <a:solidFill>
                  <a:schemeClr val="tx1"/>
                </a:solidFill>
                <a:latin typeface="+mn-lt"/>
              </a:rPr>
              <a:t>approximately one month prior to departure (once DS-2019 is processed).</a:t>
            </a:r>
          </a:p>
          <a:p>
            <a:pPr lvl="5" indent="0"/>
            <a:endParaRPr lang="en-US" dirty="0"/>
          </a:p>
        </p:txBody>
      </p:sp>
    </p:spTree>
    <p:extLst>
      <p:ext uri="{BB962C8B-B14F-4D97-AF65-F5344CB8AC3E}">
        <p14:creationId xmlns:p14="http://schemas.microsoft.com/office/powerpoint/2010/main" val="401614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0606-CC17-43BA-B058-4FD4F1EA4421}"/>
              </a:ext>
            </a:extLst>
          </p:cNvPr>
          <p:cNvSpPr txBox="1">
            <a:spLocks/>
          </p:cNvSpPr>
          <p:nvPr/>
        </p:nvSpPr>
        <p:spPr>
          <a:xfrm>
            <a:off x="1125682" y="526368"/>
            <a:ext cx="22132636" cy="28877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003DA5"/>
                </a:solidFill>
              </a:rPr>
              <a:t>Terms of Appointment &amp; Conditions of Sponsorship</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D5BB554-FC6D-497A-8651-19011959A4BF}"/>
                  </a:ext>
                </a:extLst>
              </p14:cNvPr>
              <p14:cNvContentPartPr/>
              <p14:nvPr/>
            </p14:nvContentPartPr>
            <p14:xfrm>
              <a:off x="2618215" y="5257407"/>
              <a:ext cx="360" cy="21240"/>
            </p14:xfrm>
          </p:contentPart>
        </mc:Choice>
        <mc:Fallback xmlns="">
          <p:pic>
            <p:nvPicPr>
              <p:cNvPr id="5" name="Ink 4">
                <a:extLst>
                  <a:ext uri="{FF2B5EF4-FFF2-40B4-BE49-F238E27FC236}">
                    <a16:creationId xmlns:a16="http://schemas.microsoft.com/office/drawing/2014/main" id="{6D5BB554-FC6D-497A-8651-19011959A4BF}"/>
                  </a:ext>
                </a:extLst>
              </p:cNvPr>
              <p:cNvPicPr/>
              <p:nvPr/>
            </p:nvPicPr>
            <p:blipFill>
              <a:blip r:embed="rId3"/>
              <a:stretch>
                <a:fillRect/>
              </a:stretch>
            </p:blipFill>
            <p:spPr>
              <a:xfrm>
                <a:off x="2609575" y="5248407"/>
                <a:ext cx="18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ECC1C944-F5D4-40C5-90D2-A4BFA5B78583}"/>
                  </a:ext>
                </a:extLst>
              </p14:cNvPr>
              <p14:cNvContentPartPr/>
              <p14:nvPr/>
            </p14:nvContentPartPr>
            <p14:xfrm>
              <a:off x="3553855" y="5921607"/>
              <a:ext cx="360" cy="360"/>
            </p14:xfrm>
          </p:contentPart>
        </mc:Choice>
        <mc:Fallback xmlns="">
          <p:pic>
            <p:nvPicPr>
              <p:cNvPr id="6" name="Ink 5">
                <a:extLst>
                  <a:ext uri="{FF2B5EF4-FFF2-40B4-BE49-F238E27FC236}">
                    <a16:creationId xmlns:a16="http://schemas.microsoft.com/office/drawing/2014/main" id="{ECC1C944-F5D4-40C5-90D2-A4BFA5B78583}"/>
                  </a:ext>
                </a:extLst>
              </p:cNvPr>
              <p:cNvPicPr/>
              <p:nvPr/>
            </p:nvPicPr>
            <p:blipFill>
              <a:blip r:embed="rId5"/>
              <a:stretch>
                <a:fillRect/>
              </a:stretch>
            </p:blipFill>
            <p:spPr>
              <a:xfrm>
                <a:off x="3544855" y="59126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908DE38-6A6C-4256-A60C-A631688CF361}"/>
                  </a:ext>
                </a:extLst>
              </p14:cNvPr>
              <p14:cNvContentPartPr/>
              <p14:nvPr/>
            </p14:nvContentPartPr>
            <p14:xfrm>
              <a:off x="9517615" y="6898287"/>
              <a:ext cx="360" cy="360"/>
            </p14:xfrm>
          </p:contentPart>
        </mc:Choice>
        <mc:Fallback xmlns="">
          <p:pic>
            <p:nvPicPr>
              <p:cNvPr id="7" name="Ink 6">
                <a:extLst>
                  <a:ext uri="{FF2B5EF4-FFF2-40B4-BE49-F238E27FC236}">
                    <a16:creationId xmlns:a16="http://schemas.microsoft.com/office/drawing/2014/main" id="{8908DE38-6A6C-4256-A60C-A631688CF361}"/>
                  </a:ext>
                </a:extLst>
              </p:cNvPr>
              <p:cNvPicPr/>
              <p:nvPr/>
            </p:nvPicPr>
            <p:blipFill>
              <a:blip r:embed="rId5"/>
              <a:stretch>
                <a:fillRect/>
              </a:stretch>
            </p:blipFill>
            <p:spPr>
              <a:xfrm>
                <a:off x="9508975" y="68892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C4F58E69-2AF3-49C6-8B4A-19C694C2F20C}"/>
                  </a:ext>
                </a:extLst>
              </p14:cNvPr>
              <p14:cNvContentPartPr/>
              <p14:nvPr/>
            </p14:nvContentPartPr>
            <p14:xfrm>
              <a:off x="10515895" y="817527"/>
              <a:ext cx="360" cy="13320"/>
            </p14:xfrm>
          </p:contentPart>
        </mc:Choice>
        <mc:Fallback xmlns="">
          <p:pic>
            <p:nvPicPr>
              <p:cNvPr id="8" name="Ink 7">
                <a:extLst>
                  <a:ext uri="{FF2B5EF4-FFF2-40B4-BE49-F238E27FC236}">
                    <a16:creationId xmlns:a16="http://schemas.microsoft.com/office/drawing/2014/main" id="{C4F58E69-2AF3-49C6-8B4A-19C694C2F20C}"/>
                  </a:ext>
                </a:extLst>
              </p:cNvPr>
              <p:cNvPicPr/>
              <p:nvPr/>
            </p:nvPicPr>
            <p:blipFill>
              <a:blip r:embed="rId8"/>
              <a:stretch>
                <a:fillRect/>
              </a:stretch>
            </p:blipFill>
            <p:spPr>
              <a:xfrm>
                <a:off x="10506895" y="808887"/>
                <a:ext cx="18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13FB33B5-88C1-4AB2-BCA3-9D942D882CF6}"/>
                  </a:ext>
                </a:extLst>
              </p14:cNvPr>
              <p14:cNvContentPartPr/>
              <p14:nvPr/>
            </p14:nvContentPartPr>
            <p14:xfrm>
              <a:off x="8976895" y="7576887"/>
              <a:ext cx="360" cy="8640"/>
            </p14:xfrm>
          </p:contentPart>
        </mc:Choice>
        <mc:Fallback xmlns="">
          <p:pic>
            <p:nvPicPr>
              <p:cNvPr id="9" name="Ink 8">
                <a:extLst>
                  <a:ext uri="{FF2B5EF4-FFF2-40B4-BE49-F238E27FC236}">
                    <a16:creationId xmlns:a16="http://schemas.microsoft.com/office/drawing/2014/main" id="{13FB33B5-88C1-4AB2-BCA3-9D942D882CF6}"/>
                  </a:ext>
                </a:extLst>
              </p:cNvPr>
              <p:cNvPicPr/>
              <p:nvPr/>
            </p:nvPicPr>
            <p:blipFill>
              <a:blip r:embed="rId10"/>
              <a:stretch>
                <a:fillRect/>
              </a:stretch>
            </p:blipFill>
            <p:spPr>
              <a:xfrm>
                <a:off x="8968255" y="7567887"/>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1FE25B1E-8057-4FA7-AC61-2436006916D5}"/>
                  </a:ext>
                </a:extLst>
              </p14:cNvPr>
              <p14:cNvContentPartPr/>
              <p14:nvPr/>
            </p14:nvContentPartPr>
            <p14:xfrm>
              <a:off x="6898615" y="5880207"/>
              <a:ext cx="360" cy="360"/>
            </p14:xfrm>
          </p:contentPart>
        </mc:Choice>
        <mc:Fallback xmlns="">
          <p:pic>
            <p:nvPicPr>
              <p:cNvPr id="10" name="Ink 9">
                <a:extLst>
                  <a:ext uri="{FF2B5EF4-FFF2-40B4-BE49-F238E27FC236}">
                    <a16:creationId xmlns:a16="http://schemas.microsoft.com/office/drawing/2014/main" id="{1FE25B1E-8057-4FA7-AC61-2436006916D5}"/>
                  </a:ext>
                </a:extLst>
              </p:cNvPr>
              <p:cNvPicPr/>
              <p:nvPr/>
            </p:nvPicPr>
            <p:blipFill>
              <a:blip r:embed="rId5"/>
              <a:stretch>
                <a:fillRect/>
              </a:stretch>
            </p:blipFill>
            <p:spPr>
              <a:xfrm>
                <a:off x="6889975" y="58715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F262F965-6C7B-497F-B4F1-6D6367D29CBA}"/>
                  </a:ext>
                </a:extLst>
              </p14:cNvPr>
              <p14:cNvContentPartPr/>
              <p14:nvPr/>
            </p14:nvContentPartPr>
            <p14:xfrm>
              <a:off x="9580255" y="6566007"/>
              <a:ext cx="360" cy="37800"/>
            </p14:xfrm>
          </p:contentPart>
        </mc:Choice>
        <mc:Fallback xmlns="">
          <p:pic>
            <p:nvPicPr>
              <p:cNvPr id="15" name="Ink 14">
                <a:extLst>
                  <a:ext uri="{FF2B5EF4-FFF2-40B4-BE49-F238E27FC236}">
                    <a16:creationId xmlns:a16="http://schemas.microsoft.com/office/drawing/2014/main" id="{F262F965-6C7B-497F-B4F1-6D6367D29CBA}"/>
                  </a:ext>
                </a:extLst>
              </p:cNvPr>
              <p:cNvPicPr/>
              <p:nvPr/>
            </p:nvPicPr>
            <p:blipFill>
              <a:blip r:embed="rId13"/>
              <a:stretch>
                <a:fillRect/>
              </a:stretch>
            </p:blipFill>
            <p:spPr>
              <a:xfrm>
                <a:off x="9571255" y="6557367"/>
                <a:ext cx="18000" cy="55440"/>
              </a:xfrm>
              <a:prstGeom prst="rect">
                <a:avLst/>
              </a:prstGeom>
            </p:spPr>
          </p:pic>
        </mc:Fallback>
      </mc:AlternateContent>
      <p:sp>
        <p:nvSpPr>
          <p:cNvPr id="22" name="TextBox 21">
            <a:extLst>
              <a:ext uri="{FF2B5EF4-FFF2-40B4-BE49-F238E27FC236}">
                <a16:creationId xmlns:a16="http://schemas.microsoft.com/office/drawing/2014/main" id="{64B67118-943D-4248-B270-395FB7F1F490}"/>
              </a:ext>
            </a:extLst>
          </p:cNvPr>
          <p:cNvSpPr txBox="1"/>
          <p:nvPr/>
        </p:nvSpPr>
        <p:spPr>
          <a:xfrm>
            <a:off x="4072082" y="2095911"/>
            <a:ext cx="16707424" cy="1569660"/>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sz="3200" b="1" dirty="0">
                <a:solidFill>
                  <a:schemeClr val="tx1"/>
                </a:solidFill>
                <a:latin typeface="+mn-lt"/>
              </a:rPr>
              <a:t>Your Fulbright Grant Document is a critically important document </a:t>
            </a:r>
            <a:r>
              <a:rPr lang="en-US" sz="3200" dirty="0">
                <a:solidFill>
                  <a:schemeClr val="tx1"/>
                </a:solidFill>
                <a:latin typeface="+mn-lt"/>
              </a:rPr>
              <a:t>that describes the benefits and conditions of participation in the Fulbright Program, as well as details that apply to your individual grant. Read it carefully and bring a copy with you to the U.S. for your records. </a:t>
            </a:r>
          </a:p>
        </p:txBody>
      </p:sp>
      <p:pic>
        <p:nvPicPr>
          <p:cNvPr id="24" name="Picture 23">
            <a:extLst>
              <a:ext uri="{FF2B5EF4-FFF2-40B4-BE49-F238E27FC236}">
                <a16:creationId xmlns:a16="http://schemas.microsoft.com/office/drawing/2014/main" id="{84A630D0-8B2B-47E7-8162-7284CA43E721}"/>
              </a:ext>
            </a:extLst>
          </p:cNvPr>
          <p:cNvPicPr>
            <a:picLocks noChangeAspect="1"/>
          </p:cNvPicPr>
          <p:nvPr/>
        </p:nvPicPr>
        <p:blipFill>
          <a:blip r:embed="rId14"/>
          <a:stretch>
            <a:fillRect/>
          </a:stretch>
        </p:blipFill>
        <p:spPr>
          <a:xfrm>
            <a:off x="2022398" y="3705305"/>
            <a:ext cx="10095779" cy="8791056"/>
          </a:xfrm>
          <a:prstGeom prst="rect">
            <a:avLst/>
          </a:prstGeom>
        </p:spPr>
      </p:pic>
      <p:pic>
        <p:nvPicPr>
          <p:cNvPr id="25" name="Picture 24">
            <a:extLst>
              <a:ext uri="{FF2B5EF4-FFF2-40B4-BE49-F238E27FC236}">
                <a16:creationId xmlns:a16="http://schemas.microsoft.com/office/drawing/2014/main" id="{C7EFEA3C-8724-478E-8DF5-9C3282663DDC}"/>
              </a:ext>
            </a:extLst>
          </p:cNvPr>
          <p:cNvPicPr>
            <a:picLocks noChangeAspect="1"/>
          </p:cNvPicPr>
          <p:nvPr/>
        </p:nvPicPr>
        <p:blipFill>
          <a:blip r:embed="rId15"/>
          <a:stretch>
            <a:fillRect/>
          </a:stretch>
        </p:blipFill>
        <p:spPr>
          <a:xfrm>
            <a:off x="12455038" y="4088941"/>
            <a:ext cx="10342617" cy="8205836"/>
          </a:xfrm>
          <a:prstGeom prst="rect">
            <a:avLst/>
          </a:prstGeom>
        </p:spPr>
      </p:pic>
    </p:spTree>
    <p:extLst>
      <p:ext uri="{BB962C8B-B14F-4D97-AF65-F5344CB8AC3E}">
        <p14:creationId xmlns:p14="http://schemas.microsoft.com/office/powerpoint/2010/main" val="126942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FE013DB-B651-4F53-B636-38E77B2B9EED}"/>
              </a:ext>
            </a:extLst>
          </p:cNvPr>
          <p:cNvSpPr txBox="1">
            <a:spLocks/>
          </p:cNvSpPr>
          <p:nvPr/>
        </p:nvSpPr>
        <p:spPr>
          <a:xfrm>
            <a:off x="1206639" y="394855"/>
            <a:ext cx="16811197" cy="260247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000" b="1" dirty="0">
                <a:solidFill>
                  <a:srgbClr val="003DA5"/>
                </a:solidFill>
              </a:rPr>
              <a:t>Terms of Appointment &amp; Conditions of Sponsorship Cont’d</a:t>
            </a:r>
          </a:p>
        </p:txBody>
      </p:sp>
      <p:sp>
        <p:nvSpPr>
          <p:cNvPr id="2" name="TextBox 1">
            <a:extLst>
              <a:ext uri="{FF2B5EF4-FFF2-40B4-BE49-F238E27FC236}">
                <a16:creationId xmlns:a16="http://schemas.microsoft.com/office/drawing/2014/main" id="{2F78DA1C-794A-1A97-6B53-D4295BD27491}"/>
              </a:ext>
            </a:extLst>
          </p:cNvPr>
          <p:cNvSpPr txBox="1"/>
          <p:nvPr/>
        </p:nvSpPr>
        <p:spPr>
          <a:xfrm>
            <a:off x="1423032" y="3351285"/>
            <a:ext cx="10364931" cy="8842036"/>
          </a:xfrm>
          <a:prstGeom prst="rect">
            <a:avLst/>
          </a:prstGeom>
          <a:noFill/>
        </p:spPr>
        <p:txBody>
          <a:bodyPr wrap="square" lIns="91440" tIns="45720" rIns="91440" bIns="45720" anchor="t">
            <a:spAutoFit/>
          </a:bodyPr>
          <a:lstStyle/>
          <a:p>
            <a:pPr marL="0" indent="0">
              <a:buNone/>
            </a:pPr>
            <a:r>
              <a:rPr lang="en-US" sz="3500" b="1" dirty="0">
                <a:solidFill>
                  <a:srgbClr val="003DA5"/>
                </a:solidFill>
              </a:rPr>
              <a:t>Terms and Conditions of Grant:</a:t>
            </a:r>
          </a:p>
          <a:p>
            <a:pPr marL="0" indent="0">
              <a:buNone/>
            </a:pPr>
            <a:endParaRPr lang="en-US" sz="3500" b="1" dirty="0">
              <a:solidFill>
                <a:srgbClr val="003DA5"/>
              </a:solidFill>
              <a:latin typeface="+mn-lt"/>
            </a:endParaRPr>
          </a:p>
          <a:p>
            <a:pPr marL="457200" indent="-457200">
              <a:lnSpc>
                <a:spcPct val="110000"/>
              </a:lnSpc>
              <a:buFont typeface="Wingdings" panose="05000000000000000000" pitchFamily="2" charset="2"/>
              <a:buChar char="§"/>
            </a:pPr>
            <a:r>
              <a:rPr lang="en-US" sz="3500" dirty="0">
                <a:latin typeface="+mn-lt"/>
              </a:rPr>
              <a:t>Applies to all Fulbright Visiting Scholar grantees</a:t>
            </a:r>
          </a:p>
          <a:p>
            <a:pPr>
              <a:lnSpc>
                <a:spcPct val="110000"/>
              </a:lnSpc>
            </a:pPr>
            <a:endParaRPr lang="en-US" sz="3500" dirty="0">
              <a:latin typeface="+mn-lt"/>
            </a:endParaRPr>
          </a:p>
          <a:p>
            <a:pPr marL="457200" indent="-457200">
              <a:lnSpc>
                <a:spcPct val="110000"/>
              </a:lnSpc>
              <a:buFont typeface="Wingdings" panose="05000000000000000000" pitchFamily="2" charset="2"/>
              <a:buChar char="§"/>
            </a:pPr>
            <a:r>
              <a:rPr lang="en-US" sz="3500" dirty="0">
                <a:latin typeface="+mn-lt"/>
              </a:rPr>
              <a:t>Details general program terms</a:t>
            </a:r>
          </a:p>
          <a:p>
            <a:pPr>
              <a:lnSpc>
                <a:spcPct val="110000"/>
              </a:lnSpc>
            </a:pPr>
            <a:endParaRPr lang="en-US" sz="3500" dirty="0">
              <a:latin typeface="+mn-lt"/>
            </a:endParaRPr>
          </a:p>
          <a:p>
            <a:pPr marL="457200" indent="-457200">
              <a:lnSpc>
                <a:spcPct val="110000"/>
              </a:lnSpc>
              <a:buFont typeface="Wingdings" panose="05000000000000000000" pitchFamily="2" charset="2"/>
              <a:buChar char="§"/>
            </a:pPr>
            <a:r>
              <a:rPr lang="en-US" sz="3500" dirty="0">
                <a:latin typeface="+mn-lt"/>
              </a:rPr>
              <a:t>Confirms two-year home residency requirement</a:t>
            </a:r>
          </a:p>
          <a:p>
            <a:pPr>
              <a:lnSpc>
                <a:spcPct val="110000"/>
              </a:lnSpc>
            </a:pPr>
            <a:endParaRPr lang="en-US" sz="3500" dirty="0">
              <a:latin typeface="+mn-lt"/>
            </a:endParaRPr>
          </a:p>
          <a:p>
            <a:pPr marL="457200" indent="-457200">
              <a:lnSpc>
                <a:spcPct val="110000"/>
              </a:lnSpc>
              <a:buFont typeface="Wingdings" panose="05000000000000000000" pitchFamily="2" charset="2"/>
              <a:buChar char="§"/>
            </a:pPr>
            <a:r>
              <a:rPr lang="en-US" sz="3500" dirty="0">
                <a:latin typeface="+mn-lt"/>
              </a:rPr>
              <a:t>Defines benefits and responsibilities</a:t>
            </a:r>
          </a:p>
          <a:p>
            <a:pPr>
              <a:lnSpc>
                <a:spcPct val="110000"/>
              </a:lnSpc>
            </a:pPr>
            <a:endParaRPr lang="en-US" sz="3500" dirty="0">
              <a:latin typeface="+mn-lt"/>
            </a:endParaRPr>
          </a:p>
          <a:p>
            <a:pPr marL="457200" indent="-457200">
              <a:lnSpc>
                <a:spcPct val="110000"/>
              </a:lnSpc>
              <a:buFont typeface="Wingdings" panose="05000000000000000000" pitchFamily="2" charset="2"/>
              <a:buChar char="§"/>
            </a:pPr>
            <a:r>
              <a:rPr lang="en-US" sz="3500" dirty="0">
                <a:latin typeface="+mn-lt"/>
              </a:rPr>
              <a:t>Reporting and tax responsibilities</a:t>
            </a:r>
          </a:p>
          <a:p>
            <a:pPr>
              <a:lnSpc>
                <a:spcPct val="110000"/>
              </a:lnSpc>
            </a:pPr>
            <a:endParaRPr lang="en-US" sz="3500" dirty="0">
              <a:latin typeface="+mn-lt"/>
            </a:endParaRPr>
          </a:p>
          <a:p>
            <a:pPr marL="457200" indent="-457200">
              <a:lnSpc>
                <a:spcPct val="110000"/>
              </a:lnSpc>
              <a:buFont typeface="Wingdings" panose="05000000000000000000" pitchFamily="2" charset="2"/>
              <a:buChar char="§"/>
            </a:pPr>
            <a:r>
              <a:rPr lang="en-US" sz="3500" dirty="0">
                <a:latin typeface="+mn-lt"/>
              </a:rPr>
              <a:t>Dependent responsibilities </a:t>
            </a:r>
          </a:p>
          <a:p>
            <a:pPr marL="457200" indent="-457200">
              <a:lnSpc>
                <a:spcPct val="110000"/>
              </a:lnSpc>
              <a:buFont typeface="Wingdings" panose="05000000000000000000" pitchFamily="2" charset="2"/>
              <a:buChar char="§"/>
            </a:pPr>
            <a:endParaRPr lang="en-US" sz="3500" dirty="0">
              <a:latin typeface="+mn-lt"/>
              <a:cs typeface="Calibri"/>
            </a:endParaRPr>
          </a:p>
          <a:p>
            <a:pPr marL="457200" indent="-457200">
              <a:lnSpc>
                <a:spcPct val="110000"/>
              </a:lnSpc>
              <a:buFont typeface="Wingdings" panose="05000000000000000000" pitchFamily="2" charset="2"/>
              <a:buChar char="§"/>
            </a:pPr>
            <a:r>
              <a:rPr lang="en-US" sz="3500" dirty="0">
                <a:latin typeface="+mn-lt"/>
                <a:cs typeface="Calibri"/>
              </a:rPr>
              <a:t>Must initial every page of the document!</a:t>
            </a:r>
          </a:p>
        </p:txBody>
      </p:sp>
      <p:pic>
        <p:nvPicPr>
          <p:cNvPr id="3" name="Picture 2" descr="Text, letter&#10;&#10;Description automatically generated">
            <a:extLst>
              <a:ext uri="{FF2B5EF4-FFF2-40B4-BE49-F238E27FC236}">
                <a16:creationId xmlns:a16="http://schemas.microsoft.com/office/drawing/2014/main" id="{0568FC14-799E-1014-C3AA-EEC4A2A35942}"/>
              </a:ext>
            </a:extLst>
          </p:cNvPr>
          <p:cNvPicPr>
            <a:picLocks noChangeAspect="1"/>
          </p:cNvPicPr>
          <p:nvPr/>
        </p:nvPicPr>
        <p:blipFill rotWithShape="1">
          <a:blip r:embed="rId2"/>
          <a:srcRect l="238" t="-122" r="-252" b="7769"/>
          <a:stretch/>
        </p:blipFill>
        <p:spPr>
          <a:xfrm>
            <a:off x="12235865" y="1823605"/>
            <a:ext cx="11190640" cy="10369716"/>
          </a:xfrm>
          <a:prstGeom prst="rect">
            <a:avLst/>
          </a:prstGeom>
        </p:spPr>
      </p:pic>
    </p:spTree>
    <p:extLst>
      <p:ext uri="{BB962C8B-B14F-4D97-AF65-F5344CB8AC3E}">
        <p14:creationId xmlns:p14="http://schemas.microsoft.com/office/powerpoint/2010/main" val="3389409494"/>
      </p:ext>
    </p:extLst>
  </p:cSld>
  <p:clrMapOvr>
    <a:masterClrMapping/>
  </p:clrMapOvr>
</p:sld>
</file>

<file path=ppt/theme/theme1.xml><?xml version="1.0" encoding="utf-8"?>
<a:theme xmlns:a="http://schemas.openxmlformats.org/drawingml/2006/main" name="Opener">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dient Bas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dient Bas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hit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Legacy Blu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ky Blu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Gray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Black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5239</TotalTime>
  <Words>2774</Words>
  <Application>Microsoft Office PowerPoint</Application>
  <PresentationFormat>Custom</PresentationFormat>
  <Paragraphs>302</Paragraphs>
  <Slides>25</Slides>
  <Notes>0</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25</vt:i4>
      </vt:variant>
    </vt:vector>
  </HeadingPairs>
  <TitlesOfParts>
    <vt:vector size="42" baseType="lpstr">
      <vt:lpstr>Arial</vt:lpstr>
      <vt:lpstr>Calibri</vt:lpstr>
      <vt:lpstr>Calibri Light</vt:lpstr>
      <vt:lpstr>Mark OT Bold</vt:lpstr>
      <vt:lpstr>Mark OT Book</vt:lpstr>
      <vt:lpstr>Times New Roman</vt:lpstr>
      <vt:lpstr>Wingdings</vt:lpstr>
      <vt:lpstr>Opener</vt:lpstr>
      <vt:lpstr>Title Slide</vt:lpstr>
      <vt:lpstr>Gradient Base 1</vt:lpstr>
      <vt:lpstr>Gradient Base 2</vt:lpstr>
      <vt:lpstr>White Base</vt:lpstr>
      <vt:lpstr>Legacy Blue Base</vt:lpstr>
      <vt:lpstr>Sky Blue Base</vt:lpstr>
      <vt:lpstr>Gray Base</vt:lpstr>
      <vt:lpstr>Black Base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Parham, Virginia</dc:creator>
  <cp:lastModifiedBy>Parham, Virginia</cp:lastModifiedBy>
  <cp:revision>427</cp:revision>
  <dcterms:created xsi:type="dcterms:W3CDTF">2019-06-02T21:08:59Z</dcterms:created>
  <dcterms:modified xsi:type="dcterms:W3CDTF">2023-03-02T21:10:02Z</dcterms:modified>
</cp:coreProperties>
</file>