
<file path=[Content_Types].xml><?xml version="1.0" encoding="utf-8"?>
<Types xmlns="http://schemas.openxmlformats.org/package/2006/content-types"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74" r:id="rId3"/>
    <p:sldMasterId id="2147483660" r:id="rId4"/>
    <p:sldMasterId id="2147483662" r:id="rId5"/>
    <p:sldMasterId id="2147483664" r:id="rId6"/>
    <p:sldMasterId id="2147483666" r:id="rId7"/>
    <p:sldMasterId id="2147483668" r:id="rId8"/>
    <p:sldMasterId id="2147483672" r:id="rId9"/>
    <p:sldMasterId id="2147483670" r:id="rId10"/>
    <p:sldMasterId id="2147483676" r:id="rId11"/>
  </p:sldMasterIdLst>
  <p:notesMasterIdLst>
    <p:notesMasterId r:id="rId29"/>
  </p:notesMasterIdLst>
  <p:sldIdLst>
    <p:sldId id="256" r:id="rId12"/>
    <p:sldId id="331" r:id="rId13"/>
    <p:sldId id="332" r:id="rId14"/>
    <p:sldId id="333" r:id="rId15"/>
    <p:sldId id="334" r:id="rId16"/>
    <p:sldId id="335" r:id="rId17"/>
    <p:sldId id="336" r:id="rId18"/>
    <p:sldId id="338" r:id="rId19"/>
    <p:sldId id="339" r:id="rId20"/>
    <p:sldId id="342" r:id="rId21"/>
    <p:sldId id="343" r:id="rId22"/>
    <p:sldId id="345" r:id="rId23"/>
    <p:sldId id="337" r:id="rId24"/>
    <p:sldId id="351" r:id="rId25"/>
    <p:sldId id="364" r:id="rId26"/>
    <p:sldId id="355" r:id="rId27"/>
    <p:sldId id="368" r:id="rId28"/>
  </p:sldIdLst>
  <p:sldSz cx="24384000" cy="137160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2"/>
    <a:srgbClr val="454A4A"/>
    <a:srgbClr val="009ED5"/>
    <a:srgbClr val="04397A"/>
    <a:srgbClr val="C5C6BC"/>
    <a:srgbClr val="44C700"/>
    <a:srgbClr val="3CEC83"/>
    <a:srgbClr val="448589"/>
    <a:srgbClr val="00304C"/>
    <a:srgbClr val="558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8" autoAdjust="0"/>
    <p:restoredTop sz="92583" autoAdjust="0"/>
  </p:normalViewPr>
  <p:slideViewPr>
    <p:cSldViewPr snapToGrid="0" snapToObjects="1">
      <p:cViewPr varScale="1">
        <p:scale>
          <a:sx n="51" d="100"/>
          <a:sy n="51" d="100"/>
        </p:scale>
        <p:origin x="504" y="12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3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0123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5984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5429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9839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07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650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7514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404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635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556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23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8296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7244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370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096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027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12" Type="http://schemas.openxmlformats.org/officeDocument/2006/relationships/image" Target="../media/image9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0.pdf"/><Relationship Id="rId5" Type="http://schemas.openxmlformats.org/officeDocument/2006/relationships/image" Target="../media/image14.pdf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5.pd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df"/><Relationship Id="rId7" Type="http://schemas.openxmlformats.org/officeDocument/2006/relationships/image" Target="../media/image5.pd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9.pdf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10.pd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df"/><Relationship Id="rId7" Type="http://schemas.openxmlformats.org/officeDocument/2006/relationships/image" Target="../media/image5.pd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pdf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.pd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df"/><Relationship Id="rId7" Type="http://schemas.openxmlformats.org/officeDocument/2006/relationships/image" Target="../media/image5.pd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df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0.pd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df"/><Relationship Id="rId3" Type="http://schemas.openxmlformats.org/officeDocument/2006/relationships/image" Target="../media/image12.pdf"/><Relationship Id="rId7" Type="http://schemas.openxmlformats.org/officeDocument/2006/relationships/image" Target="../media/image14.pd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3.pdf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5.pdf"/><Relationship Id="rId1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6.pdf"/><Relationship Id="rId4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6.pd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7" Type="http://schemas.openxmlformats.org/officeDocument/2006/relationships/image" Target="../media/image16.pd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df"/><Relationship Id="rId4" Type="http://schemas.openxmlformats.org/officeDocument/2006/relationships/image" Target="../media/image1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df"/><Relationship Id="rId7" Type="http://schemas.openxmlformats.org/officeDocument/2006/relationships/image" Target="../media/image10.pd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9.pdf"/><Relationship Id="rId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image" Target="../media/image14.pdf"/><Relationship Id="rId7" Type="http://schemas.openxmlformats.org/officeDocument/2006/relationships/image" Target="../media/image20.pdf"/><Relationship Id="rId17" Type="http://schemas.openxmlformats.org/officeDocument/2006/relationships/image" Target="../media/image10.pdf"/><Relationship Id="rId2" Type="http://schemas.openxmlformats.org/officeDocument/2006/relationships/theme" Target="../theme/theme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5.pdf"/><Relationship Id="rId15" Type="http://schemas.openxmlformats.org/officeDocument/2006/relationships/image" Target="../media/image21.pdf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bright_Back1.png" descr="Fulbright_Back1.png"/>
          <p:cNvPicPr>
            <a:picLocks noChangeAspect="1"/>
          </p:cNvPicPr>
          <p:nvPr userDrawn="1"/>
        </p:nvPicPr>
        <p:blipFill>
          <a:blip r:embed="rId3"/>
          <a:srcRect t="12660" b="12660"/>
          <a:stretch>
            <a:fillRect/>
          </a:stretch>
        </p:blipFill>
        <p:spPr>
          <a:xfrm>
            <a:off x="-52191" y="1"/>
            <a:ext cx="24520315" cy="1373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741363" y="4676237"/>
            <a:ext cx="19117168" cy="46714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4pPr>
      <a:lvl5pPr marL="25603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5pPr>
      <a:lvl6pPr marL="30175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6pPr>
      <a:lvl7pPr marL="34747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7pPr>
      <a:lvl8pPr marL="39319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8pPr>
      <a:lvl9pPr marL="4389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0786816" y="626400"/>
            <a:ext cx="2590800" cy="22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95568" y="626400"/>
            <a:ext cx="5600700" cy="105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942198" y="1603524"/>
            <a:ext cx="7353300" cy="107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-50800" y="11676488"/>
            <a:ext cx="24485600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50800" y="0"/>
            <a:ext cx="24485600" cy="1188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58742" y="865970"/>
            <a:ext cx="5600700" cy="105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291668" y="1920070"/>
            <a:ext cx="5638800" cy="66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-50800" y="11676488"/>
            <a:ext cx="24485600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b="12792"/>
              <a:stretch>
                <a:fillRect/>
              </a:stretch>
            </p:blipFill>
          </mc:Choice>
          <mc:Fallback>
            <p:blipFill>
              <a:blip r:embed="rId4"/>
              <a:srcRect b="12792"/>
              <a:stretch>
                <a:fillRect/>
              </a:stretch>
            </p:blipFill>
          </mc:Fallback>
        </mc:AlternateContent>
        <p:spPr>
          <a:xfrm>
            <a:off x="-50800" y="-25400"/>
            <a:ext cx="24485600" cy="120057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0066391" y="1234702"/>
            <a:ext cx="34544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253184" y="1746874"/>
            <a:ext cx="5638800" cy="66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-50800" y="11694376"/>
            <a:ext cx="24485600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b="14021"/>
              <a:stretch>
                <a:fillRect/>
              </a:stretch>
            </p:blipFill>
          </mc:Choice>
          <mc:Fallback>
            <p:blipFill>
              <a:blip r:embed="rId4"/>
              <a:srcRect b="14021"/>
              <a:stretch>
                <a:fillRect/>
              </a:stretch>
            </p:blipFill>
          </mc:Fallback>
        </mc:AlternateContent>
        <p:spPr>
          <a:xfrm>
            <a:off x="-50800" y="-31750"/>
            <a:ext cx="24485600" cy="11847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58742" y="865970"/>
            <a:ext cx="5600700" cy="105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291668" y="1920070"/>
            <a:ext cx="5638800" cy="66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-50800" y="11676488"/>
            <a:ext cx="24485600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998200" y="0"/>
            <a:ext cx="13385800" cy="1333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0124116" y="1003777"/>
            <a:ext cx="34544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864664" y="722620"/>
            <a:ext cx="5600700" cy="105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711294" y="1699744"/>
            <a:ext cx="7353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rcRect r="225"/>
              <a:stretch>
                <a:fillRect/>
              </a:stretch>
            </p:blipFill>
          </mc:Choice>
          <mc:Fallback>
            <p:blipFill>
              <a:blip r:embed="rId14"/>
              <a:srcRect r="225"/>
              <a:stretch>
                <a:fillRect/>
              </a:stretch>
            </p:blipFill>
          </mc:Fallback>
        </mc:AlternateContent>
        <p:spPr>
          <a:xfrm>
            <a:off x="-15026" y="11694376"/>
            <a:ext cx="24430584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76300" y="346136"/>
            <a:ext cx="22631400" cy="105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r="225"/>
              <a:stretch>
                <a:fillRect/>
              </a:stretch>
            </p:blipFill>
          </mc:Choice>
          <mc:Fallback>
            <p:blipFill>
              <a:blip r:embed="rId6"/>
              <a:srcRect r="225"/>
              <a:stretch>
                <a:fillRect/>
              </a:stretch>
            </p:blipFill>
          </mc:Fallback>
        </mc:AlternateContent>
        <p:spPr>
          <a:xfrm>
            <a:off x="-15026" y="11694376"/>
            <a:ext cx="24430584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76300" y="346136"/>
            <a:ext cx="22631400" cy="105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r="225"/>
              <a:stretch>
                <a:fillRect/>
              </a:stretch>
            </p:blipFill>
          </mc:Choice>
          <mc:Fallback>
            <p:blipFill>
              <a:blip r:embed="rId6"/>
              <a:srcRect r="225"/>
              <a:stretch>
                <a:fillRect/>
              </a:stretch>
            </p:blipFill>
          </mc:Fallback>
        </mc:AlternateContent>
        <p:spPr>
          <a:xfrm>
            <a:off x="-15026" y="11694376"/>
            <a:ext cx="24430584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t="2020"/>
              <a:stretch>
                <a:fillRect/>
              </a:stretch>
            </p:blipFill>
          </mc:Choice>
          <mc:Fallback>
            <p:blipFill>
              <a:blip r:embed="rId4"/>
              <a:srcRect t="2020"/>
              <a:stretch>
                <a:fillRect/>
              </a:stretch>
            </p:blipFill>
          </mc:Fallback>
        </mc:AlternateContent>
        <p:spPr>
          <a:xfrm>
            <a:off x="11029758" y="0"/>
            <a:ext cx="13385800" cy="13065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876300" y="346136"/>
            <a:ext cx="22631400" cy="105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r="225"/>
              <a:stretch>
                <a:fillRect/>
              </a:stretch>
            </p:blipFill>
          </mc:Choice>
          <mc:Fallback>
            <p:blipFill>
              <a:blip r:embed="rId4"/>
              <a:srcRect r="225"/>
              <a:stretch>
                <a:fillRect/>
              </a:stretch>
            </p:blipFill>
          </mc:Fallback>
        </mc:AlternateContent>
        <p:spPr>
          <a:xfrm>
            <a:off x="-15026" y="11694376"/>
            <a:ext cx="24430584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t="2020"/>
              <a:stretch>
                <a:fillRect/>
              </a:stretch>
            </p:blipFill>
          </mc:Choice>
          <mc:Fallback>
            <p:blipFill>
              <a:blip r:embed="rId4"/>
              <a:srcRect t="2020"/>
              <a:stretch>
                <a:fillRect/>
              </a:stretch>
            </p:blipFill>
          </mc:Fallback>
        </mc:AlternateContent>
        <p:spPr>
          <a:xfrm>
            <a:off x="11029758" y="0"/>
            <a:ext cx="13385800" cy="13065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876300" y="346136"/>
            <a:ext cx="22631400" cy="105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-50800" y="11676488"/>
            <a:ext cx="24485600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95568" y="626400"/>
            <a:ext cx="5600700" cy="105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42198" y="1603524"/>
            <a:ext cx="7353300" cy="107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t="2020"/>
              <a:stretch>
                <a:fillRect/>
              </a:stretch>
            </p:blipFill>
          </mc:Choice>
          <mc:Fallback>
            <p:blipFill>
              <a:blip r:embed="rId8"/>
              <a:srcRect t="2020"/>
              <a:stretch>
                <a:fillRect/>
              </a:stretch>
            </p:blipFill>
          </mc:Fallback>
        </mc:AlternateContent>
        <p:spPr>
          <a:xfrm>
            <a:off x="11029758" y="0"/>
            <a:ext cx="13385800" cy="13065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20594399" y="733589"/>
            <a:ext cx="2590800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-50800" y="11676488"/>
            <a:ext cx="24485600" cy="205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cies.org/connect-fulbright" TargetMode="External"/><Relationship Id="rId7" Type="http://schemas.openxmlformats.org/officeDocument/2006/relationships/image" Target="../media/image360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s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653094" y="1606472"/>
            <a:ext cx="20012844" cy="11941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Mark OT" panose="020B0504020201010104" pitchFamily="34" charset="0"/>
                <a:sym typeface="Mark OT Bold"/>
              </a:rPr>
              <a:t>Encourage &amp; Support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65A2"/>
              </a:solidFill>
              <a:effectLst/>
              <a:uLnTx/>
              <a:uFillTx/>
              <a:latin typeface="Mark OT" panose="020B0504020201010104" pitchFamily="34" charset="0"/>
              <a:sym typeface="Mark OT Bold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653095" y="3203848"/>
            <a:ext cx="21709826" cy="67095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Mark OT" panose="020B0504020201010104" pitchFamily="34" charset="0"/>
                <a:sym typeface="Mark OT Light"/>
              </a:rPr>
              <a:t>Suggest Fulbright to sabbatical eligible faculty</a:t>
            </a: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000" dirty="0"/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  <a:sym typeface="Mark OT Light"/>
              </a:rPr>
              <a:t>Coordinate application review using Fulbright Alumni</a:t>
            </a: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Mark OT" panose="020B0504020201010104" pitchFamily="34" charset="0"/>
                <a:sym typeface="Mark OT Light"/>
              </a:rPr>
              <a:t>Serve as a Peer Reviewer to get an inside look at the application process, or suggest a colleague to do so</a:t>
            </a: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b="0" i="0" u="none" strike="noStrike" kern="0" cap="none" spc="0" normalizeH="0" baseline="0" noProof="0" dirty="0">
              <a:ln>
                <a:noFill/>
              </a:ln>
              <a:solidFill>
                <a:srgbClr val="0065A2"/>
              </a:solidFill>
              <a:effectLst/>
              <a:uLnTx/>
              <a:uFillTx/>
              <a:latin typeface="Mark OT" panose="020B0504020201010104" pitchFamily="34" charset="0"/>
            </a:endParaRP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  <a:sym typeface="Mark OT Light"/>
              </a:rPr>
              <a:t>Draft and widely share a document outlining institutional policies related to Fulbright, including leave, benefits and case studies of successful grantees</a:t>
            </a: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37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879337" y="1606472"/>
            <a:ext cx="18727656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Encourage &amp; Support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879337" y="3129608"/>
            <a:ext cx="21415003" cy="9180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Assert how Fulbright demonstrates a commitment to faculty development and international programs</a:t>
            </a: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000" dirty="0"/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Make faculty exchange part of the strategic plans</a:t>
            </a: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Permit sabbatical/leave for Fulbright assignments</a:t>
            </a: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Top-off Fulbright grants</a:t>
            </a: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Continue to provide important health and other benefits to faculty receiving Fulbright grants</a:t>
            </a:r>
          </a:p>
          <a:p>
            <a:pPr>
              <a:lnSpc>
                <a:spcPct val="150000"/>
              </a:lnSpc>
              <a:buSzPct val="120000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4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028700" y="1832716"/>
            <a:ext cx="20750360" cy="11941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Mark OT" panose="020B0504020201010104" pitchFamily="34" charset="0"/>
                <a:sym typeface="Mark OT Bold"/>
              </a:rPr>
              <a:t>Recognize &amp; Celebrate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65A2"/>
              </a:solidFill>
              <a:effectLst/>
              <a:uLnTx/>
              <a:uFillTx/>
              <a:latin typeface="Mark OT" panose="020B0504020201010104" pitchFamily="34" charset="0"/>
              <a:sym typeface="Mark OT Bold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257300" y="3471445"/>
            <a:ext cx="21941367" cy="76328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 panose="020B0504020201010104" pitchFamily="34" charset="0"/>
                <a:sym typeface="Mark OT Light"/>
              </a:rPr>
              <a:t>Publish names of award winners in publications, newsletters, and announcements</a:t>
            </a: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4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Mark OT" panose="020B0504020201010104" pitchFamily="34" charset="0"/>
                <a:sym typeface="Mark OT Light"/>
              </a:rPr>
              <a:t>Send letters of congratulations to grantees signed by senior leadership – president, provost, vice president or dean</a:t>
            </a: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65A2"/>
              </a:solidFill>
              <a:effectLst/>
              <a:uLnTx/>
              <a:uFillTx/>
              <a:latin typeface="Mark OT" panose="020B0504020201010104" pitchFamily="34" charset="0"/>
              <a:sym typeface="Mark OT Light"/>
            </a:endParaRP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 panose="020B0504020201010104" pitchFamily="34" charset="0"/>
                <a:sym typeface="Mark OT Light"/>
              </a:rPr>
              <a:t>Host a reception, coffee hour, luncheon for returning Fulbrighters</a:t>
            </a:r>
          </a:p>
          <a:p>
            <a:pPr marR="0" lvl="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400" b="0" i="0" u="none" strike="noStrike" kern="0" cap="none" spc="0" normalizeH="0" baseline="0" noProof="0" dirty="0">
              <a:ln>
                <a:noFill/>
              </a:ln>
              <a:solidFill>
                <a:srgbClr val="0065A2"/>
              </a:solidFill>
              <a:effectLst/>
              <a:uLnTx/>
              <a:uFillTx/>
              <a:latin typeface="Mark OT" panose="020B0504020201010104" pitchFamily="34" charset="0"/>
            </a:endParaRP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 panose="020B0504020201010104" pitchFamily="34" charset="0"/>
                <a:sym typeface="Mark OT Light"/>
              </a:rPr>
              <a:t>Highlight Fulbrighters during International Education Week or any international focused event on campus</a:t>
            </a: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4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571500" marR="0" lvl="0" indent="-571500" algn="l" defTabSz="1828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Char char="•"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Mark OT" panose="020B0504020201010104" pitchFamily="34" charset="0"/>
                <a:sym typeface="Mark OT Light"/>
              </a:rPr>
              <a:t>Acknowledge experience abroad with merit salary review and tenure decisions</a:t>
            </a:r>
            <a:endParaRPr lang="en-US" sz="4400" b="0" i="0" u="none" strike="noStrike" kern="0" cap="none" spc="0" normalizeH="0" baseline="0" noProof="0" dirty="0">
              <a:ln>
                <a:noFill/>
              </a:ln>
              <a:solidFill>
                <a:srgbClr val="0065A2"/>
              </a:solidFill>
              <a:effectLst/>
              <a:uLnTx/>
              <a:uFillTx/>
              <a:latin typeface="Mark OT" panose="020B05040202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8508" y="8406851"/>
            <a:ext cx="19558000" cy="106815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8508" y="7261524"/>
            <a:ext cx="19558000" cy="914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8508" y="5070137"/>
            <a:ext cx="19558000" cy="91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8508" y="3905565"/>
            <a:ext cx="19558000" cy="914400"/>
          </a:xfrm>
          <a:prstGeom prst="rect">
            <a:avLst/>
          </a:prstGeom>
        </p:spPr>
      </p:pic>
      <p:sp>
        <p:nvSpPr>
          <p:cNvPr id="27" name="Presentation Name…"/>
          <p:cNvSpPr txBox="1"/>
          <p:nvPr/>
        </p:nvSpPr>
        <p:spPr>
          <a:xfrm>
            <a:off x="2145299" y="2001227"/>
            <a:ext cx="19558000" cy="11941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Fulbright Scholar Liaison Calendar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0" name="First &amp; Last Name, Position…"/>
          <p:cNvSpPr txBox="1"/>
          <p:nvPr/>
        </p:nvSpPr>
        <p:spPr>
          <a:xfrm>
            <a:off x="1958508" y="4075894"/>
            <a:ext cx="4540846" cy="5724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2800" b="1" dirty="0">
                <a:solidFill>
                  <a:srgbClr val="04397A"/>
                </a:solidFill>
                <a:latin typeface="Mark OT" panose="020B0504020201010104" pitchFamily="34" charset="0"/>
              </a:rPr>
              <a:t>OCTOBER – NOVEMBER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65481" y="3897722"/>
            <a:ext cx="140849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Scholar Directories go LIVE | Fall Liaison Workshop | Fall Liaison Mailing |</a:t>
            </a:r>
          </a:p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SIR Deadline | OLF Opens | International Education Week (IEW)</a:t>
            </a:r>
          </a:p>
        </p:txBody>
      </p:sp>
      <p:sp>
        <p:nvSpPr>
          <p:cNvPr id="35" name="First &amp; Last Name, Position…"/>
          <p:cNvSpPr txBox="1"/>
          <p:nvPr/>
        </p:nvSpPr>
        <p:spPr>
          <a:xfrm>
            <a:off x="1958508" y="5240466"/>
            <a:ext cx="4540846" cy="5724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2800" b="1" dirty="0">
                <a:solidFill>
                  <a:srgbClr val="04397A"/>
                </a:solidFill>
                <a:latin typeface="Mark OT" panose="020B0504020201010104" pitchFamily="34" charset="0"/>
              </a:rPr>
              <a:t>JANUARY – FEBRUARY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65481" y="5117646"/>
            <a:ext cx="14551026" cy="9130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Mark OT"/>
              </a:rPr>
              <a:t>Sneak Peek Webinar | Competition OPENS | Liaison Workshop | Campus Visits | 	             Top Producing Institutions Announced </a:t>
            </a:r>
          </a:p>
        </p:txBody>
      </p:sp>
      <p:sp>
        <p:nvSpPr>
          <p:cNvPr id="39" name="First &amp; Last Name, Position…"/>
          <p:cNvSpPr txBox="1"/>
          <p:nvPr/>
        </p:nvSpPr>
        <p:spPr>
          <a:xfrm>
            <a:off x="1958508" y="7424381"/>
            <a:ext cx="4540846" cy="5724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2800" b="1" dirty="0">
                <a:solidFill>
                  <a:srgbClr val="04397A"/>
                </a:solidFill>
                <a:latin typeface="Mark OT" panose="020B0504020201010104" pitchFamily="34" charset="0"/>
              </a:rPr>
              <a:t>JUNE – JULY</a:t>
            </a:r>
            <a:endParaRPr sz="2800" b="1" dirty="0">
              <a:solidFill>
                <a:srgbClr val="04397A"/>
              </a:solidFill>
              <a:latin typeface="Mark OT" panose="020B05040202010101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965481" y="7262189"/>
            <a:ext cx="140849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Outreach Lecturing Fund Summer Visits | </a:t>
            </a:r>
            <a:r>
              <a:rPr lang="en-US" sz="2800" dirty="0">
                <a:solidFill>
                  <a:schemeClr val="bg1"/>
                </a:solidFill>
                <a:latin typeface="Mark OT"/>
              </a:rPr>
              <a:t>Alumni Ambassador Orientation | </a:t>
            </a: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Travel Scheduling for Year </a:t>
            </a:r>
          </a:p>
        </p:txBody>
      </p:sp>
      <p:sp>
        <p:nvSpPr>
          <p:cNvPr id="43" name="First &amp; Last Name, Position…"/>
          <p:cNvSpPr txBox="1"/>
          <p:nvPr/>
        </p:nvSpPr>
        <p:spPr>
          <a:xfrm>
            <a:off x="1958508" y="8665333"/>
            <a:ext cx="4540846" cy="5724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2800" b="1" dirty="0">
                <a:solidFill>
                  <a:srgbClr val="04397A"/>
                </a:solidFill>
                <a:latin typeface="Mark OT" panose="020B0504020201010104" pitchFamily="34" charset="0"/>
              </a:rPr>
              <a:t>AUGUST – SEPTEMBER</a:t>
            </a:r>
            <a:endParaRPr sz="2800" b="1" dirty="0">
              <a:solidFill>
                <a:srgbClr val="04397A"/>
              </a:solidFill>
              <a:latin typeface="Mark OT" panose="020B05040202010101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65480" y="8661681"/>
            <a:ext cx="14551027" cy="523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Application Deadline | Campus Visits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965481" y="9920536"/>
            <a:ext cx="14084900" cy="51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Grantees are notified of final approvals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65481" y="10591729"/>
            <a:ext cx="14084900" cy="51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Grantees prepare for grants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5FAF56-4191-4D46-A7E0-88414F0F7902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8508" y="6193371"/>
            <a:ext cx="19558000" cy="914400"/>
          </a:xfrm>
          <a:prstGeom prst="rect">
            <a:avLst/>
          </a:prstGeom>
        </p:spPr>
      </p:pic>
      <p:sp>
        <p:nvSpPr>
          <p:cNvPr id="22" name="First &amp; Last Name, Position…">
            <a:extLst>
              <a:ext uri="{FF2B5EF4-FFF2-40B4-BE49-F238E27FC236}">
                <a16:creationId xmlns:a16="http://schemas.microsoft.com/office/drawing/2014/main" id="{C35738C0-3310-4F53-9CE1-9450C41A0D27}"/>
              </a:ext>
            </a:extLst>
          </p:cNvPr>
          <p:cNvSpPr txBox="1"/>
          <p:nvPr/>
        </p:nvSpPr>
        <p:spPr>
          <a:xfrm>
            <a:off x="1958508" y="6363700"/>
            <a:ext cx="4540846" cy="5724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2800" b="1" dirty="0">
                <a:solidFill>
                  <a:srgbClr val="04397A"/>
                </a:solidFill>
                <a:latin typeface="Mark OT" panose="020B0504020201010104" pitchFamily="34" charset="0"/>
              </a:rPr>
              <a:t>MARCH – MAY</a:t>
            </a:r>
            <a:endParaRPr b="1" dirty="0">
              <a:solidFill>
                <a:srgbClr val="04397A"/>
              </a:solidFill>
              <a:latin typeface="Mark OT" panose="020B05040202010101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F1F6FD-D5E8-4EAE-BA8B-09C5DD512792}"/>
              </a:ext>
            </a:extLst>
          </p:cNvPr>
          <p:cNvSpPr/>
          <p:nvPr/>
        </p:nvSpPr>
        <p:spPr>
          <a:xfrm>
            <a:off x="6965481" y="6455419"/>
            <a:ext cx="140849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Mark OT" panose="020B0504020201010104" pitchFamily="34" charset="0"/>
              </a:rPr>
              <a:t>Campus Visits | Spring Liaison Workshop | Liaison Workshop @ NAFSA</a:t>
            </a:r>
          </a:p>
        </p:txBody>
      </p:sp>
    </p:spTree>
    <p:extLst>
      <p:ext uri="{BB962C8B-B14F-4D97-AF65-F5344CB8AC3E}">
        <p14:creationId xmlns:p14="http://schemas.microsoft.com/office/powerpoint/2010/main" val="369259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84344" y="4586087"/>
            <a:ext cx="18097500" cy="5207000"/>
          </a:xfrm>
          <a:prstGeom prst="rect">
            <a:avLst/>
          </a:prstGeom>
        </p:spPr>
      </p:pic>
      <p:sp>
        <p:nvSpPr>
          <p:cNvPr id="27" name="Presentation Name…"/>
          <p:cNvSpPr txBox="1"/>
          <p:nvPr/>
        </p:nvSpPr>
        <p:spPr>
          <a:xfrm>
            <a:off x="1860884" y="2057788"/>
            <a:ext cx="21303916" cy="11695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"/>
              </a:rPr>
              <a:t>Liaison Engagement Timeline</a:t>
            </a:r>
            <a:endParaRPr sz="8000" dirty="0">
              <a:solidFill>
                <a:srgbClr val="0065A2"/>
              </a:solidFill>
              <a:latin typeface=""/>
            </a:endParaRPr>
          </a:p>
        </p:txBody>
      </p:sp>
      <p:sp>
        <p:nvSpPr>
          <p:cNvPr id="30" name="First &amp; Last Name, Position…"/>
          <p:cNvSpPr txBox="1"/>
          <p:nvPr/>
        </p:nvSpPr>
        <p:spPr>
          <a:xfrm>
            <a:off x="2173861" y="6173926"/>
            <a:ext cx="3101304" cy="20313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000" b="1" dirty="0">
                <a:solidFill>
                  <a:srgbClr val="FFFFFF"/>
                </a:solidFill>
                <a:latin typeface=""/>
              </a:rPr>
              <a:t>Appoint a Scholar Liaison – Stay in TOUCH!</a:t>
            </a:r>
            <a:endParaRPr sz="3000" b="1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14" name="First &amp; Last Name, Position…">
            <a:extLst>
              <a:ext uri="{FF2B5EF4-FFF2-40B4-BE49-F238E27FC236}">
                <a16:creationId xmlns:a16="http://schemas.microsoft.com/office/drawing/2014/main" id="{F4A005BB-D10A-42F7-A20D-9B426F4F7997}"/>
              </a:ext>
            </a:extLst>
          </p:cNvPr>
          <p:cNvSpPr txBox="1"/>
          <p:nvPr/>
        </p:nvSpPr>
        <p:spPr>
          <a:xfrm>
            <a:off x="6157097" y="6173926"/>
            <a:ext cx="4636484" cy="20313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000" b="1" dirty="0">
                <a:solidFill>
                  <a:srgbClr val="FFFFFF"/>
                </a:solidFill>
                <a:latin typeface=""/>
              </a:rPr>
              <a:t>Host an Event: OLF/Alumni Ambassador or Workshop</a:t>
            </a:r>
            <a:endParaRPr sz="3000" b="1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16" name="First &amp; Last Name, Position…">
            <a:extLst>
              <a:ext uri="{FF2B5EF4-FFF2-40B4-BE49-F238E27FC236}">
                <a16:creationId xmlns:a16="http://schemas.microsoft.com/office/drawing/2014/main" id="{219BEA94-C833-4423-BF5F-9D7842C078D6}"/>
              </a:ext>
            </a:extLst>
          </p:cNvPr>
          <p:cNvSpPr txBox="1"/>
          <p:nvPr/>
        </p:nvSpPr>
        <p:spPr>
          <a:xfrm>
            <a:off x="11708853" y="6004986"/>
            <a:ext cx="3475732" cy="20313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000" b="1" dirty="0">
                <a:solidFill>
                  <a:srgbClr val="FFFFFF"/>
                </a:solidFill>
                <a:latin typeface=""/>
              </a:rPr>
              <a:t>Develop Fulbright-Friendly Policies &amp; On Campus Support</a:t>
            </a:r>
            <a:endParaRPr sz="3000" b="1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17" name="First &amp; Last Name, Position…">
            <a:extLst>
              <a:ext uri="{FF2B5EF4-FFF2-40B4-BE49-F238E27FC236}">
                <a16:creationId xmlns:a16="http://schemas.microsoft.com/office/drawing/2014/main" id="{93B17974-3135-49FA-85B6-A2E81C3A43F5}"/>
              </a:ext>
            </a:extLst>
          </p:cNvPr>
          <p:cNvSpPr txBox="1"/>
          <p:nvPr/>
        </p:nvSpPr>
        <p:spPr>
          <a:xfrm>
            <a:off x="15877193" y="5902489"/>
            <a:ext cx="3087642" cy="249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spcAft>
                <a:spcPts val="600"/>
              </a:spcAft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000" b="1" dirty="0">
                <a:solidFill>
                  <a:srgbClr val="FFFFFF"/>
                </a:solidFill>
                <a:latin typeface=""/>
              </a:rPr>
              <a:t>Encourage Participation &amp; Celebrate Success in Community </a:t>
            </a:r>
            <a:endParaRPr sz="3000" b="1" dirty="0">
              <a:solidFill>
                <a:srgbClr val="FFFFFF"/>
              </a:solidFill>
              <a:latin typeface="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427746" y="1634260"/>
            <a:ext cx="17736945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  <a:sym typeface="Mark OT Bold"/>
              </a:rPr>
              <a:t>Resources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65A2"/>
              </a:solidFill>
              <a:effectLst/>
              <a:uLnTx/>
              <a:uFillTx/>
              <a:latin typeface="Mark OT" panose="020B0504020201010104" pitchFamily="34" charset="0"/>
              <a:sym typeface="Mark OT Bold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427746" y="3042061"/>
            <a:ext cx="11773903" cy="93746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 anchor="t">
            <a:spAutoFit/>
          </a:bodyPr>
          <a:lstStyle/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5400">
                <a:solidFill>
                  <a:srgbClr val="0065A2"/>
                </a:solidFill>
                <a:latin typeface="Mark OT" panose="020B0504020201010104" pitchFamily="34" charset="0"/>
              </a:rPr>
              <a:t>Fulbright @ 75</a:t>
            </a:r>
            <a:r>
              <a:rPr lang="en-US" alt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: fulbright75</a:t>
            </a:r>
            <a:r>
              <a:rPr lang="en-US" altLang="en-US" sz="5400">
                <a:solidFill>
                  <a:srgbClr val="0065A2"/>
                </a:solidFill>
                <a:latin typeface="Mark OT" panose="020B0504020201010104" pitchFamily="34" charset="0"/>
              </a:rPr>
              <a:t>.org </a:t>
            </a:r>
            <a:endParaRPr lang="en-US" altLang="en-US" sz="54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Invite a Scholar Alumni Ambassador</a:t>
            </a: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Get Connected &amp; Stay Connected</a:t>
            </a: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Trainings</a:t>
            </a: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Monthly Messages</a:t>
            </a: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Liaison Linkups</a:t>
            </a: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Liaison Toolkit</a:t>
            </a: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en-US" sz="54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685800" indent="-685800">
              <a:lnSpc>
                <a:spcPct val="114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en-US" sz="54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pic>
        <p:nvPicPr>
          <p:cNvPr id="1028" name="Picture 4" descr="Alumni Ambassadors 2020_21">
            <a:extLst>
              <a:ext uri="{FF2B5EF4-FFF2-40B4-BE49-F238E27FC236}">
                <a16:creationId xmlns:a16="http://schemas.microsoft.com/office/drawing/2014/main" id="{626C5466-5B3E-4D99-842C-A81D2925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765" y="3042061"/>
            <a:ext cx="8853488" cy="73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306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193121" y="1618126"/>
            <a:ext cx="18444850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Next Steps: Five for Fulbright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193121" y="3223654"/>
            <a:ext cx="21070331" cy="7663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742950" indent="-742950">
              <a:spcAft>
                <a:spcPts val="1800"/>
              </a:spcAft>
              <a:buSzPct val="120000"/>
              <a:buAutoNum type="arabicPeriod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 panose="020B0504020201010104" pitchFamily="34" charset="0"/>
              </a:rPr>
              <a:t>Confirm Scholar Liaison information for your campus. Do you have a Fulbright Program Adviser for the Student Program?</a:t>
            </a:r>
          </a:p>
          <a:p>
            <a:pPr marL="742950" indent="-742950">
              <a:spcAft>
                <a:spcPts val="1800"/>
              </a:spcAft>
              <a:buSzPct val="120000"/>
              <a:buFontTx/>
              <a:buAutoNum type="arabicPeriod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</a:rPr>
              <a:t>Host an OLF, Scholar-in-Residence, or Alumni Ambassador to share their story.</a:t>
            </a:r>
          </a:p>
          <a:p>
            <a:pPr marL="742950" indent="-742950">
              <a:spcAft>
                <a:spcPts val="1800"/>
              </a:spcAft>
              <a:buSzPct val="120000"/>
              <a:buFontTx/>
              <a:buAutoNum type="arabicPeriod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</a:rPr>
              <a:t>Sponsor an IIE team member for a campus visit.</a:t>
            </a:r>
          </a:p>
          <a:p>
            <a:pPr marL="742950" indent="-742950">
              <a:spcAft>
                <a:spcPts val="1800"/>
              </a:spcAft>
              <a:buSzPct val="120000"/>
              <a:buAutoNum type="arabicPeriod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 panose="020B0504020201010104" pitchFamily="34" charset="0"/>
              </a:rPr>
              <a:t>Share what you’ve learned at this workshop in a meeting or with a colleague. </a:t>
            </a:r>
          </a:p>
          <a:p>
            <a:pPr marL="742950" indent="-742950">
              <a:spcAft>
                <a:spcPts val="1800"/>
              </a:spcAft>
              <a:buSzPct val="120000"/>
              <a:buAutoNum type="arabicPeriod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 panose="020B0504020201010104" pitchFamily="34" charset="0"/>
              </a:rPr>
              <a:t>Conduct a self-assessment of your campus engagement with Fulbright. </a:t>
            </a:r>
          </a:p>
          <a:p>
            <a:pPr algn="ctr">
              <a:spcAft>
                <a:spcPts val="1800"/>
              </a:spcAft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br>
              <a:rPr lang="en-US" sz="4400" b="1" dirty="0">
                <a:solidFill>
                  <a:srgbClr val="0065A2"/>
                </a:solidFill>
                <a:latin typeface="Mark OT"/>
              </a:rPr>
            </a:br>
            <a:r>
              <a:rPr lang="en-US" sz="4400" b="1" dirty="0">
                <a:solidFill>
                  <a:srgbClr val="0065A2"/>
                </a:solidFill>
                <a:latin typeface="Mark OT"/>
              </a:rPr>
              <a:t>Keep in touch!  </a:t>
            </a:r>
            <a:endParaRPr lang="en-US" dirty="0">
              <a:solidFill>
                <a:srgbClr val="FAFFF8"/>
              </a:solidFill>
              <a:latin typeface="Mark OT"/>
            </a:endParaRPr>
          </a:p>
          <a:p>
            <a:pPr algn="ctr">
              <a:spcAft>
                <a:spcPts val="1800"/>
              </a:spcAft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b="1" dirty="0">
                <a:solidFill>
                  <a:srgbClr val="0065A2"/>
                </a:solidFill>
                <a:latin typeface="Mark OT"/>
              </a:rPr>
              <a:t>Let us know how things are going and use us as a resource.</a:t>
            </a:r>
            <a:endParaRPr lang="en-US" dirty="0">
              <a:latin typeface="Mark OT"/>
            </a:endParaRPr>
          </a:p>
        </p:txBody>
      </p:sp>
    </p:spTree>
    <p:extLst>
      <p:ext uri="{BB962C8B-B14F-4D97-AF65-F5344CB8AC3E}">
        <p14:creationId xmlns:p14="http://schemas.microsoft.com/office/powerpoint/2010/main" val="3653676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esentation Name…">
            <a:extLst>
              <a:ext uri="{FF2B5EF4-FFF2-40B4-BE49-F238E27FC236}">
                <a16:creationId xmlns:a16="http://schemas.microsoft.com/office/drawing/2014/main" id="{FD8161EA-44D1-4BF8-AC50-17C0DE386EA1}"/>
              </a:ext>
            </a:extLst>
          </p:cNvPr>
          <p:cNvSpPr txBox="1"/>
          <p:nvPr/>
        </p:nvSpPr>
        <p:spPr>
          <a:xfrm>
            <a:off x="10236567" y="965062"/>
            <a:ext cx="12872673" cy="11695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"/>
                <a:sym typeface="Mark OT Bold"/>
              </a:rPr>
              <a:t>Stay connected with us.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sym typeface="Mark OT Bold"/>
            </a:endParaRPr>
          </a:p>
        </p:txBody>
      </p:sp>
      <p:sp>
        <p:nvSpPr>
          <p:cNvPr id="5" name="First &amp; Last Name, Position…">
            <a:extLst>
              <a:ext uri="{FF2B5EF4-FFF2-40B4-BE49-F238E27FC236}">
                <a16:creationId xmlns:a16="http://schemas.microsoft.com/office/drawing/2014/main" id="{A8037FAA-2C59-47F2-9952-E3E3AF527E7B}"/>
              </a:ext>
            </a:extLst>
          </p:cNvPr>
          <p:cNvSpPr txBox="1"/>
          <p:nvPr/>
        </p:nvSpPr>
        <p:spPr>
          <a:xfrm>
            <a:off x="1441977" y="4040191"/>
            <a:ext cx="7361658" cy="7467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"/>
                <a:sym typeface="Mark O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with Fulbright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"/>
              <a:sym typeface="Mark OT Light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CEA630F3-7145-4BD6-8B18-3A81E2809F4A}"/>
              </a:ext>
            </a:extLst>
          </p:cNvPr>
          <p:cNvSpPr/>
          <p:nvPr/>
        </p:nvSpPr>
        <p:spPr>
          <a:xfrm>
            <a:off x="1441977" y="5224941"/>
            <a:ext cx="913935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txBody>
          <a:bodyPr tIns="91439" bIns="91439"/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7" name="First &amp; Last Name, Position…">
            <a:extLst>
              <a:ext uri="{FF2B5EF4-FFF2-40B4-BE49-F238E27FC236}">
                <a16:creationId xmlns:a16="http://schemas.microsoft.com/office/drawing/2014/main" id="{5F36D195-2E74-4007-9967-7E2398A7C3E2}"/>
              </a:ext>
            </a:extLst>
          </p:cNvPr>
          <p:cNvSpPr txBox="1"/>
          <p:nvPr/>
        </p:nvSpPr>
        <p:spPr>
          <a:xfrm>
            <a:off x="1441977" y="5642800"/>
            <a:ext cx="7361658" cy="746784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"/>
                <a:sym typeface="Mark OT Light"/>
              </a:rPr>
              <a:t>Email us 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"/>
                <a:sym typeface="Mark OT Light"/>
              </a:rPr>
              <a:t>t </a:t>
            </a:r>
            <a:r>
              <a:rPr lang="en-US" sz="4000" dirty="0">
                <a:solidFill>
                  <a:schemeClr val="bg1"/>
                </a:solidFill>
                <a:latin typeface=""/>
                <a:sym typeface="Mark OT Light"/>
              </a:rPr>
              <a:t>outreach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"/>
                <a:sym typeface="Mark OT Light"/>
              </a:rPr>
              <a:t>@iie.org</a:t>
            </a:r>
            <a:endParaRPr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AB9D4749-610C-4D31-9307-889464061B0A}"/>
              </a:ext>
            </a:extLst>
          </p:cNvPr>
          <p:cNvSpPr/>
          <p:nvPr/>
        </p:nvSpPr>
        <p:spPr>
          <a:xfrm>
            <a:off x="1441977" y="6808306"/>
            <a:ext cx="913935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txBody>
          <a:bodyPr tIns="91439" bIns="91439"/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9" name="First &amp; Last Name, Position…">
            <a:extLst>
              <a:ext uri="{FF2B5EF4-FFF2-40B4-BE49-F238E27FC236}">
                <a16:creationId xmlns:a16="http://schemas.microsoft.com/office/drawing/2014/main" id="{3CECF6FA-EB98-4B3B-BFC0-6B6DC363E437}"/>
              </a:ext>
            </a:extLst>
          </p:cNvPr>
          <p:cNvSpPr txBox="1"/>
          <p:nvPr/>
        </p:nvSpPr>
        <p:spPr>
          <a:xfrm>
            <a:off x="1385657" y="7226746"/>
            <a:ext cx="8850910" cy="12982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  <a:sym typeface="Mark OT Light"/>
              </a:rPr>
              <a:t>Visit our website to learn more about the Fulbright U.S. Scholar Program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57AA9750-EC2C-4686-A70B-14AEDFF30E5E}"/>
              </a:ext>
            </a:extLst>
          </p:cNvPr>
          <p:cNvSpPr/>
          <p:nvPr/>
        </p:nvSpPr>
        <p:spPr>
          <a:xfrm>
            <a:off x="1441977" y="8871355"/>
            <a:ext cx="913935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txBody>
          <a:bodyPr tIns="91439" bIns="91439"/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1" name="First &amp; Last Name, Position…">
            <a:extLst>
              <a:ext uri="{FF2B5EF4-FFF2-40B4-BE49-F238E27FC236}">
                <a16:creationId xmlns:a16="http://schemas.microsoft.com/office/drawing/2014/main" id="{2670EE3A-0260-46D0-9584-1A52C740D9CF}"/>
              </a:ext>
            </a:extLst>
          </p:cNvPr>
          <p:cNvSpPr txBox="1"/>
          <p:nvPr/>
        </p:nvSpPr>
        <p:spPr>
          <a:xfrm>
            <a:off x="1385657" y="9187132"/>
            <a:ext cx="8850910" cy="7467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  <a:sym typeface="Mark OT Light"/>
              </a:rPr>
              <a:t>Refer your colleagues</a:t>
            </a:r>
            <a:endParaRPr lang="en-US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36DA7-1137-4ABC-B081-9301C0CBB143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4704050" y="3949740"/>
            <a:ext cx="72136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15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997527" y="1974118"/>
            <a:ext cx="22447659" cy="11941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Role of Scholar Liaisons – Critical Allies and Advocates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3125972" y="3829255"/>
            <a:ext cx="19244929" cy="55815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Promote awareness and participation</a:t>
            </a: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Support the development of Fulbright-friendly policies</a:t>
            </a: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Create a culture that encourages international exchange</a:t>
            </a: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Celebrate success with the program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esentation Name…"/>
          <p:cNvSpPr txBox="1"/>
          <p:nvPr/>
        </p:nvSpPr>
        <p:spPr>
          <a:xfrm>
            <a:off x="2303545" y="2189952"/>
            <a:ext cx="18444850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Applicant Considerations</a:t>
            </a:r>
          </a:p>
        </p:txBody>
      </p:sp>
      <p:sp>
        <p:nvSpPr>
          <p:cNvPr id="5" name="First &amp; Last Name, Position…">
            <a:extLst>
              <a:ext uri="{FF2B5EF4-FFF2-40B4-BE49-F238E27FC236}">
                <a16:creationId xmlns:a16="http://schemas.microsoft.com/office/drawing/2014/main" id="{8049808D-8F7C-466C-B93C-3D38733D4A32}"/>
              </a:ext>
            </a:extLst>
          </p:cNvPr>
          <p:cNvSpPr txBox="1"/>
          <p:nvPr/>
        </p:nvSpPr>
        <p:spPr>
          <a:xfrm>
            <a:off x="4421415" y="4067237"/>
            <a:ext cx="10516865" cy="55815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Release time</a:t>
            </a:r>
            <a:endParaRPr lang="en-US" sz="4800" dirty="0"/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Tenure/Promotion</a:t>
            </a: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Salary</a:t>
            </a: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6000" dirty="0">
                <a:solidFill>
                  <a:srgbClr val="0065A2"/>
                </a:solidFill>
                <a:latin typeface="Mark OT" panose="020B0504020201010104" pitchFamily="34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56828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2162143" y="1549912"/>
            <a:ext cx="18444850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Release Time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2163122" y="2511476"/>
            <a:ext cx="21562829" cy="50418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Scholar awards generally range from 2 to 12 months (Flex and Global)</a:t>
            </a:r>
            <a:endParaRPr lang="en-US" sz="4400" dirty="0"/>
          </a:p>
          <a:p>
            <a:pPr marL="1450975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Is release time set or scheduled?</a:t>
            </a:r>
          </a:p>
          <a:p>
            <a:pPr marL="1450975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5400" dirty="0">
                <a:solidFill>
                  <a:srgbClr val="0065A2"/>
                </a:solidFill>
                <a:latin typeface="Mark OT" panose="020B0504020201010104" pitchFamily="34" charset="0"/>
              </a:rPr>
              <a:t>Can junior faculty get release time? </a:t>
            </a:r>
          </a:p>
          <a:p>
            <a:pPr marL="1450975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5400" dirty="0">
                <a:solidFill>
                  <a:srgbClr val="0065A2"/>
                </a:solidFill>
                <a:latin typeface="Mark OT"/>
              </a:rPr>
              <a:t>Can adjunct faculty go and be offered work on their return?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90B7D-F894-4BCC-A860-6E602A8E6FA2}"/>
              </a:ext>
            </a:extLst>
          </p:cNvPr>
          <p:cNvSpPr txBox="1"/>
          <p:nvPr/>
        </p:nvSpPr>
        <p:spPr>
          <a:xfrm>
            <a:off x="2330170" y="9429161"/>
            <a:ext cx="2048485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900" b="1" dirty="0">
                <a:solidFill>
                  <a:srgbClr val="0065A2"/>
                </a:solidFill>
                <a:latin typeface="Mark OT"/>
              </a:rPr>
              <a:t>Grant a leave of absence, maintain salary and sabbatical eligibility.</a:t>
            </a:r>
            <a:r>
              <a:rPr lang="en-US" sz="4900" dirty="0">
                <a:latin typeface="Mark OT"/>
              </a:rPr>
              <a:t>​</a:t>
            </a:r>
            <a:endParaRPr lang="en-US" sz="4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66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2162142" y="1901788"/>
            <a:ext cx="18444850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Tenure/Promotion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2162142" y="3112374"/>
            <a:ext cx="21446004" cy="79406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How will  a Fulbright affect their career?</a:t>
            </a:r>
            <a:endParaRPr lang="en-US" sz="4800" dirty="0"/>
          </a:p>
          <a:p>
            <a:pPr marL="1450975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Does international experience count towards tenure, promotion, or merit?</a:t>
            </a:r>
          </a:p>
          <a:p>
            <a:pPr marL="1450975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Are faculty development benefits of lecturing awards recognized equally with research awards?</a:t>
            </a:r>
          </a:p>
          <a:p>
            <a:pPr marL="1450975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Can junior faculty accept a Fulbright without jeopardizing tenure? Does it affect the tenure clock?</a:t>
            </a:r>
          </a:p>
          <a:p>
            <a:pPr marL="1450975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b="1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>
              <a:buSzPct val="120000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b="1" dirty="0">
                <a:solidFill>
                  <a:srgbClr val="0065A2"/>
                </a:solidFill>
                <a:latin typeface="Mark OT" panose="020B0504020201010104" pitchFamily="34" charset="0"/>
              </a:rPr>
              <a:t>Value international teaching, research and service in tenure decisions.</a:t>
            </a:r>
          </a:p>
          <a:p>
            <a:pPr>
              <a:buSzPct val="120000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b="1" dirty="0">
                <a:solidFill>
                  <a:srgbClr val="0065A2"/>
                </a:solidFill>
                <a:latin typeface="Mark OT" panose="020B0504020201010104" pitchFamily="34" charset="0"/>
              </a:rPr>
              <a:t>Give an automatic salary increase to returned Fulbright Scholars.</a:t>
            </a:r>
          </a:p>
        </p:txBody>
      </p:sp>
    </p:spTree>
    <p:extLst>
      <p:ext uri="{BB962C8B-B14F-4D97-AF65-F5344CB8AC3E}">
        <p14:creationId xmlns:p14="http://schemas.microsoft.com/office/powerpoint/2010/main" val="275907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828800" y="1917557"/>
            <a:ext cx="18863034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Salary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828800" y="3668127"/>
            <a:ext cx="23063199" cy="56101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Most Fulbright Scholar awards do not equal faculty salaries</a:t>
            </a:r>
            <a:endParaRPr lang="en-US" sz="4000" dirty="0"/>
          </a:p>
          <a:p>
            <a:pPr marL="1565275" indent="-6858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Awards include stipend, maintenance and travel/relocation for the grantee</a:t>
            </a:r>
          </a:p>
          <a:p>
            <a:pPr>
              <a:lnSpc>
                <a:spcPct val="150000"/>
              </a:lnSpc>
              <a:buSzPct val="120000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>
              <a:lnSpc>
                <a:spcPct val="150000"/>
              </a:lnSpc>
              <a:buSzPct val="120000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b="1" dirty="0">
                <a:solidFill>
                  <a:srgbClr val="0065A2"/>
                </a:solidFill>
                <a:latin typeface="Mark OT"/>
              </a:rPr>
              <a:t>Top off the Fulbright award to match current faculty member salary.  </a:t>
            </a:r>
            <a:br>
              <a:rPr lang="en-US" sz="4800" b="1" dirty="0">
                <a:solidFill>
                  <a:srgbClr val="0065A2"/>
                </a:solidFill>
                <a:latin typeface="Mark OT"/>
              </a:rPr>
            </a:br>
            <a:r>
              <a:rPr lang="en-US" sz="4800" b="1" dirty="0">
                <a:solidFill>
                  <a:srgbClr val="0065A2"/>
                </a:solidFill>
                <a:latin typeface="Mark OT"/>
              </a:rPr>
              <a:t>Give equivalent Fulbright funding to affected department to hire replacement faculty.</a:t>
            </a:r>
          </a:p>
        </p:txBody>
      </p:sp>
    </p:spTree>
    <p:extLst>
      <p:ext uri="{BB962C8B-B14F-4D97-AF65-F5344CB8AC3E}">
        <p14:creationId xmlns:p14="http://schemas.microsoft.com/office/powerpoint/2010/main" val="344925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650650" y="1974118"/>
            <a:ext cx="18928063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Benefits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650650" y="3159575"/>
            <a:ext cx="22478827" cy="45021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Fulbright Scholars need uninterrupted coverage with their regular health insurance.</a:t>
            </a:r>
            <a:endParaRPr lang="en-US" sz="4000" dirty="0"/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/>
              </a:rPr>
              <a:t>Awards offer only supplementary coverage that includes medical evacuation, </a:t>
            </a:r>
          </a:p>
          <a:p>
            <a:pPr>
              <a:lnSpc>
                <a:spcPct val="150000"/>
              </a:lnSpc>
              <a:buSzPct val="120000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/>
              </a:rPr>
              <a:t>but not preexisting conditions, or coverage for family members.</a:t>
            </a:r>
            <a:endParaRPr lang="en-US" dirty="0">
              <a:latin typeface="Mark OT"/>
            </a:endParaRP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Are other benefits continued, for example, retirement?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20E8F-8D07-4C16-AB8A-48D761C19D80}"/>
              </a:ext>
            </a:extLst>
          </p:cNvPr>
          <p:cNvSpPr txBox="1"/>
          <p:nvPr/>
        </p:nvSpPr>
        <p:spPr>
          <a:xfrm>
            <a:off x="2901884" y="9683684"/>
            <a:ext cx="19967274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 b="1" dirty="0">
                <a:solidFill>
                  <a:srgbClr val="0065A2"/>
                </a:solidFill>
                <a:latin typeface="Mark OT"/>
              </a:rPr>
              <a:t>Maintain full benefit package at the institution’s expense.</a:t>
            </a:r>
            <a:r>
              <a:rPr lang="en-US" sz="5000" dirty="0">
                <a:latin typeface="Mark OT"/>
              </a:rPr>
              <a:t>​</a:t>
            </a:r>
            <a:endParaRPr lang="en-US" sz="5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41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879337" y="1627254"/>
            <a:ext cx="21594130" cy="12105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Promoting Fulbright Scholar Programs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879337" y="3432608"/>
            <a:ext cx="21594129" cy="68507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</a:rPr>
              <a:t>Host a Fulbright Day!  Sponsor IIE staff to travel to campus for a series of presentations with faculty, administrators and alumni.</a:t>
            </a:r>
            <a:endParaRPr lang="en-US" sz="4400" dirty="0">
              <a:latin typeface="Mark OT"/>
            </a:endParaRP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</a:rPr>
              <a:t>Share Scholar Liaison updates</a:t>
            </a: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</a:rPr>
              <a:t>Speak to faculty meetings, introduce yourself as the Fulbright Scholar Liaison, suggest Fulbright as an agenda item at meetings</a:t>
            </a:r>
          </a:p>
          <a:p>
            <a:pPr marL="571500" indent="-571500">
              <a:lnSpc>
                <a:spcPct val="150000"/>
              </a:lnSpc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</a:rPr>
              <a:t>Link </a:t>
            </a:r>
            <a:r>
              <a:rPr lang="en-US" sz="4400" dirty="0">
                <a:solidFill>
                  <a:srgbClr val="0065A2"/>
                </a:solidFill>
                <a:latin typeface="Mark OT"/>
                <a:hlinkClick r:id="rId3"/>
              </a:rPr>
              <a:t>www.cies.org</a:t>
            </a:r>
            <a:r>
              <a:rPr lang="en-US" sz="4400" dirty="0">
                <a:solidFill>
                  <a:srgbClr val="0065A2"/>
                </a:solidFill>
                <a:latin typeface="Mark OT"/>
              </a:rPr>
              <a:t> directly to your grants and faculty development websites</a:t>
            </a:r>
          </a:p>
          <a:p>
            <a:pPr marL="571500" indent="-571500">
              <a:lnSpc>
                <a:spcPct val="150000"/>
              </a:lnSpc>
              <a:buSzPct val="120000"/>
              <a:buFont typeface="Arial,Sans-Serif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  <a:ea typeface="+mj-lt"/>
                <a:cs typeface="+mj-lt"/>
              </a:rPr>
              <a:t>Order additional materials for distribution around campus or to have on hand for meetings</a:t>
            </a:r>
            <a:endParaRPr lang="en-US" sz="4400" dirty="0">
              <a:latin typeface="Mark OT"/>
              <a:ea typeface="+mj-lt"/>
              <a:cs typeface="+mj-lt"/>
            </a:endParaRPr>
          </a:p>
          <a:p>
            <a:pPr marL="571500" indent="-571500">
              <a:lnSpc>
                <a:spcPct val="150000"/>
              </a:lnSpc>
              <a:buFont typeface="Arial,Sans-Serif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400" dirty="0">
                <a:solidFill>
                  <a:srgbClr val="0065A2"/>
                </a:solidFill>
                <a:latin typeface="Mark OT"/>
                <a:ea typeface="+mj-lt"/>
                <a:cs typeface="+mj-lt"/>
              </a:rPr>
              <a:t>Invite a Fulbright Ambassador or Outreach Lecturer or hold a Fulbright Workshop</a:t>
            </a:r>
            <a:endParaRPr lang="en-US" sz="4400" dirty="0">
              <a:latin typeface="Mark OT"/>
            </a:endParaRPr>
          </a:p>
        </p:txBody>
      </p:sp>
    </p:spTree>
    <p:extLst>
      <p:ext uri="{BB962C8B-B14F-4D97-AF65-F5344CB8AC3E}">
        <p14:creationId xmlns:p14="http://schemas.microsoft.com/office/powerpoint/2010/main" val="116329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2080260" y="1549912"/>
            <a:ext cx="18826249" cy="11941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8000" dirty="0">
                <a:solidFill>
                  <a:srgbClr val="0065A2"/>
                </a:solidFill>
                <a:latin typeface="Mark OT" panose="020B0504020201010104" pitchFamily="34" charset="0"/>
              </a:rPr>
              <a:t>Promoting Fulbright Scholar Programs </a:t>
            </a:r>
            <a:endParaRPr sz="8000" dirty="0">
              <a:solidFill>
                <a:srgbClr val="0065A2"/>
              </a:solidFill>
              <a:latin typeface="Mark OT" panose="020B0504020201010104" pitchFamily="34" charset="0"/>
            </a:endParaRP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905173" y="3091216"/>
            <a:ext cx="21589827" cy="60939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t">
            <a:spAutoFit/>
          </a:bodyPr>
          <a:lstStyle/>
          <a:p>
            <a:pPr marL="685800" indent="-685800">
              <a:buSzPct val="120000"/>
              <a:buFont typeface="Arial" panose="020B0604020202020204" pitchFamily="34" charset="0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/>
              </a:rPr>
              <a:t>Increase the number of scholar liaisons at your institution and have a discussion </a:t>
            </a:r>
            <a:br>
              <a:rPr lang="en-US" sz="4800" dirty="0">
                <a:solidFill>
                  <a:srgbClr val="0065A2"/>
                </a:solidFill>
                <a:latin typeface="Mark OT"/>
              </a:rPr>
            </a:br>
            <a:r>
              <a:rPr lang="en-US" sz="4800" dirty="0">
                <a:solidFill>
                  <a:srgbClr val="0065A2"/>
                </a:solidFill>
                <a:latin typeface="Mark OT"/>
              </a:rPr>
              <a:t>about where Fulbright programs should “live” at your institution</a:t>
            </a: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/>
            </a:endParaRP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Invite IIE staff to conduct tailored workshops and to facilitate conversations about building institutional support</a:t>
            </a: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endParaRPr lang="en-US" sz="4800" dirty="0">
              <a:solidFill>
                <a:srgbClr val="0065A2"/>
              </a:solidFill>
              <a:latin typeface="Mark OT" panose="020B0504020201010104" pitchFamily="34" charset="0"/>
            </a:endParaRPr>
          </a:p>
          <a:p>
            <a:pPr marL="571500" indent="-571500">
              <a:buSzPct val="120000"/>
              <a:buFont typeface="Arial"/>
              <a:buChar char="•"/>
              <a:defRPr>
                <a:solidFill>
                  <a:srgbClr val="FAFFF8"/>
                </a:solidFill>
                <a:latin typeface="Mark OT Light"/>
                <a:ea typeface="Mark OT Light"/>
                <a:cs typeface="Mark OT Light"/>
                <a:sym typeface="Mark OT Light"/>
              </a:defRPr>
            </a:pPr>
            <a:r>
              <a:rPr lang="en-US" sz="4800" dirty="0">
                <a:solidFill>
                  <a:srgbClr val="0065A2"/>
                </a:solidFill>
                <a:latin typeface="Mark OT" panose="020B0504020201010104" pitchFamily="34" charset="0"/>
              </a:rPr>
              <a:t>Work with returned Fulbrighters to publish articles about their experience and the impact it has had on their home institution and community  </a:t>
            </a:r>
          </a:p>
        </p:txBody>
      </p:sp>
    </p:spTree>
    <p:extLst>
      <p:ext uri="{BB962C8B-B14F-4D97-AF65-F5344CB8AC3E}">
        <p14:creationId xmlns:p14="http://schemas.microsoft.com/office/powerpoint/2010/main" val="2339807111"/>
      </p:ext>
    </p:extLst>
  </p:cSld>
  <p:clrMapOvr>
    <a:masterClrMapping/>
  </p:clrMapOvr>
</p:sld>
</file>

<file path=ppt/theme/theme1.xml><?xml version="1.0" encoding="utf-8"?>
<a:theme xmlns:a="http://schemas.openxmlformats.org/drawingml/2006/main" name="Opener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Gray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Gray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radient Bas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Gradient Bas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Whit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Legac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Sk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lack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3814</TotalTime>
  <Words>894</Words>
  <Application>Microsoft Office PowerPoint</Application>
  <PresentationFormat>Custom</PresentationFormat>
  <Paragraphs>116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Arial,Sans-Serif</vt:lpstr>
      <vt:lpstr>Calibri</vt:lpstr>
      <vt:lpstr>Mark OT</vt:lpstr>
      <vt:lpstr>Mark OT Light</vt:lpstr>
      <vt:lpstr>Opener</vt:lpstr>
      <vt:lpstr>Title Slide</vt:lpstr>
      <vt:lpstr>1_Title Slide</vt:lpstr>
      <vt:lpstr>Gradient Base 1</vt:lpstr>
      <vt:lpstr>Gradient Base 2</vt:lpstr>
      <vt:lpstr>White Base</vt:lpstr>
      <vt:lpstr>Legacy Blue Base</vt:lpstr>
      <vt:lpstr>Sky Blue Base</vt:lpstr>
      <vt:lpstr>Black Base</vt:lpstr>
      <vt:lpstr>Gray Base</vt:lpstr>
      <vt:lpstr>1_Gray 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Velez, Carleen</dc:creator>
  <cp:lastModifiedBy>Kerr, Sarah-Ellen</cp:lastModifiedBy>
  <cp:revision>274</cp:revision>
  <cp:lastPrinted>2019-12-13T16:04:23Z</cp:lastPrinted>
  <dcterms:created xsi:type="dcterms:W3CDTF">2020-01-09T14:16:29Z</dcterms:created>
  <dcterms:modified xsi:type="dcterms:W3CDTF">2021-11-05T01:21:12Z</dcterms:modified>
</cp:coreProperties>
</file>