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6" r:id="rId3"/>
    <p:sldMasterId id="2147483670" r:id="rId4"/>
    <p:sldMasterId id="2147483672" r:id="rId5"/>
    <p:sldMasterId id="2147483674" r:id="rId6"/>
    <p:sldMasterId id="2147483686" r:id="rId7"/>
    <p:sldMasterId id="2147483690" r:id="rId8"/>
  </p:sldMasterIdLst>
  <p:notesMasterIdLst>
    <p:notesMasterId r:id="rId21"/>
  </p:notesMasterIdLst>
  <p:sldIdLst>
    <p:sldId id="282" r:id="rId9"/>
    <p:sldId id="274" r:id="rId10"/>
    <p:sldId id="287" r:id="rId11"/>
    <p:sldId id="283" r:id="rId12"/>
    <p:sldId id="286" r:id="rId13"/>
    <p:sldId id="279" r:id="rId14"/>
    <p:sldId id="288" r:id="rId15"/>
    <p:sldId id="289" r:id="rId16"/>
    <p:sldId id="290" r:id="rId17"/>
    <p:sldId id="291" r:id="rId18"/>
    <p:sldId id="292"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vers, Lee" initials="RL" lastIdx="3" clrIdx="0">
    <p:extLst>
      <p:ext uri="{19B8F6BF-5375-455C-9EA6-DF929625EA0E}">
        <p15:presenceInfo xmlns:p15="http://schemas.microsoft.com/office/powerpoint/2012/main" userId="S-1-5-21-1060284298-764733703-725345543-33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18B"/>
    <a:srgbClr val="205E9F"/>
    <a:srgbClr val="0065A2"/>
    <a:srgbClr val="009ED5"/>
    <a:srgbClr val="008BC8"/>
    <a:srgbClr val="003DA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p:scale>
          <a:sx n="80" d="100"/>
          <a:sy n="80" d="100"/>
        </p:scale>
        <p:origin x="1128"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E940F-5DD9-41B6-AE3D-9B31B7C4A5F0}"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DBFC0-96C0-43E6-A899-3FDA858CBC7D}" type="slidenum">
              <a:rPr lang="en-US" smtClean="0"/>
              <a:t>‹#›</a:t>
            </a:fld>
            <a:endParaRPr lang="en-US"/>
          </a:p>
        </p:txBody>
      </p:sp>
    </p:spTree>
    <p:extLst>
      <p:ext uri="{BB962C8B-B14F-4D97-AF65-F5344CB8AC3E}">
        <p14:creationId xmlns:p14="http://schemas.microsoft.com/office/powerpoint/2010/main" val="198595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1DBFC0-96C0-43E6-A899-3FDA858CBC7D}" type="slidenum">
              <a:rPr lang="en-US" smtClean="0"/>
              <a:t>2</a:t>
            </a:fld>
            <a:endParaRPr lang="en-US"/>
          </a:p>
        </p:txBody>
      </p:sp>
    </p:spTree>
    <p:extLst>
      <p:ext uri="{BB962C8B-B14F-4D97-AF65-F5344CB8AC3E}">
        <p14:creationId xmlns:p14="http://schemas.microsoft.com/office/powerpoint/2010/main" val="241757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42900" indent="-342900" defTabSz="1933224">
              <a:buFont typeface="Arial"/>
              <a:buChar char="•"/>
              <a:defRPr/>
            </a:pPr>
            <a:endParaRPr lang="en-US" sz="1900" dirty="0">
              <a:cs typeface="Calibri"/>
            </a:endParaRPr>
          </a:p>
        </p:txBody>
      </p:sp>
    </p:spTree>
    <p:extLst>
      <p:ext uri="{BB962C8B-B14F-4D97-AF65-F5344CB8AC3E}">
        <p14:creationId xmlns:p14="http://schemas.microsoft.com/office/powerpoint/2010/main" val="345149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231DBFC0-96C0-43E6-A899-3FDA858CBC7D}" type="slidenum">
              <a:rPr lang="en-US" smtClean="0"/>
              <a:t>6</a:t>
            </a:fld>
            <a:endParaRPr lang="en-US"/>
          </a:p>
        </p:txBody>
      </p:sp>
    </p:spTree>
    <p:extLst>
      <p:ext uri="{BB962C8B-B14F-4D97-AF65-F5344CB8AC3E}">
        <p14:creationId xmlns:p14="http://schemas.microsoft.com/office/powerpoint/2010/main" val="2069906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df"/><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2" descr="pasted-image.pdf">
            <a:extLst>
              <a:ext uri="{FF2B5EF4-FFF2-40B4-BE49-F238E27FC236}">
                <a16:creationId xmlns:a16="http://schemas.microsoft.com/office/drawing/2014/main" id="{22DB7942-395A-436F-9592-19A7EB7530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0" y="2743358"/>
            <a:ext cx="7315200" cy="1371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7170305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1BC4E7-E781-4CCE-90D3-552D1F8F0555}"/>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227325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4F2734DE-443D-41EC-B9F8-6184F56D70D1}"/>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3" name="Text Placeholder 13">
            <a:extLst>
              <a:ext uri="{FF2B5EF4-FFF2-40B4-BE49-F238E27FC236}">
                <a16:creationId xmlns:a16="http://schemas.microsoft.com/office/drawing/2014/main" id="{519B4CFF-86D7-43F5-884E-C84141021FF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solidFill>
                  <a:schemeClr val="tx1"/>
                </a:solidFill>
                <a:latin typeface="+mn-lt"/>
              </a:defRPr>
            </a:lvl1pPr>
            <a:lvl2pPr marL="457200" indent="-274320">
              <a:lnSpc>
                <a:spcPct val="110000"/>
              </a:lnSpc>
              <a:spcBef>
                <a:spcPts val="600"/>
              </a:spcBef>
              <a:defRPr sz="2000">
                <a:solidFill>
                  <a:schemeClr val="tx1"/>
                </a:solidFill>
                <a:latin typeface="+mn-lt"/>
              </a:defRPr>
            </a:lvl2pPr>
            <a:lvl3pPr marL="640080" indent="-182880">
              <a:lnSpc>
                <a:spcPct val="110000"/>
              </a:lnSpc>
              <a:spcBef>
                <a:spcPts val="600"/>
              </a:spcBef>
              <a:defRPr sz="1800">
                <a:solidFill>
                  <a:schemeClr val="tx1"/>
                </a:solidFill>
                <a:latin typeface="+mn-lt"/>
              </a:defRPr>
            </a:lvl3pPr>
            <a:lvl4pPr marL="822960" indent="-182880">
              <a:lnSpc>
                <a:spcPct val="110000"/>
              </a:lnSpc>
              <a:spcBef>
                <a:spcPts val="600"/>
              </a:spcBef>
              <a:defRPr sz="1200">
                <a:solidFill>
                  <a:schemeClr val="tx1"/>
                </a:solidFill>
                <a:latin typeface="+mn-lt"/>
              </a:defRPr>
            </a:lvl4pPr>
            <a:lvl5pPr marL="1097280" indent="-182880">
              <a:lnSpc>
                <a:spcPct val="110000"/>
              </a:lnSpc>
              <a:spcBef>
                <a:spcPts val="600"/>
              </a:spcBef>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2685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F456AA0-1006-4F19-B1A0-87D828A4BB86}"/>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7225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B275A67D-C157-42AB-8473-30ED0F5B04B7}"/>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3" name="Text Placeholder 13">
            <a:extLst>
              <a:ext uri="{FF2B5EF4-FFF2-40B4-BE49-F238E27FC236}">
                <a16:creationId xmlns:a16="http://schemas.microsoft.com/office/drawing/2014/main" id="{75AF8833-0154-4488-9F79-C35951D0D5A1}"/>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00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338E34-6575-4138-A0F2-9274179B4908}"/>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277862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A86D3DE0-F962-461C-B2E5-007C5ED219A4}"/>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3" name="Text Placeholder 13">
            <a:extLst>
              <a:ext uri="{FF2B5EF4-FFF2-40B4-BE49-F238E27FC236}">
                <a16:creationId xmlns:a16="http://schemas.microsoft.com/office/drawing/2014/main" id="{E964CC44-C0D8-4013-83D9-91257A9C08BA}"/>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718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1E32B7-33DE-41C1-9815-523F58192947}"/>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634229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7A63A463-1ECF-4ED8-84B4-7704E9CA2FA7}"/>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3" name="Text Placeholder 13">
            <a:extLst>
              <a:ext uri="{FF2B5EF4-FFF2-40B4-BE49-F238E27FC236}">
                <a16:creationId xmlns:a16="http://schemas.microsoft.com/office/drawing/2014/main" id="{78AC8DE9-6676-41D5-A8F6-78F17979719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5807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BCD0AA-6F11-41B5-B89A-40014A964D91}"/>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196093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0A7C9-333A-4C0E-B3D9-1DAB2D3AB902}"/>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508000" y="371476"/>
            <a:ext cx="2429219" cy="457200"/>
          </a:xfrm>
          <a:prstGeom prst="rect">
            <a:avLst/>
          </a:prstGeom>
        </p:spPr>
      </p:pic>
      <p:sp>
        <p:nvSpPr>
          <p:cNvPr id="3" name="Title 9">
            <a:extLst>
              <a:ext uri="{FF2B5EF4-FFF2-40B4-BE49-F238E27FC236}">
                <a16:creationId xmlns:a16="http://schemas.microsoft.com/office/drawing/2014/main" id="{AB00C9C4-06C2-4D31-AF9E-F52D763E1306}"/>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4" name="Text Placeholder 13">
            <a:extLst>
              <a:ext uri="{FF2B5EF4-FFF2-40B4-BE49-F238E27FC236}">
                <a16:creationId xmlns:a16="http://schemas.microsoft.com/office/drawing/2014/main" id="{B47D0816-3A8C-41F3-BD5B-AD33F1C5117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17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D0452-6D3C-B47D-A003-C70931D981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86007" y="1958899"/>
            <a:ext cx="2653933" cy="2686965"/>
          </a:xfrm>
          <a:prstGeom prst="rect">
            <a:avLst/>
          </a:prstGeom>
        </p:spPr>
      </p:pic>
      <p:sp>
        <p:nvSpPr>
          <p:cNvPr id="4" name="TextBox 3">
            <a:extLst>
              <a:ext uri="{FF2B5EF4-FFF2-40B4-BE49-F238E27FC236}">
                <a16:creationId xmlns:a16="http://schemas.microsoft.com/office/drawing/2014/main" id="{62860992-39FE-C423-4703-762D67B7552F}"/>
              </a:ext>
            </a:extLst>
          </p:cNvPr>
          <p:cNvSpPr txBox="1"/>
          <p:nvPr userDrawn="1"/>
        </p:nvSpPr>
        <p:spPr>
          <a:xfrm>
            <a:off x="4291825" y="2690337"/>
            <a:ext cx="7048444" cy="14773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0" b="0" i="0" u="none" strike="noStrike" cap="none" spc="0" normalizeH="0" baseline="0" dirty="0">
                <a:ln>
                  <a:noFill/>
                </a:ln>
                <a:solidFill>
                  <a:schemeClr val="bg1"/>
                </a:solidFill>
                <a:effectLst/>
                <a:uFillTx/>
                <a:latin typeface="Mark OT Medium" panose="020B0604020201010104" pitchFamily="34" charset="0"/>
                <a:ea typeface="+mj-ea"/>
                <a:cs typeface="+mj-cs"/>
                <a:sym typeface="Calibri"/>
              </a:rPr>
              <a:t>FULBRIGHT</a:t>
            </a:r>
            <a:r>
              <a:rPr kumimoji="0" lang="en-US" sz="7500" b="0" i="0" u="none" strike="noStrike" cap="none" spc="0" normalizeH="0" baseline="0" dirty="0">
                <a:ln>
                  <a:noFill/>
                </a:ln>
                <a:solidFill>
                  <a:schemeClr val="bg1"/>
                </a:solidFill>
                <a:effectLst/>
                <a:uFillTx/>
                <a:latin typeface="Mark OT" panose="020B0504020201010104" pitchFamily="34" charset="0"/>
                <a:ea typeface="+mj-ea"/>
                <a:cs typeface="+mj-cs"/>
                <a:sym typeface="Calibri"/>
              </a:rPr>
              <a:t> </a:t>
            </a:r>
            <a:endParaRPr kumimoji="0" lang="en-US" sz="7500" b="0" i="0" u="none" strike="noStrike" cap="none" spc="0" normalizeH="0" baseline="0" dirty="0">
              <a:ln>
                <a:noFill/>
              </a:ln>
              <a:solidFill>
                <a:schemeClr val="bg1"/>
              </a:solidFill>
              <a:effectLst/>
              <a:uFillTx/>
              <a:latin typeface="Mark OT Light" panose="020B0504020201010104" pitchFamily="34" charset="0"/>
              <a:ea typeface="+mj-ea"/>
              <a:cs typeface="+mj-cs"/>
              <a:sym typeface="Calibri"/>
            </a:endParaRPr>
          </a:p>
        </p:txBody>
      </p:sp>
    </p:spTree>
    <p:extLst>
      <p:ext uri="{BB962C8B-B14F-4D97-AF65-F5344CB8AC3E}">
        <p14:creationId xmlns:p14="http://schemas.microsoft.com/office/powerpoint/2010/main" val="378925829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4AC78C55-431D-4835-BF20-073ADD74198C}"/>
              </a:ext>
            </a:extLst>
          </p:cNvPr>
          <p:cNvSpPr>
            <a:spLocks noGrp="1"/>
          </p:cNvSpPr>
          <p:nvPr>
            <p:ph type="title"/>
          </p:nvPr>
        </p:nvSpPr>
        <p:spPr>
          <a:xfrm>
            <a:off x="508000" y="596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4" name="Text Placeholder 13">
            <a:extLst>
              <a:ext uri="{FF2B5EF4-FFF2-40B4-BE49-F238E27FC236}">
                <a16:creationId xmlns:a16="http://schemas.microsoft.com/office/drawing/2014/main" id="{AAB8B6B9-F0FC-4846-9705-04201FEEC62F}"/>
              </a:ext>
            </a:extLst>
          </p:cNvPr>
          <p:cNvSpPr>
            <a:spLocks noGrp="1"/>
          </p:cNvSpPr>
          <p:nvPr>
            <p:ph type="body" sz="quarter" idx="11"/>
          </p:nvPr>
        </p:nvSpPr>
        <p:spPr>
          <a:xfrm>
            <a:off x="508000" y="1511300"/>
            <a:ext cx="11201400" cy="42418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5363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9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373003802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37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40282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179227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838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52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3">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53975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35B3FC23-79F2-4CF5-B136-2B31B004ED91}"/>
              </a:ext>
            </a:extLst>
          </p:cNvPr>
          <p:cNvSpPr>
            <a:spLocks noGrp="1"/>
          </p:cNvSpPr>
          <p:nvPr>
            <p:ph type="body" sz="quarter" idx="12"/>
          </p:nvPr>
        </p:nvSpPr>
        <p:spPr>
          <a:xfrm>
            <a:off x="6286500" y="1879600"/>
            <a:ext cx="54229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1426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12"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slideLayout" Target="../slideLayouts/slideLayout4.xml"/><Relationship Id="rId11" Type="http://schemas.openxmlformats.org/officeDocument/2006/relationships/image" Target="NULL"/><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NULL"/><Relationship Id="rId9" Type="http://schemas.openxmlformats.org/officeDocument/2006/relationships/image" Target="NUL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8.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18" Type="http://schemas.openxmlformats.org/officeDocument/2006/relationships/image" Target="../media/image6.png"/><Relationship Id="rId3" Type="http://schemas.openxmlformats.org/officeDocument/2006/relationships/theme" Target="../theme/theme6.xml"/><Relationship Id="rId17" Type="http://schemas.openxmlformats.org/officeDocument/2006/relationships/image" Target="NULL"/><Relationship Id="rId2" Type="http://schemas.openxmlformats.org/officeDocument/2006/relationships/slideLayout" Target="../slideLayouts/slideLayout15.xml"/><Relationship Id="rId16"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5.png"/><Relationship Id="rId15" Type="http://schemas.openxmlformats.org/officeDocument/2006/relationships/image" Target="NULL"/><Relationship Id="rId4" Type="http://schemas.openxmlformats.org/officeDocument/2006/relationships/image" Target="NUL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7.xml"/><Relationship Id="rId7"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60.pdf"/><Relationship Id="rId5" Type="http://schemas.openxmlformats.org/officeDocument/2006/relationships/image" Target="../media/image7.png"/><Relationship Id="rId4" Type="http://schemas.openxmlformats.org/officeDocument/2006/relationships/image" Target="../media/image190.pdf"/></Relationships>
</file>

<file path=ppt/slideMasters/_rels/slideMaster8.xml.rels><?xml version="1.0" encoding="UTF-8" standalone="yes"?>
<Relationships xmlns="http://schemas.openxmlformats.org/package/2006/relationships"><Relationship Id="rId13" Type="http://schemas.openxmlformats.org/officeDocument/2006/relationships/image" Target="../media/image90.pdf"/><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8.xml"/><Relationship Id="rId4" Type="http://schemas.openxmlformats.org/officeDocument/2006/relationships/slideLayout" Target="../slideLayouts/slideLayout2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Fulbright_Back1.png" descr="Fulbright_Back1.png"/>
          <p:cNvPicPr>
            <a:picLocks noChangeAspect="1"/>
          </p:cNvPicPr>
          <p:nvPr userDrawn="1"/>
        </p:nvPicPr>
        <p:blipFill>
          <a:blip r:embed="rId5"/>
          <a:srcRect t="12660" b="12660"/>
          <a:stretch>
            <a:fillRect/>
          </a:stretch>
        </p:blipFill>
        <p:spPr>
          <a:xfrm>
            <a:off x="-26095" y="-1"/>
            <a:ext cx="12267591" cy="6871077"/>
          </a:xfrm>
          <a:prstGeom prst="rect">
            <a:avLst/>
          </a:prstGeom>
          <a:ln w="12700">
            <a:miter lim="400000"/>
          </a:ln>
        </p:spPr>
      </p:pic>
    </p:spTree>
    <p:extLst>
      <p:ext uri="{BB962C8B-B14F-4D97-AF65-F5344CB8AC3E}">
        <p14:creationId xmlns:p14="http://schemas.microsoft.com/office/powerpoint/2010/main" val="4129555857"/>
      </p:ext>
    </p:extLst>
  </p:cSld>
  <p:clrMap bg1="lt1" tx1="dk1" bg2="lt2" tx2="dk2" accent1="accent1" accent2="accent2" accent3="accent3" accent4="accent4" accent5="accent5" accent6="accent6" hlink="hlink" folHlink="folHlink"/>
  <p:sldLayoutIdLst>
    <p:sldLayoutId id="2147483694" r:id="rId1"/>
    <p:sldLayoutId id="2147483708" r:id="rId2"/>
    <p:sldLayoutId id="2147483698" r:id="rId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1pPr>
      <a:lvl2pPr marL="555171" marR="0" indent="-326571"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2pPr>
      <a:lvl3pPr marL="762000" marR="0" indent="-3048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3pPr>
      <a:lvl4pPr marL="1051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4pPr>
      <a:lvl5pPr marL="12801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5pPr>
      <a:lvl6pPr marL="15087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6pPr>
      <a:lvl7pPr marL="17373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7pPr>
      <a:lvl8pPr marL="19659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8pPr>
      <a:lvl9pPr marL="2194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228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685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1143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1600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25400" y="0"/>
            <a:ext cx="12242800" cy="6858000"/>
          </a:xfrm>
          <a:prstGeom prst="rect">
            <a:avLst/>
          </a:prstGeom>
        </p:spPr>
      </p:pic>
      <p:pic>
        <p:nvPicPr>
          <p:cNvPr id="11" name="Picture 10"/>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9955066" y="6321580"/>
            <a:ext cx="1714500" cy="152400"/>
          </a:xfrm>
          <a:prstGeom prst="rect">
            <a:avLst/>
          </a:prstGeom>
        </p:spPr>
      </p:pic>
      <p:pic>
        <p:nvPicPr>
          <p:cNvPr id="7" name="Picture 6"/>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25400" y="5838922"/>
            <a:ext cx="12242800" cy="1028700"/>
          </a:xfrm>
          <a:prstGeom prst="rect">
            <a:avLst/>
          </a:prstGeom>
        </p:spPr>
      </p:pic>
      <p:sp>
        <p:nvSpPr>
          <p:cNvPr id="2" name="Rectangle 1">
            <a:extLst>
              <a:ext uri="{FF2B5EF4-FFF2-40B4-BE49-F238E27FC236}">
                <a16:creationId xmlns:a16="http://schemas.microsoft.com/office/drawing/2014/main" id="{300AD8AC-88B4-C348-C24C-777BEF4D7C54}"/>
              </a:ext>
            </a:extLst>
          </p:cNvPr>
          <p:cNvSpPr/>
          <p:nvPr userDrawn="1"/>
        </p:nvSpPr>
        <p:spPr>
          <a:xfrm>
            <a:off x="4137660" y="6108220"/>
            <a:ext cx="3482340" cy="426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717489"/>
      </p:ext>
    </p:extLst>
  </p:cSld>
  <p:clrMap bg1="lt1" tx1="dk1" bg2="lt2" tx2="dk2" accent1="accent1" accent2="accent2" accent3="accent3" accent4="accent4" accent5="accent5" accent6="accent6" hlink="hlink" folHlink="folHlink"/>
  <p:sldLayoutIdLst>
    <p:sldLayoutId id="2147483663" r:id="rId1"/>
    <p:sldLayoutId id="2147483701"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r="285"/>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31924F7-263D-6FCC-75BD-5CE3512DAA1A}"/>
              </a:ext>
            </a:extLst>
          </p:cNvPr>
          <p:cNvPicPr>
            <a:picLocks noChangeAspect="1"/>
          </p:cNvPicPr>
          <p:nvPr userDrawn="1"/>
        </p:nvPicPr>
        <p:blipFill rotWithShape="1">
          <a:blip r:embed="rId8"/>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1722928989"/>
      </p:ext>
    </p:extLst>
  </p:cSld>
  <p:clrMap bg1="lt1" tx1="dk1" bg2="lt2" tx2="dk2" accent1="accent1" accent2="accent2" accent3="accent3" accent4="accent4" accent5="accent5" accent6="accent6" hlink="hlink" folHlink="folHlink"/>
  <p:sldLayoutIdLst>
    <p:sldLayoutId id="2147483702" r:id="rId1"/>
    <p:sldLayoutId id="2147483696" r:id="rId2"/>
    <p:sldLayoutId id="2147483699" r:id="rId3"/>
    <p:sldLayoutId id="2147483667" r:id="rId4"/>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p:nvPicPr>
        <p:blipFill>
          <a:blip r:embed="rId4">
            <a:extLst>
              <a:ext uri="{28A0092B-C50C-407E-A947-70E740481C1C}">
                <a14:useLocalDpi xmlns:a14="http://schemas.microsoft.com/office/drawing/2010/main" val="0"/>
              </a:ext>
            </a:extLst>
          </a:blip>
          <a:srcRect t="2020"/>
          <a:stretch>
            <a:fillRect/>
          </a:stretch>
        </p:blipFill>
        <p:spPr bwMode="auto">
          <a:xfrm>
            <a:off x="5514975" y="1"/>
            <a:ext cx="669290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userDrawn="1"/>
        </p:nvPicPr>
        <p:blipFill>
          <a:blip r:embed="rId6">
            <a:extLst>
              <a:ext uri="{28A0092B-C50C-407E-A947-70E740481C1C}">
                <a14:useLocalDpi xmlns:a14="http://schemas.microsoft.com/office/drawing/2010/main" val="0"/>
              </a:ext>
            </a:extLst>
          </a:blip>
          <a:srcRect r="285"/>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8CBA3E0-C348-C211-7E88-7509F181AF6F}"/>
              </a:ext>
            </a:extLst>
          </p:cNvPr>
          <p:cNvPicPr>
            <a:picLocks noChangeAspect="1"/>
          </p:cNvPicPr>
          <p:nvPr userDrawn="1"/>
        </p:nvPicPr>
        <p:blipFill rotWithShape="1">
          <a:blip r:embed="rId7"/>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2112944779"/>
      </p:ext>
    </p:extLst>
  </p:cSld>
  <p:clrMap bg1="lt1" tx1="dk1" bg2="lt2" tx2="dk2" accent1="accent1" accent2="accent2" accent3="accent3" accent4="accent4" accent5="accent5" accent6="accent6" hlink="hlink" folHlink="folHlink"/>
  <p:sldLayoutIdLst>
    <p:sldLayoutId id="2147483703" r:id="rId1"/>
    <p:sldLayoutId id="2147483671" r:id="rId2"/>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4">
            <a:extLst>
              <a:ext uri="{28A0092B-C50C-407E-A947-70E740481C1C}">
                <a14:useLocalDpi xmlns:a14="http://schemas.microsoft.com/office/drawing/2010/main" val="0"/>
              </a:ext>
            </a:extLst>
          </a:blip>
          <a:srcRect r="365"/>
          <a:stretch>
            <a:fillRect/>
          </a:stretch>
        </p:blipFill>
        <p:spPr bwMode="auto">
          <a:xfrm>
            <a:off x="-6350" y="5943600"/>
            <a:ext cx="12198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597585"/>
      </p:ext>
    </p:extLst>
  </p:cSld>
  <p:clrMap bg1="lt1" tx1="dk1" bg2="lt2" tx2="dk2" accent1="accent1" accent2="accent2" accent3="accent3" accent4="accent4" accent5="accent5" accent6="accent6" hlink="hlink" folHlink="folHlink"/>
  <p:sldLayoutIdLst>
    <p:sldLayoutId id="2147483704" r:id="rId1"/>
    <p:sldLayoutId id="2147483673" r:id="rId2"/>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9955066" y="6321580"/>
            <a:ext cx="1714500" cy="152400"/>
          </a:xfrm>
          <a:prstGeom prst="rect">
            <a:avLst/>
          </a:prstGeom>
        </p:spPr>
      </p:pic>
      <p:pic>
        <p:nvPicPr>
          <p:cNvPr id="9" name="Picture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438150" y="173068"/>
            <a:ext cx="11315700" cy="527050"/>
          </a:xfrm>
          <a:prstGeom prst="rect">
            <a:avLst/>
          </a:prstGeom>
        </p:spPr>
      </p:pic>
      <p:pic>
        <p:nvPicPr>
          <p:cNvPr id="6" name="Picture 5"/>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7"/>
              <a:srcRect r="443"/>
              <a:stretch>
                <a:fillRect/>
              </a:stretch>
            </p:blipFill>
          </mc:Choice>
          <mc:Fallback>
            <p:blipFill>
              <a:blip r:embed="rId18"/>
              <a:srcRect r="443"/>
              <a:stretch>
                <a:fillRect/>
              </a:stretch>
            </p:blipFill>
          </mc:Fallback>
        </mc:AlternateContent>
        <p:spPr>
          <a:xfrm>
            <a:off x="3463" y="5838922"/>
            <a:ext cx="12188537" cy="1028700"/>
          </a:xfrm>
          <a:prstGeom prst="rect">
            <a:avLst/>
          </a:prstGeom>
        </p:spPr>
      </p:pic>
    </p:spTree>
    <p:extLst>
      <p:ext uri="{BB962C8B-B14F-4D97-AF65-F5344CB8AC3E}">
        <p14:creationId xmlns:p14="http://schemas.microsoft.com/office/powerpoint/2010/main" val="4267193247"/>
      </p:ext>
    </p:extLst>
  </p:cSld>
  <p:clrMap bg1="lt1" tx1="dk1" bg2="lt2" tx2="dk2" accent1="accent1" accent2="accent2" accent3="accent3" accent4="accent4" accent5="accent5" accent6="accent6" hlink="hlink" folHlink="folHlink"/>
  <p:sldLayoutIdLst>
    <p:sldLayoutId id="2147483705" r:id="rId1"/>
    <p:sldLayoutId id="2147483675"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38150" y="173068"/>
            <a:ext cx="11315700" cy="527050"/>
          </a:xfrm>
          <a:prstGeom prst="rect">
            <a:avLst/>
          </a:prstGeom>
        </p:spPr>
      </p:pic>
      <p:pic>
        <p:nvPicPr>
          <p:cNvPr id="5" name="Pictur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6"/>
              <a:srcRect r="225"/>
              <a:stretch>
                <a:fillRect/>
              </a:stretch>
            </p:blipFill>
          </mc:Choice>
          <mc:Fallback>
            <p:blipFill>
              <a:blip r:embed="rId7"/>
              <a:srcRect r="225"/>
              <a:stretch>
                <a:fillRect/>
              </a:stretch>
            </p:blipFill>
          </mc:Fallback>
        </mc:AlternateContent>
        <p:spPr>
          <a:xfrm>
            <a:off x="-7513" y="5847188"/>
            <a:ext cx="12215292" cy="1028700"/>
          </a:xfrm>
          <a:prstGeom prst="rect">
            <a:avLst/>
          </a:prstGeom>
        </p:spPr>
      </p:pic>
      <p:pic>
        <p:nvPicPr>
          <p:cNvPr id="3" name="Picture 2">
            <a:extLst>
              <a:ext uri="{FF2B5EF4-FFF2-40B4-BE49-F238E27FC236}">
                <a16:creationId xmlns:a16="http://schemas.microsoft.com/office/drawing/2014/main" id="{D94D565F-8114-1F6E-4F8E-78F44A86F053}"/>
              </a:ext>
            </a:extLst>
          </p:cNvPr>
          <p:cNvPicPr>
            <a:picLocks noChangeAspect="1"/>
          </p:cNvPicPr>
          <p:nvPr userDrawn="1"/>
        </p:nvPicPr>
        <p:blipFill rotWithShape="1">
          <a:blip r:embed="rId8"/>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4000591213"/>
      </p:ext>
    </p:extLst>
  </p:cSld>
  <p:clrMap bg1="lt1" tx1="dk1" bg2="lt2" tx2="dk2" accent1="accent1" accent2="accent2" accent3="accent3" accent4="accent4" accent5="accent5" accent6="accent6" hlink="hlink" folHlink="folHlink"/>
  <p:sldLayoutIdLst>
    <p:sldLayoutId id="2147483706" r:id="rId1"/>
    <p:sldLayoutId id="2147483687"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3"/>
              <a:srcRect r="443"/>
              <a:stretch>
                <a:fillRect/>
              </a:stretch>
            </p:blipFill>
          </mc:Choice>
          <mc:Fallback>
            <p:blipFill>
              <a:blip r:embed="rId14"/>
              <a:srcRect r="443"/>
              <a:stretch>
                <a:fillRect/>
              </a:stretch>
            </p:blipFill>
          </mc:Fallback>
        </mc:AlternateContent>
        <p:spPr>
          <a:xfrm>
            <a:off x="3463" y="5838922"/>
            <a:ext cx="12188537" cy="1028700"/>
          </a:xfrm>
          <a:prstGeom prst="rect">
            <a:avLst/>
          </a:prstGeom>
        </p:spPr>
      </p:pic>
    </p:spTree>
    <p:extLst>
      <p:ext uri="{BB962C8B-B14F-4D97-AF65-F5344CB8AC3E}">
        <p14:creationId xmlns:p14="http://schemas.microsoft.com/office/powerpoint/2010/main" val="1565635443"/>
      </p:ext>
    </p:extLst>
  </p:cSld>
  <p:clrMap bg1="lt1" tx1="dk1" bg2="lt2" tx2="dk2" accent1="accent1" accent2="accent2" accent3="accent3" accent4="accent4" accent5="accent5" accent6="accent6" hlink="hlink" folHlink="folHlink"/>
  <p:sldLayoutIdLst>
    <p:sldLayoutId id="2147483707" r:id="rId1"/>
    <p:sldLayoutId id="2147483691" r:id="rId2"/>
    <p:sldLayoutId id="2147483695" r:id="rId3"/>
    <p:sldLayoutId id="2147483697" r:id="rId4"/>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36.pdf"/><Relationship Id="rId12" Type="http://schemas.openxmlformats.org/officeDocument/2006/relationships/image" Target="../media/image15.png"/><Relationship Id="rId1" Type="http://schemas.openxmlformats.org/officeDocument/2006/relationships/slideLayout" Target="../slideLayouts/slideLayout4.xml"/><Relationship Id="rId11" Type="http://schemas.openxmlformats.org/officeDocument/2006/relationships/hyperlink" Target="https://apply.iie.org/register/refer-a-colleague" TargetMode="External"/><Relationship Id="rId10" Type="http://schemas.openxmlformats.org/officeDocument/2006/relationships/hyperlink" Target="https://fulbrightscholars.org/" TargetMode="External"/><Relationship Id="rId9" Type="http://schemas.openxmlformats.org/officeDocument/2006/relationships/hyperlink" Target="mailto:scholars@ii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eca.state.gov/files/bureau/chapter_600_-_3_-_2016_0.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47855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F8A7-AE3A-0B01-DF27-1EDAEFEC5057}"/>
              </a:ext>
            </a:extLst>
          </p:cNvPr>
          <p:cNvSpPr>
            <a:spLocks noGrp="1"/>
          </p:cNvSpPr>
          <p:nvPr>
            <p:ph type="title"/>
          </p:nvPr>
        </p:nvSpPr>
        <p:spPr/>
        <p:txBody>
          <a:bodyPr/>
          <a:lstStyle/>
          <a:p>
            <a:r>
              <a:rPr lang="en-US" dirty="0"/>
              <a:t>Things to consider before you apply</a:t>
            </a:r>
          </a:p>
        </p:txBody>
      </p:sp>
      <p:sp>
        <p:nvSpPr>
          <p:cNvPr id="3" name="Text Placeholder 2">
            <a:extLst>
              <a:ext uri="{FF2B5EF4-FFF2-40B4-BE49-F238E27FC236}">
                <a16:creationId xmlns:a16="http://schemas.microsoft.com/office/drawing/2014/main" id="{26E8F4B8-D865-57FE-2A34-4658EB44F749}"/>
              </a:ext>
            </a:extLst>
          </p:cNvPr>
          <p:cNvSpPr>
            <a:spLocks noGrp="1"/>
          </p:cNvSpPr>
          <p:nvPr>
            <p:ph type="body" sz="quarter" idx="11"/>
          </p:nvPr>
        </p:nvSpPr>
        <p:spPr>
          <a:xfrm>
            <a:off x="508000" y="1879600"/>
            <a:ext cx="11201400" cy="3873500"/>
          </a:xfrm>
        </p:spPr>
        <p:txBody>
          <a:bodyPr/>
          <a:lstStyle/>
          <a:p>
            <a:pPr marL="0" indent="0">
              <a:lnSpc>
                <a:spcPts val="4300"/>
              </a:lnSpc>
              <a:buNone/>
              <a:defRPr>
                <a:solidFill>
                  <a:srgbClr val="FAFFF8"/>
                </a:solidFill>
                <a:latin typeface="Mark OT Light"/>
                <a:ea typeface="Mark OT Light"/>
                <a:cs typeface="Mark OT Light"/>
                <a:sym typeface="Mark OT Light"/>
              </a:defRPr>
            </a:pPr>
            <a:r>
              <a:rPr lang="en-US" sz="2000" dirty="0">
                <a:solidFill>
                  <a:srgbClr val="0065A2"/>
                </a:solidFill>
                <a:latin typeface=""/>
              </a:rPr>
              <a:t>List some bullet points about leave/sabbatical, etc.</a:t>
            </a:r>
          </a:p>
          <a:p>
            <a:pPr marL="457200" indent="-457200">
              <a:lnSpc>
                <a:spcPct val="150000"/>
              </a:lnSpc>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dirty="0">
                <a:solidFill>
                  <a:srgbClr val="0065A2"/>
                </a:solidFill>
                <a:latin typeface=""/>
              </a:rPr>
              <a:t>Bullet 1</a:t>
            </a:r>
          </a:p>
          <a:p>
            <a:pPr marL="457200" indent="-457200">
              <a:lnSpc>
                <a:spcPct val="150000"/>
              </a:lnSpc>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dirty="0">
                <a:solidFill>
                  <a:srgbClr val="0065A2"/>
                </a:solidFill>
                <a:latin typeface=""/>
              </a:rPr>
              <a:t>Bullet 2</a:t>
            </a:r>
          </a:p>
          <a:p>
            <a:pPr marL="457200" indent="-457200">
              <a:lnSpc>
                <a:spcPct val="150000"/>
              </a:lnSpc>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dirty="0">
                <a:solidFill>
                  <a:srgbClr val="0065A2"/>
                </a:solidFill>
                <a:latin typeface=""/>
              </a:rPr>
              <a:t>Bullet 3 and so on</a:t>
            </a:r>
          </a:p>
          <a:p>
            <a:endParaRPr lang="en-US" dirty="0"/>
          </a:p>
        </p:txBody>
      </p:sp>
      <p:pic>
        <p:nvPicPr>
          <p:cNvPr id="4" name="Picture 3" descr="FPO image.jpg">
            <a:extLst>
              <a:ext uri="{FF2B5EF4-FFF2-40B4-BE49-F238E27FC236}">
                <a16:creationId xmlns:a16="http://schemas.microsoft.com/office/drawing/2014/main" id="{72062CBA-2B15-B2AC-0335-F49FD5076F2A}"/>
              </a:ext>
            </a:extLst>
          </p:cNvPr>
          <p:cNvPicPr>
            <a:picLocks noChangeAspect="1"/>
          </p:cNvPicPr>
          <p:nvPr/>
        </p:nvPicPr>
        <p:blipFill>
          <a:blip r:embed="rId2"/>
          <a:srcRect l="20147" r="17629"/>
          <a:stretch>
            <a:fillRect/>
          </a:stretch>
        </p:blipFill>
        <p:spPr>
          <a:xfrm>
            <a:off x="6924119" y="2115441"/>
            <a:ext cx="4199187" cy="3401817"/>
          </a:xfrm>
          <a:prstGeom prst="rect">
            <a:avLst/>
          </a:prstGeom>
        </p:spPr>
      </p:pic>
    </p:spTree>
    <p:extLst>
      <p:ext uri="{BB962C8B-B14F-4D97-AF65-F5344CB8AC3E}">
        <p14:creationId xmlns:p14="http://schemas.microsoft.com/office/powerpoint/2010/main" val="220767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BD31-E213-BFAC-68F0-ED6050D529EF}"/>
              </a:ext>
            </a:extLst>
          </p:cNvPr>
          <p:cNvSpPr>
            <a:spLocks noGrp="1"/>
          </p:cNvSpPr>
          <p:nvPr>
            <p:ph type="title"/>
          </p:nvPr>
        </p:nvSpPr>
        <p:spPr/>
        <p:txBody>
          <a:bodyPr/>
          <a:lstStyle/>
          <a:p>
            <a:r>
              <a:rPr lang="en-US" dirty="0"/>
              <a:t>Start your Fulbright Journey</a:t>
            </a:r>
          </a:p>
        </p:txBody>
      </p:sp>
      <p:sp>
        <p:nvSpPr>
          <p:cNvPr id="3" name="Text Placeholder 2">
            <a:extLst>
              <a:ext uri="{FF2B5EF4-FFF2-40B4-BE49-F238E27FC236}">
                <a16:creationId xmlns:a16="http://schemas.microsoft.com/office/drawing/2014/main" id="{44817884-19FC-32F7-63DB-3321F9DDF966}"/>
              </a:ext>
            </a:extLst>
          </p:cNvPr>
          <p:cNvSpPr>
            <a:spLocks noGrp="1"/>
          </p:cNvSpPr>
          <p:nvPr>
            <p:ph type="body" sz="quarter" idx="11"/>
          </p:nvPr>
        </p:nvSpPr>
        <p:spPr>
          <a:xfrm>
            <a:off x="508000" y="1879600"/>
            <a:ext cx="11201400" cy="4000500"/>
          </a:xfrm>
        </p:spPr>
        <p:txBody>
          <a:bodyPr/>
          <a:lstStyle/>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Visit </a:t>
            </a:r>
            <a:r>
              <a:rPr lang="en-US" altLang="en-US" sz="1800" u="sng" dirty="0">
                <a:solidFill>
                  <a:srgbClr val="0065A2"/>
                </a:solidFill>
                <a:latin typeface=""/>
              </a:rPr>
              <a:t>fulbrightscholars.org</a:t>
            </a:r>
            <a:endParaRPr lang="en-US" altLang="en-US" sz="1800" dirty="0">
              <a:solidFill>
                <a:srgbClr val="0065A2"/>
              </a:solidFill>
              <a:latin typeface=""/>
            </a:endParaRP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Sign up for the newsletter to receive program updates and application resources </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Attend a webinar or office hour</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Make contacts abroad to gauge interest in your project/secure an invitation letter</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Contact alumni in the Alumni Directory</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Start your application!</a:t>
            </a:r>
          </a:p>
          <a:p>
            <a:pPr>
              <a:lnSpc>
                <a:spcPct val="114000"/>
              </a:lnSpc>
              <a:spcBef>
                <a:spcPts val="700"/>
              </a:spcBef>
              <a:buSzPct val="100000"/>
            </a:pPr>
            <a:endParaRPr lang="en-US" altLang="en-US" sz="1800" dirty="0">
              <a:solidFill>
                <a:srgbClr val="0065A2"/>
              </a:solidFill>
              <a:latin typeface=""/>
            </a:endParaRPr>
          </a:p>
          <a:p>
            <a:pPr marL="0" indent="0">
              <a:lnSpc>
                <a:spcPct val="114000"/>
              </a:lnSpc>
              <a:spcBef>
                <a:spcPts val="700"/>
              </a:spcBef>
              <a:buSzPct val="100000"/>
              <a:buNone/>
            </a:pPr>
            <a:r>
              <a:rPr lang="en-US" altLang="en-US" sz="1800" b="1" dirty="0">
                <a:solidFill>
                  <a:srgbClr val="0065A2"/>
                </a:solidFill>
                <a:latin typeface=""/>
              </a:rPr>
              <a:t>Competition Opens: February 1</a:t>
            </a:r>
          </a:p>
          <a:p>
            <a:pPr marL="0" indent="0">
              <a:lnSpc>
                <a:spcPct val="114000"/>
              </a:lnSpc>
              <a:spcBef>
                <a:spcPts val="700"/>
              </a:spcBef>
              <a:buSzPct val="100000"/>
              <a:buNone/>
            </a:pPr>
            <a:r>
              <a:rPr lang="en-US" altLang="en-US" sz="1800" b="1" dirty="0">
                <a:solidFill>
                  <a:srgbClr val="0065A2"/>
                </a:solidFill>
                <a:latin typeface=""/>
              </a:rPr>
              <a:t>Application Deadline: September 15</a:t>
            </a:r>
            <a:endParaRPr lang="en-US" altLang="en-US" sz="1800" dirty="0">
              <a:solidFill>
                <a:srgbClr val="0065A2"/>
              </a:solidFill>
              <a:latin typeface=""/>
            </a:endParaRPr>
          </a:p>
          <a:p>
            <a:endParaRPr lang="en-US" sz="1800" dirty="0"/>
          </a:p>
        </p:txBody>
      </p:sp>
    </p:spTree>
    <p:extLst>
      <p:ext uri="{BB962C8B-B14F-4D97-AF65-F5344CB8AC3E}">
        <p14:creationId xmlns:p14="http://schemas.microsoft.com/office/powerpoint/2010/main" val="200586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F6EBEA-13E9-22F6-842A-F4019EE53356}"/>
              </a:ext>
            </a:extLst>
          </p:cNvPr>
          <p:cNvSpPr txBox="1"/>
          <p:nvPr/>
        </p:nvSpPr>
        <p:spPr>
          <a:xfrm>
            <a:off x="6972347" y="634280"/>
            <a:ext cx="4535905" cy="523220"/>
          </a:xfrm>
          <a:prstGeom prst="rect">
            <a:avLst/>
          </a:prstGeom>
          <a:noFill/>
        </p:spPr>
        <p:txBody>
          <a:bodyPr wrap="square" rtlCol="0">
            <a:spAutoFit/>
          </a:bodyPr>
          <a:lstStyle/>
          <a:p>
            <a:r>
              <a:rPr lang="en-US" sz="2800" dirty="0">
                <a:solidFill>
                  <a:schemeClr val="bg1"/>
                </a:solidFill>
              </a:rPr>
              <a:t>Stay connected with us</a:t>
            </a:r>
          </a:p>
        </p:txBody>
      </p:sp>
      <p:pic>
        <p:nvPicPr>
          <p:cNvPr id="4" name="Picture 3">
            <a:extLst>
              <a:ext uri="{FF2B5EF4-FFF2-40B4-BE49-F238E27FC236}">
                <a16:creationId xmlns:a16="http://schemas.microsoft.com/office/drawing/2014/main" id="{05B0216F-DE05-BD8B-31FA-8B30A62AE7E7}"/>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7409196" y="2071687"/>
            <a:ext cx="3645170" cy="2714625"/>
          </a:xfrm>
          <a:prstGeom prst="rect">
            <a:avLst/>
          </a:prstGeom>
        </p:spPr>
      </p:pic>
      <p:sp>
        <p:nvSpPr>
          <p:cNvPr id="5" name="First &amp; Last Name, Position…">
            <a:extLst>
              <a:ext uri="{FF2B5EF4-FFF2-40B4-BE49-F238E27FC236}">
                <a16:creationId xmlns:a16="http://schemas.microsoft.com/office/drawing/2014/main" id="{A7D268C8-CE59-878D-5A2F-A61A97AA4C08}"/>
              </a:ext>
            </a:extLst>
          </p:cNvPr>
          <p:cNvSpPr txBox="1"/>
          <p:nvPr/>
        </p:nvSpPr>
        <p:spPr>
          <a:xfrm>
            <a:off x="745211" y="1766351"/>
            <a:ext cx="4681031" cy="656653"/>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marL="0" marR="0" lvl="0" indent="0" algn="l" defTabSz="1828800" rtl="0" eaLnBrk="1" fontAlgn="auto" latinLnBrk="0" hangingPunct="0">
              <a:lnSpc>
                <a:spcPts val="430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lang="en-US" dirty="0">
                <a:solidFill>
                  <a:prstClr val="white"/>
                </a:solidFill>
                <a:latin typeface=""/>
                <a:sym typeface="Mark OT Light"/>
              </a:rPr>
              <a:t>Contact</a:t>
            </a:r>
            <a:r>
              <a:rPr kumimoji="0" lang="en-US" b="0" i="0" u="none" strike="noStrike" kern="0" cap="none" spc="0" normalizeH="0" baseline="0" noProof="0" dirty="0">
                <a:ln>
                  <a:noFill/>
                </a:ln>
                <a:solidFill>
                  <a:prstClr val="white"/>
                </a:solidFill>
                <a:effectLst/>
                <a:uLnTx/>
                <a:uFillTx/>
                <a:latin typeface=""/>
                <a:sym typeface="Mark OT Light"/>
              </a:rPr>
              <a:t> me: </a:t>
            </a:r>
            <a:r>
              <a:rPr kumimoji="0" lang="en-US" b="1" i="0" u="none" strike="noStrike" kern="0" cap="none" spc="0" normalizeH="0" baseline="0" noProof="0" dirty="0">
                <a:ln>
                  <a:noFill/>
                </a:ln>
                <a:solidFill>
                  <a:srgbClr val="FFC000"/>
                </a:solidFill>
                <a:effectLst/>
                <a:uLnTx/>
                <a:uFillTx/>
                <a:latin typeface=""/>
                <a:sym typeface="Mark OT Light"/>
              </a:rPr>
              <a:t>Insert your email address</a:t>
            </a:r>
          </a:p>
        </p:txBody>
      </p:sp>
      <p:sp>
        <p:nvSpPr>
          <p:cNvPr id="6" name="First &amp; Last Name, Position…">
            <a:extLst>
              <a:ext uri="{FF2B5EF4-FFF2-40B4-BE49-F238E27FC236}">
                <a16:creationId xmlns:a16="http://schemas.microsoft.com/office/drawing/2014/main" id="{4B67C766-18EE-77A5-893C-E74A6CBDDFE1}"/>
              </a:ext>
            </a:extLst>
          </p:cNvPr>
          <p:cNvSpPr txBox="1"/>
          <p:nvPr/>
        </p:nvSpPr>
        <p:spPr>
          <a:xfrm>
            <a:off x="745211" y="2646093"/>
            <a:ext cx="4440400" cy="668258"/>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marL="0" marR="0" lvl="0" indent="0" algn="l" defTabSz="1828800" rtl="0" eaLnBrk="1" fontAlgn="auto" latinLnBrk="0" hangingPunct="0">
              <a:lnSpc>
                <a:spcPts val="430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b="0" i="0" u="none" strike="noStrike" kern="0" cap="none" spc="0" normalizeH="0" baseline="0" noProof="0" dirty="0">
                <a:ln>
                  <a:noFill/>
                </a:ln>
                <a:solidFill>
                  <a:prstClr val="white"/>
                </a:solidFill>
                <a:effectLst/>
                <a:uLnTx/>
                <a:uFillTx/>
                <a:latin typeface=""/>
                <a:sym typeface="Mark OT Light"/>
              </a:rPr>
              <a:t>Email </a:t>
            </a:r>
            <a:r>
              <a:rPr lang="en-US" dirty="0">
                <a:solidFill>
                  <a:prstClr val="white"/>
                </a:solidFill>
                <a:latin typeface=""/>
                <a:sym typeface="Mark OT Light"/>
              </a:rPr>
              <a:t>IIE</a:t>
            </a:r>
            <a:r>
              <a:rPr kumimoji="0" lang="en-US" b="0" i="0" u="none" strike="noStrike" kern="0" cap="none" spc="0" normalizeH="0" baseline="0" noProof="0" dirty="0">
                <a:ln>
                  <a:noFill/>
                </a:ln>
                <a:solidFill>
                  <a:prstClr val="white"/>
                </a:solidFill>
                <a:effectLst/>
                <a:uLnTx/>
                <a:uFillTx/>
                <a:latin typeface=""/>
                <a:sym typeface="Mark OT Light"/>
              </a:rPr>
              <a:t> at </a:t>
            </a:r>
            <a:r>
              <a:rPr kumimoji="0" lang="en-US" b="0" i="0" u="none" strike="noStrike" kern="0" cap="none" spc="0" normalizeH="0" baseline="0" noProof="0" dirty="0">
                <a:ln>
                  <a:noFill/>
                </a:ln>
                <a:solidFill>
                  <a:prstClr val="white"/>
                </a:solidFill>
                <a:effectLst/>
                <a:uLnTx/>
                <a:uFillTx/>
                <a:latin typeface=""/>
                <a:sym typeface="Mark OT Light"/>
                <a:hlinkClick r:id="rId9">
                  <a:extLst>
                    <a:ext uri="{A12FA001-AC4F-418D-AE19-62706E023703}">
                      <ahyp:hlinkClr xmlns:ahyp="http://schemas.microsoft.com/office/drawing/2018/hyperlinkcolor" val="tx"/>
                    </a:ext>
                  </a:extLst>
                </a:hlinkClick>
              </a:rPr>
              <a:t>scholars@iie.org</a:t>
            </a:r>
            <a:endParaRPr kumimoji="0" lang="en-US" b="0" i="0" u="none" strike="noStrike" kern="0" cap="none" spc="0" normalizeH="0" baseline="0" noProof="0" dirty="0">
              <a:ln>
                <a:noFill/>
              </a:ln>
              <a:solidFill>
                <a:prstClr val="white"/>
              </a:solidFill>
              <a:effectLst/>
              <a:uLnTx/>
              <a:uFillTx/>
              <a:latin typeface=""/>
              <a:sym typeface="Mark OT Light"/>
            </a:endParaRPr>
          </a:p>
        </p:txBody>
      </p:sp>
      <p:sp>
        <p:nvSpPr>
          <p:cNvPr id="7" name="First &amp; Last Name, Position…">
            <a:extLst>
              <a:ext uri="{FF2B5EF4-FFF2-40B4-BE49-F238E27FC236}">
                <a16:creationId xmlns:a16="http://schemas.microsoft.com/office/drawing/2014/main" id="{E412FEC5-046D-01FB-CD0B-A933D4D03588}"/>
              </a:ext>
            </a:extLst>
          </p:cNvPr>
          <p:cNvSpPr txBox="1"/>
          <p:nvPr/>
        </p:nvSpPr>
        <p:spPr>
          <a:xfrm>
            <a:off x="745211" y="3537440"/>
            <a:ext cx="4681031" cy="73866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marL="0" marR="0" lvl="0" indent="0" algn="l" defTabSz="1828800" rtl="0" eaLnBrk="1" fontAlgn="auto" latinLnBrk="0" hangingPunct="0">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b="0" i="0" u="none" strike="noStrike" kern="0" cap="none" spc="0" normalizeH="0" baseline="0" noProof="0" dirty="0">
                <a:ln>
                  <a:noFill/>
                </a:ln>
                <a:solidFill>
                  <a:prstClr val="white"/>
                </a:solidFill>
                <a:effectLst/>
                <a:uLnTx/>
                <a:uFillTx/>
                <a:latin typeface=""/>
                <a:sym typeface="Mark OT Light"/>
              </a:rPr>
              <a:t>Visit our website to learn more about </a:t>
            </a:r>
          </a:p>
          <a:p>
            <a:pPr marL="0" marR="0" lvl="0" indent="0" algn="l" defTabSz="1828800" rtl="0" eaLnBrk="1" fontAlgn="auto" latinLnBrk="0" hangingPunct="0">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lang="en-US" kern="0" dirty="0">
                <a:solidFill>
                  <a:prstClr val="white"/>
                </a:solidFill>
                <a:latin typeface=""/>
                <a:sym typeface="Mark OT Light"/>
              </a:rPr>
              <a:t>The </a:t>
            </a:r>
            <a:r>
              <a:rPr lang="en-US" kern="0" dirty="0">
                <a:solidFill>
                  <a:schemeClr val="bg1"/>
                </a:solidFill>
                <a:latin typeface=""/>
                <a:sym typeface="Mark OT Light"/>
                <a:hlinkClick r:id="rId10">
                  <a:extLst>
                    <a:ext uri="{A12FA001-AC4F-418D-AE19-62706E023703}">
                      <ahyp:hlinkClr xmlns:ahyp="http://schemas.microsoft.com/office/drawing/2018/hyperlinkcolor" val="tx"/>
                    </a:ext>
                  </a:extLst>
                </a:hlinkClick>
              </a:rPr>
              <a:t>Fulbright U.S. Scholar Program</a:t>
            </a:r>
            <a:endParaRPr kumimoji="0" lang="en-US" b="0" i="0" u="none" strike="noStrike" kern="0" cap="none" spc="0" normalizeH="0" baseline="0" noProof="0" dirty="0">
              <a:ln>
                <a:noFill/>
              </a:ln>
              <a:solidFill>
                <a:schemeClr val="bg1"/>
              </a:solidFill>
              <a:effectLst/>
              <a:uLnTx/>
              <a:uFillTx/>
              <a:latin typeface=""/>
              <a:sym typeface="Mark OT Light"/>
            </a:endParaRPr>
          </a:p>
        </p:txBody>
      </p:sp>
      <p:sp>
        <p:nvSpPr>
          <p:cNvPr id="8" name="First &amp; Last Name, Position…">
            <a:extLst>
              <a:ext uri="{FF2B5EF4-FFF2-40B4-BE49-F238E27FC236}">
                <a16:creationId xmlns:a16="http://schemas.microsoft.com/office/drawing/2014/main" id="{05A7B60F-84A0-52FB-5D8E-41E8E07509B1}"/>
              </a:ext>
            </a:extLst>
          </p:cNvPr>
          <p:cNvSpPr txBox="1"/>
          <p:nvPr/>
        </p:nvSpPr>
        <p:spPr>
          <a:xfrm>
            <a:off x="745211" y="4395687"/>
            <a:ext cx="4870764" cy="650817"/>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marL="0" marR="0" lvl="0" indent="0" algn="l" defTabSz="1828800" rtl="0" eaLnBrk="1" fontAlgn="auto" latinLnBrk="0" hangingPunct="0">
              <a:lnSpc>
                <a:spcPts val="430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b="0" i="0" u="none" strike="noStrike" kern="0" cap="none" spc="0" normalizeH="0" baseline="0" noProof="0" dirty="0">
                <a:ln>
                  <a:noFill/>
                </a:ln>
                <a:solidFill>
                  <a:prstClr val="white"/>
                </a:solidFill>
                <a:effectLst/>
                <a:uLnTx/>
                <a:uFillTx/>
                <a:latin typeface=""/>
                <a:sym typeface="Mark OT Light"/>
                <a:hlinkClick r:id="rId11">
                  <a:extLst>
                    <a:ext uri="{A12FA001-AC4F-418D-AE19-62706E023703}">
                      <ahyp:hlinkClr xmlns:ahyp="http://schemas.microsoft.com/office/drawing/2018/hyperlinkcolor" val="tx"/>
                    </a:ext>
                  </a:extLst>
                </a:hlinkClick>
              </a:rPr>
              <a:t>Refer your colleagues</a:t>
            </a:r>
            <a:endParaRPr kumimoji="0" lang="en-US" b="0" i="0" u="none" strike="noStrike" kern="0" cap="none" spc="0" normalizeH="0" baseline="0" noProof="0" dirty="0">
              <a:ln>
                <a:noFill/>
              </a:ln>
              <a:solidFill>
                <a:prstClr val="white"/>
              </a:solidFill>
              <a:effectLst/>
              <a:uLnTx/>
              <a:uFillTx/>
              <a:latin typeface=""/>
              <a:sym typeface="Mark OT Light"/>
            </a:endParaRPr>
          </a:p>
        </p:txBody>
      </p:sp>
      <p:cxnSp>
        <p:nvCxnSpPr>
          <p:cNvPr id="10" name="Straight Connector 9">
            <a:extLst>
              <a:ext uri="{FF2B5EF4-FFF2-40B4-BE49-F238E27FC236}">
                <a16:creationId xmlns:a16="http://schemas.microsoft.com/office/drawing/2014/main" id="{7A619058-942F-4701-BFAB-2A7F77D44AF1}"/>
              </a:ext>
            </a:extLst>
          </p:cNvPr>
          <p:cNvCxnSpPr/>
          <p:nvPr/>
        </p:nvCxnSpPr>
        <p:spPr>
          <a:xfrm>
            <a:off x="830179" y="2646093"/>
            <a:ext cx="445168"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E9CCBCD-DA87-8730-CE21-5C96DCFC9E64}"/>
              </a:ext>
            </a:extLst>
          </p:cNvPr>
          <p:cNvCxnSpPr/>
          <p:nvPr/>
        </p:nvCxnSpPr>
        <p:spPr>
          <a:xfrm>
            <a:off x="830179" y="3441187"/>
            <a:ext cx="445168"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73D3D81-908C-A602-E544-94F428F58909}"/>
              </a:ext>
            </a:extLst>
          </p:cNvPr>
          <p:cNvCxnSpPr/>
          <p:nvPr/>
        </p:nvCxnSpPr>
        <p:spPr>
          <a:xfrm>
            <a:off x="830179" y="4407569"/>
            <a:ext cx="445168"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A black background with white text&#10;&#10;Description automatically generated with low confidence">
            <a:extLst>
              <a:ext uri="{FF2B5EF4-FFF2-40B4-BE49-F238E27FC236}">
                <a16:creationId xmlns:a16="http://schemas.microsoft.com/office/drawing/2014/main" id="{C44F020E-BA89-802B-7CC5-7C7CA13125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748" y="602341"/>
            <a:ext cx="3116178" cy="733728"/>
          </a:xfrm>
          <a:prstGeom prst="rect">
            <a:avLst/>
          </a:prstGeom>
        </p:spPr>
      </p:pic>
    </p:spTree>
    <p:extLst>
      <p:ext uri="{BB962C8B-B14F-4D97-AF65-F5344CB8AC3E}">
        <p14:creationId xmlns:p14="http://schemas.microsoft.com/office/powerpoint/2010/main" val="243128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C0506EF-1B26-4271-BB7E-7C0DBCF458C1}"/>
              </a:ext>
            </a:extLst>
          </p:cNvPr>
          <p:cNvSpPr>
            <a:spLocks noGrp="1"/>
          </p:cNvSpPr>
          <p:nvPr>
            <p:ph type="title"/>
          </p:nvPr>
        </p:nvSpPr>
        <p:spPr>
          <a:xfrm>
            <a:off x="742950" y="1914756"/>
            <a:ext cx="10706100" cy="1082675"/>
          </a:xfrm>
        </p:spPr>
        <p:txBody>
          <a:bodyPr/>
          <a:lstStyle/>
          <a:p>
            <a:pPr lvl="0" algn="ctr" defTabSz="1828800" fontAlgn="base" hangingPunct="0">
              <a:lnSpc>
                <a:spcPct val="90000"/>
              </a:lnSpc>
              <a:spcBef>
                <a:spcPct val="0"/>
              </a:spcBef>
              <a:spcAft>
                <a:spcPct val="0"/>
              </a:spcAft>
            </a:pPr>
            <a:r>
              <a:rPr lang="en-US" altLang="en-US" kern="1200" dirty="0">
                <a:solidFill>
                  <a:srgbClr val="FAFFF8"/>
                </a:solidFill>
                <a:latin typeface="Montserrat Medium" panose="00000600000000000000" pitchFamily="2" charset="0"/>
                <a:ea typeface="+mn-ea"/>
                <a:cs typeface="Calibri" panose="020F0502020204030204" pitchFamily="34" charset="0"/>
                <a:sym typeface="Mark OT Bold" charset="0"/>
              </a:rPr>
              <a:t>Insights from a Fulbrighter</a:t>
            </a:r>
            <a:endParaRPr lang="en-US" sz="1200" dirty="0"/>
          </a:p>
        </p:txBody>
      </p:sp>
      <p:sp>
        <p:nvSpPr>
          <p:cNvPr id="11" name="Text Box 2">
            <a:extLst>
              <a:ext uri="{FF2B5EF4-FFF2-40B4-BE49-F238E27FC236}">
                <a16:creationId xmlns:a16="http://schemas.microsoft.com/office/drawing/2014/main" id="{14506766-1BF9-46F9-80C8-A95C67826090}"/>
              </a:ext>
            </a:extLst>
          </p:cNvPr>
          <p:cNvSpPr txBox="1">
            <a:spLocks/>
          </p:cNvSpPr>
          <p:nvPr/>
        </p:nvSpPr>
        <p:spPr bwMode="auto">
          <a:xfrm>
            <a:off x="942455" y="3429000"/>
            <a:ext cx="4511171" cy="1377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91440" bIns="91440">
            <a:spAutoFit/>
          </a:bodyPr>
          <a:lstStyle>
            <a:lvl1pPr>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110000"/>
              </a:lnSpc>
            </a:pPr>
            <a:r>
              <a:rPr lang="en-US" altLang="en-US" sz="2400" b="1" dirty="0">
                <a:solidFill>
                  <a:srgbClr val="FAFFF8"/>
                </a:solidFill>
                <a:latin typeface="+mn-lt"/>
                <a:sym typeface="Mark OT Bold" charset="0"/>
              </a:rPr>
              <a:t>First &amp; Last Name, Position</a:t>
            </a:r>
          </a:p>
          <a:p>
            <a:pPr eaLnBrk="1">
              <a:lnSpc>
                <a:spcPct val="110000"/>
              </a:lnSpc>
            </a:pPr>
            <a:r>
              <a:rPr lang="en-US" altLang="en-US" sz="2400" dirty="0">
                <a:solidFill>
                  <a:srgbClr val="FAFFF8"/>
                </a:solidFill>
                <a:latin typeface="+mn-lt"/>
                <a:sym typeface="Mark OT Light" charset="0"/>
              </a:rPr>
              <a:t>University or Affiliation </a:t>
            </a:r>
          </a:p>
          <a:p>
            <a:pPr eaLnBrk="1">
              <a:lnSpc>
                <a:spcPct val="110000"/>
              </a:lnSpc>
            </a:pPr>
            <a:r>
              <a:rPr lang="en-US" altLang="en-US" sz="2400" dirty="0">
                <a:solidFill>
                  <a:srgbClr val="FAFFF8"/>
                </a:solidFill>
                <a:latin typeface="+mn-lt"/>
                <a:sym typeface="Mark OT Light" charset="0"/>
              </a:rPr>
              <a:t>Fulbright Country and Year</a:t>
            </a:r>
          </a:p>
        </p:txBody>
      </p:sp>
      <p:pic>
        <p:nvPicPr>
          <p:cNvPr id="4" name="Picture 3" descr="A black background with white text&#10;&#10;Description automatically generated with low confidence">
            <a:extLst>
              <a:ext uri="{FF2B5EF4-FFF2-40B4-BE49-F238E27FC236}">
                <a16:creationId xmlns:a16="http://schemas.microsoft.com/office/drawing/2014/main" id="{F8DFA917-B8C6-E065-BDD5-B9504797F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97" y="392994"/>
            <a:ext cx="3116178" cy="733728"/>
          </a:xfrm>
          <a:prstGeom prst="rect">
            <a:avLst/>
          </a:prstGeom>
        </p:spPr>
      </p:pic>
    </p:spTree>
    <p:extLst>
      <p:ext uri="{BB962C8B-B14F-4D97-AF65-F5344CB8AC3E}">
        <p14:creationId xmlns:p14="http://schemas.microsoft.com/office/powerpoint/2010/main" val="33093851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D3F552-CA9F-E17F-60D8-9624A6A744B1}"/>
              </a:ext>
            </a:extLst>
          </p:cNvPr>
          <p:cNvSpPr/>
          <p:nvPr/>
        </p:nvSpPr>
        <p:spPr>
          <a:xfrm>
            <a:off x="5913120" y="0"/>
            <a:ext cx="4572000" cy="6359236"/>
          </a:xfrm>
          <a:prstGeom prst="rect">
            <a:avLst/>
          </a:prstGeom>
          <a:solidFill>
            <a:srgbClr val="2F518B"/>
          </a:solidFill>
          <a:ln>
            <a:solidFill>
              <a:srgbClr val="2F518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65A2"/>
              </a:solidFill>
            </a:endParaRPr>
          </a:p>
        </p:txBody>
      </p:sp>
      <p:sp>
        <p:nvSpPr>
          <p:cNvPr id="8" name="TextBox 7">
            <a:extLst>
              <a:ext uri="{FF2B5EF4-FFF2-40B4-BE49-F238E27FC236}">
                <a16:creationId xmlns:a16="http://schemas.microsoft.com/office/drawing/2014/main" id="{A53AAF6B-522A-CD90-6B41-044ABFA1037D}"/>
              </a:ext>
            </a:extLst>
          </p:cNvPr>
          <p:cNvSpPr txBox="1"/>
          <p:nvPr/>
        </p:nvSpPr>
        <p:spPr>
          <a:xfrm>
            <a:off x="6375862" y="906087"/>
            <a:ext cx="3557847" cy="830997"/>
          </a:xfrm>
          <a:prstGeom prst="rect">
            <a:avLst/>
          </a:prstGeom>
          <a:noFill/>
        </p:spPr>
        <p:txBody>
          <a:bodyPr wrap="square" rtlCol="0">
            <a:spAutoFit/>
          </a:bodyPr>
          <a:lstStyle/>
          <a:p>
            <a:r>
              <a:rPr lang="en-US" sz="2400" dirty="0">
                <a:solidFill>
                  <a:schemeClr val="bg1"/>
                </a:solidFill>
                <a:cs typeface="Calibri" panose="020F0502020204030204" pitchFamily="34" charset="0"/>
              </a:rPr>
              <a:t>Your name</a:t>
            </a:r>
          </a:p>
          <a:p>
            <a:r>
              <a:rPr lang="en-US" sz="2400" dirty="0">
                <a:solidFill>
                  <a:schemeClr val="bg1"/>
                </a:solidFill>
                <a:cs typeface="Calibri" panose="020F0502020204030204" pitchFamily="34" charset="0"/>
              </a:rPr>
              <a:t>Fulbright Place/Year</a:t>
            </a:r>
          </a:p>
        </p:txBody>
      </p:sp>
      <p:sp>
        <p:nvSpPr>
          <p:cNvPr id="9" name="TextBox 8">
            <a:extLst>
              <a:ext uri="{FF2B5EF4-FFF2-40B4-BE49-F238E27FC236}">
                <a16:creationId xmlns:a16="http://schemas.microsoft.com/office/drawing/2014/main" id="{CE5100F6-3A7C-47F0-E15D-92BFF978301E}"/>
              </a:ext>
            </a:extLst>
          </p:cNvPr>
          <p:cNvSpPr txBox="1"/>
          <p:nvPr/>
        </p:nvSpPr>
        <p:spPr>
          <a:xfrm>
            <a:off x="6375862" y="2103120"/>
            <a:ext cx="3557847" cy="584775"/>
          </a:xfrm>
          <a:prstGeom prst="rect">
            <a:avLst/>
          </a:prstGeom>
          <a:no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Introduce yourself and briefly describe what you did on your Fulbright</a:t>
            </a:r>
          </a:p>
        </p:txBody>
      </p:sp>
      <p:pic>
        <p:nvPicPr>
          <p:cNvPr id="10" name="Picture 9" descr="FPO image.jpg">
            <a:extLst>
              <a:ext uri="{FF2B5EF4-FFF2-40B4-BE49-F238E27FC236}">
                <a16:creationId xmlns:a16="http://schemas.microsoft.com/office/drawing/2014/main" id="{5C6BAAEB-1A10-B266-0A64-2A2AD9B5D7C4}"/>
              </a:ext>
            </a:extLst>
          </p:cNvPr>
          <p:cNvPicPr>
            <a:picLocks noChangeAspect="1"/>
          </p:cNvPicPr>
          <p:nvPr/>
        </p:nvPicPr>
        <p:blipFill>
          <a:blip r:embed="rId2"/>
          <a:srcRect l="17777" r="15747"/>
          <a:stretch>
            <a:fillRect/>
          </a:stretch>
        </p:blipFill>
        <p:spPr>
          <a:xfrm>
            <a:off x="745211" y="1860194"/>
            <a:ext cx="4446443" cy="3371766"/>
          </a:xfrm>
          <a:prstGeom prst="rect">
            <a:avLst/>
          </a:prstGeom>
        </p:spPr>
      </p:pic>
      <p:pic>
        <p:nvPicPr>
          <p:cNvPr id="13" name="Picture 12" descr="A black background with white text&#10;&#10;Description automatically generated with low confidence">
            <a:extLst>
              <a:ext uri="{FF2B5EF4-FFF2-40B4-BE49-F238E27FC236}">
                <a16:creationId xmlns:a16="http://schemas.microsoft.com/office/drawing/2014/main" id="{D728237D-B617-C279-5159-1E13EB0E5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11" y="539223"/>
            <a:ext cx="3116178" cy="733728"/>
          </a:xfrm>
          <a:prstGeom prst="rect">
            <a:avLst/>
          </a:prstGeom>
        </p:spPr>
      </p:pic>
    </p:spTree>
    <p:extLst>
      <p:ext uri="{BB962C8B-B14F-4D97-AF65-F5344CB8AC3E}">
        <p14:creationId xmlns:p14="http://schemas.microsoft.com/office/powerpoint/2010/main" val="44588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61CD0B1F-8C14-A636-2686-F673581A9556}"/>
              </a:ext>
            </a:extLst>
          </p:cNvPr>
          <p:cNvSpPr/>
          <p:nvPr/>
        </p:nvSpPr>
        <p:spPr>
          <a:xfrm>
            <a:off x="923925" y="1574078"/>
            <a:ext cx="487984" cy="0"/>
          </a:xfrm>
          <a:prstGeom prst="line">
            <a:avLst/>
          </a:prstGeom>
          <a:ln w="50800">
            <a:solidFill>
              <a:srgbClr val="00A9E0"/>
            </a:solidFill>
          </a:ln>
          <a:effectLst/>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ea typeface="+mj-ea"/>
              <a:cs typeface="+mj-cs"/>
              <a:sym typeface="Calibri"/>
            </a:endParaRPr>
          </a:p>
        </p:txBody>
      </p:sp>
      <p:sp>
        <p:nvSpPr>
          <p:cNvPr id="15" name="Text Placeholder 14">
            <a:extLst>
              <a:ext uri="{FF2B5EF4-FFF2-40B4-BE49-F238E27FC236}">
                <a16:creationId xmlns:a16="http://schemas.microsoft.com/office/drawing/2014/main" id="{FD24AF67-8ACC-7B22-154A-3A4BC45F335A}"/>
              </a:ext>
            </a:extLst>
          </p:cNvPr>
          <p:cNvSpPr>
            <a:spLocks noGrp="1"/>
          </p:cNvSpPr>
          <p:nvPr>
            <p:ph type="body" sz="quarter" idx="11"/>
          </p:nvPr>
        </p:nvSpPr>
        <p:spPr>
          <a:xfrm>
            <a:off x="809625" y="1879600"/>
            <a:ext cx="5397500" cy="3873500"/>
          </a:xfrm>
        </p:spPr>
        <p:txBody>
          <a:bodyPr/>
          <a:lstStyle/>
          <a:p>
            <a:pPr marL="571500" indent="-57150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800" dirty="0">
                <a:solidFill>
                  <a:srgbClr val="0065A2"/>
                </a:solidFill>
                <a:latin typeface=""/>
              </a:rPr>
              <a:t>In partnership with 160 </a:t>
            </a:r>
            <a:r>
              <a:rPr lang="en-US" altLang="en-US" sz="1800" dirty="0">
                <a:solidFill>
                  <a:srgbClr val="0065A2"/>
                </a:solidFill>
                <a:latin typeface=""/>
                <a:sym typeface="Mark OT Bold" charset="0"/>
              </a:rPr>
              <a:t>countries worldwide, Fulbright offers passionate and accomplished faculty, administrator, artists, journalists, lawyers, and other professionals from all backgrounds an unparalleled opportunity to study, teach, or conduct research.</a:t>
            </a:r>
          </a:p>
          <a:p>
            <a:pPr>
              <a:lnSpc>
                <a:spcPct val="114000"/>
              </a:lnSpc>
              <a:buSzPct val="120000"/>
              <a:defRPr>
                <a:solidFill>
                  <a:srgbClr val="FAFFF8"/>
                </a:solidFill>
                <a:latin typeface="Mark OT Light"/>
                <a:ea typeface="Mark OT Light"/>
                <a:cs typeface="Mark OT Light"/>
                <a:sym typeface="Mark OT Light"/>
              </a:defRPr>
            </a:pPr>
            <a:endParaRPr lang="en-US" altLang="en-US" sz="1800" dirty="0">
              <a:solidFill>
                <a:srgbClr val="0065A2"/>
              </a:solidFill>
              <a:latin typeface=""/>
              <a:sym typeface="Mark OT Bold" charset="0"/>
            </a:endParaRPr>
          </a:p>
          <a:p>
            <a:pPr marL="571500" indent="-57150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800" dirty="0">
                <a:solidFill>
                  <a:srgbClr val="0065A2"/>
                </a:solidFill>
                <a:latin typeface=""/>
              </a:rPr>
              <a:t>Our mission is to foster mutual understanding between nations, advance knowledge across communities, and improve lives around the world.</a:t>
            </a:r>
          </a:p>
          <a:p>
            <a:endParaRPr lang="en-US" dirty="0"/>
          </a:p>
        </p:txBody>
      </p:sp>
      <p:sp>
        <p:nvSpPr>
          <p:cNvPr id="16" name="Text Placeholder 15">
            <a:extLst>
              <a:ext uri="{FF2B5EF4-FFF2-40B4-BE49-F238E27FC236}">
                <a16:creationId xmlns:a16="http://schemas.microsoft.com/office/drawing/2014/main" id="{2EC9A0E8-0129-0620-02BF-BFBB60FC2F33}"/>
              </a:ext>
            </a:extLst>
          </p:cNvPr>
          <p:cNvSpPr>
            <a:spLocks noGrp="1"/>
          </p:cNvSpPr>
          <p:nvPr>
            <p:ph type="body" sz="quarter" idx="12"/>
          </p:nvPr>
        </p:nvSpPr>
        <p:spPr>
          <a:xfrm>
            <a:off x="7121526" y="1879600"/>
            <a:ext cx="4260849" cy="3873500"/>
          </a:xfrm>
        </p:spPr>
        <p:txBody>
          <a:bodyPr/>
          <a:lstStyle/>
          <a:p>
            <a:pPr marL="571500" indent="-57150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800" dirty="0">
                <a:solidFill>
                  <a:srgbClr val="0065A2"/>
                </a:solidFill>
                <a:latin typeface=""/>
              </a:rPr>
              <a:t>Established </a:t>
            </a:r>
            <a:r>
              <a:rPr lang="en-US" altLang="en-US" sz="1800" dirty="0">
                <a:solidFill>
                  <a:srgbClr val="0065A2"/>
                </a:solidFill>
                <a:latin typeface=""/>
                <a:sym typeface="Mark OT Bold" charset="0"/>
              </a:rPr>
              <a:t>in 1946 by Congress, Fulbright is the United States government’s flagship international educational and cultural exchange program.</a:t>
            </a:r>
          </a:p>
          <a:p>
            <a:pPr>
              <a:lnSpc>
                <a:spcPct val="114000"/>
              </a:lnSpc>
              <a:buSzPct val="120000"/>
              <a:defRPr>
                <a:solidFill>
                  <a:srgbClr val="FAFFF8"/>
                </a:solidFill>
                <a:latin typeface="Mark OT Light"/>
                <a:ea typeface="Mark OT Light"/>
                <a:cs typeface="Mark OT Light"/>
                <a:sym typeface="Mark OT Light"/>
              </a:defRPr>
            </a:pPr>
            <a:endParaRPr lang="en-US" altLang="en-US" sz="1800" dirty="0">
              <a:solidFill>
                <a:srgbClr val="0065A2"/>
              </a:solidFill>
              <a:latin typeface=""/>
              <a:sym typeface="Mark OT Bold" charset="0"/>
            </a:endParaRPr>
          </a:p>
          <a:p>
            <a:pPr marL="571500" indent="-57150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800" dirty="0">
                <a:solidFill>
                  <a:srgbClr val="0065A2"/>
                </a:solidFill>
                <a:latin typeface=""/>
              </a:rPr>
              <a:t>Fulbright is sponsored </a:t>
            </a:r>
            <a:r>
              <a:rPr lang="en-US" altLang="en-US" sz="1800" dirty="0">
                <a:solidFill>
                  <a:srgbClr val="0065A2"/>
                </a:solidFill>
                <a:latin typeface=""/>
                <a:sym typeface="Mark OT Bold" charset="0"/>
              </a:rPr>
              <a:t>by the U.S. Department of State with funding provided by the U.S. Government and administered by the Institute of International Education (IIE). </a:t>
            </a:r>
          </a:p>
          <a:p>
            <a:endParaRPr lang="en-US" sz="1800" dirty="0"/>
          </a:p>
        </p:txBody>
      </p:sp>
      <p:sp>
        <p:nvSpPr>
          <p:cNvPr id="17" name="TextBox 16">
            <a:extLst>
              <a:ext uri="{FF2B5EF4-FFF2-40B4-BE49-F238E27FC236}">
                <a16:creationId xmlns:a16="http://schemas.microsoft.com/office/drawing/2014/main" id="{49652EEA-54EA-1EEC-D14D-D06591C33C53}"/>
              </a:ext>
            </a:extLst>
          </p:cNvPr>
          <p:cNvSpPr txBox="1"/>
          <p:nvPr/>
        </p:nvSpPr>
        <p:spPr>
          <a:xfrm>
            <a:off x="809625" y="962025"/>
            <a:ext cx="2743200" cy="400110"/>
          </a:xfrm>
          <a:prstGeom prst="rect">
            <a:avLst/>
          </a:prstGeom>
          <a:noFill/>
        </p:spPr>
        <p:txBody>
          <a:bodyPr wrap="square" rtlCol="0">
            <a:spAutoFit/>
          </a:bodyPr>
          <a:lstStyle/>
          <a:p>
            <a:r>
              <a:rPr lang="en-US" sz="2000" b="1" dirty="0">
                <a:solidFill>
                  <a:schemeClr val="tx2"/>
                </a:solidFill>
                <a:latin typeface="Mark OT" panose="020B0504020201010104" pitchFamily="34" charset="0"/>
              </a:rPr>
              <a:t>Mission</a:t>
            </a:r>
            <a:endParaRPr lang="en-US" b="1" dirty="0">
              <a:solidFill>
                <a:schemeClr val="tx2"/>
              </a:solidFill>
              <a:latin typeface="Mark OT" panose="020B0504020201010104" pitchFamily="34" charset="0"/>
            </a:endParaRPr>
          </a:p>
        </p:txBody>
      </p:sp>
      <p:cxnSp>
        <p:nvCxnSpPr>
          <p:cNvPr id="20" name="Straight Connector 19">
            <a:extLst>
              <a:ext uri="{FF2B5EF4-FFF2-40B4-BE49-F238E27FC236}">
                <a16:creationId xmlns:a16="http://schemas.microsoft.com/office/drawing/2014/main" id="{B8F2F9AB-A535-1EB7-7BCC-9F9E8E3358C9}"/>
              </a:ext>
            </a:extLst>
          </p:cNvPr>
          <p:cNvCxnSpPr/>
          <p:nvPr/>
        </p:nvCxnSpPr>
        <p:spPr>
          <a:xfrm>
            <a:off x="6591300" y="1438275"/>
            <a:ext cx="0" cy="4048125"/>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D60ED12D-D900-975D-A518-F0638117DD29}"/>
              </a:ext>
            </a:extLst>
          </p:cNvPr>
          <p:cNvSpPr txBox="1"/>
          <p:nvPr/>
        </p:nvSpPr>
        <p:spPr>
          <a:xfrm>
            <a:off x="6991350" y="962025"/>
            <a:ext cx="2743200" cy="400110"/>
          </a:xfrm>
          <a:prstGeom prst="rect">
            <a:avLst/>
          </a:prstGeom>
          <a:noFill/>
        </p:spPr>
        <p:txBody>
          <a:bodyPr wrap="square" rtlCol="0">
            <a:spAutoFit/>
          </a:bodyPr>
          <a:lstStyle/>
          <a:p>
            <a:r>
              <a:rPr lang="en-US" sz="2000" b="1" dirty="0">
                <a:solidFill>
                  <a:schemeClr val="tx2"/>
                </a:solidFill>
                <a:latin typeface="Mark OT" panose="020B0504020201010104" pitchFamily="34" charset="0"/>
              </a:rPr>
              <a:t>A Brief History</a:t>
            </a:r>
            <a:endParaRPr lang="en-US" b="1" dirty="0">
              <a:solidFill>
                <a:schemeClr val="tx2"/>
              </a:solidFill>
              <a:latin typeface="Mark OT" panose="020B0504020201010104" pitchFamily="34" charset="0"/>
            </a:endParaRPr>
          </a:p>
        </p:txBody>
      </p:sp>
      <p:sp>
        <p:nvSpPr>
          <p:cNvPr id="22" name="Line">
            <a:extLst>
              <a:ext uri="{FF2B5EF4-FFF2-40B4-BE49-F238E27FC236}">
                <a16:creationId xmlns:a16="http://schemas.microsoft.com/office/drawing/2014/main" id="{75B0871C-F416-45B3-9170-74E6D64242C9}"/>
              </a:ext>
            </a:extLst>
          </p:cNvPr>
          <p:cNvSpPr/>
          <p:nvPr/>
        </p:nvSpPr>
        <p:spPr>
          <a:xfrm>
            <a:off x="7121526" y="1538431"/>
            <a:ext cx="487984" cy="0"/>
          </a:xfrm>
          <a:prstGeom prst="line">
            <a:avLst/>
          </a:prstGeom>
          <a:ln w="50800">
            <a:solidFill>
              <a:srgbClr val="00A9E0"/>
            </a:solidFill>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ea typeface="+mj-ea"/>
              <a:cs typeface="+mj-cs"/>
              <a:sym typeface="Calibri"/>
            </a:endParaRPr>
          </a:p>
        </p:txBody>
      </p:sp>
    </p:spTree>
    <p:extLst>
      <p:ext uri="{BB962C8B-B14F-4D97-AF65-F5344CB8AC3E}">
        <p14:creationId xmlns:p14="http://schemas.microsoft.com/office/powerpoint/2010/main" val="295375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B7A4AF-421A-6505-352D-1228C0C051D8}"/>
              </a:ext>
            </a:extLst>
          </p:cNvPr>
          <p:cNvSpPr>
            <a:spLocks noGrp="1"/>
          </p:cNvSpPr>
          <p:nvPr>
            <p:ph type="title"/>
          </p:nvPr>
        </p:nvSpPr>
        <p:spPr/>
        <p:txBody>
          <a:bodyPr/>
          <a:lstStyle/>
          <a:p>
            <a:r>
              <a:rPr lang="en-US" sz="3600" dirty="0">
                <a:solidFill>
                  <a:srgbClr val="0065A2"/>
                </a:solidFill>
                <a:sym typeface="Mark OT Bold"/>
              </a:rPr>
              <a:t>Why Fulbright?</a:t>
            </a:r>
            <a:endParaRPr lang="en-US" dirty="0"/>
          </a:p>
        </p:txBody>
      </p:sp>
      <p:sp>
        <p:nvSpPr>
          <p:cNvPr id="5" name="Text Placeholder 4">
            <a:extLst>
              <a:ext uri="{FF2B5EF4-FFF2-40B4-BE49-F238E27FC236}">
                <a16:creationId xmlns:a16="http://schemas.microsoft.com/office/drawing/2014/main" id="{AC5FCFF9-0670-4A12-1926-84E55C1C8F53}"/>
              </a:ext>
            </a:extLst>
          </p:cNvPr>
          <p:cNvSpPr>
            <a:spLocks noGrp="1"/>
          </p:cNvSpPr>
          <p:nvPr>
            <p:ph type="body" sz="quarter" idx="11"/>
          </p:nvPr>
        </p:nvSpPr>
        <p:spPr/>
        <p:txBody>
          <a:bodyPr/>
          <a:lstStyle/>
          <a:p>
            <a:pPr marL="0" indent="0">
              <a:lnSpc>
                <a:spcPct val="114000"/>
              </a:lnSpc>
              <a:spcBef>
                <a:spcPts val="700"/>
              </a:spcBef>
              <a:buSzPct val="100000"/>
              <a:buNone/>
            </a:pPr>
            <a:r>
              <a:rPr lang="en-US" altLang="en-US" sz="1800" b="1" dirty="0">
                <a:solidFill>
                  <a:srgbClr val="0065A2"/>
                </a:solidFill>
                <a:latin typeface=""/>
              </a:rPr>
              <a:t>Fulbright is transformational.</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Foster relationships that are real and lasting.</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Expand your publishing network.</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Become more multicultural in the classroom.</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Serve as an ambassador for international exchange.</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Gain the professional recognition as being identified as a “Fulbright Scholar.”</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Join a vibrant alumni network.</a:t>
            </a:r>
          </a:p>
        </p:txBody>
      </p:sp>
      <p:sp>
        <p:nvSpPr>
          <p:cNvPr id="6" name="Text Placeholder 5">
            <a:extLst>
              <a:ext uri="{FF2B5EF4-FFF2-40B4-BE49-F238E27FC236}">
                <a16:creationId xmlns:a16="http://schemas.microsoft.com/office/drawing/2014/main" id="{2B69F375-FC73-357E-1094-B0198C2E2021}"/>
              </a:ext>
            </a:extLst>
          </p:cNvPr>
          <p:cNvSpPr>
            <a:spLocks noGrp="1"/>
          </p:cNvSpPr>
          <p:nvPr>
            <p:ph type="body" sz="quarter" idx="12"/>
          </p:nvPr>
        </p:nvSpPr>
        <p:spPr/>
        <p:txBody>
          <a:bodyPr/>
          <a:lstStyle/>
          <a:p>
            <a:pPr marL="0" indent="0">
              <a:lnSpc>
                <a:spcPct val="114000"/>
              </a:lnSpc>
              <a:spcBef>
                <a:spcPts val="700"/>
              </a:spcBef>
              <a:buSzPct val="100000"/>
              <a:buNone/>
            </a:pPr>
            <a:r>
              <a:rPr lang="en-US" altLang="en-US" sz="1800" b="1" dirty="0">
                <a:solidFill>
                  <a:srgbClr val="0065A2"/>
                </a:solidFill>
                <a:latin typeface=""/>
              </a:rPr>
              <a:t>Fulbright is family-friendly.</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Approximately 60% of our awards provide dependent support.</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Many Fulbright dependents go on to have international careers.</a:t>
            </a:r>
          </a:p>
          <a:p>
            <a:pPr marL="571500" indent="-571500">
              <a:lnSpc>
                <a:spcPct val="114000"/>
              </a:lnSpc>
              <a:spcBef>
                <a:spcPts val="700"/>
              </a:spcBef>
              <a:buSzPct val="100000"/>
              <a:buFont typeface="Arial" panose="020B0604020202020204" pitchFamily="34" charset="0"/>
              <a:buChar char="•"/>
            </a:pPr>
            <a:endParaRPr lang="en-US" altLang="en-US" sz="1800" dirty="0">
              <a:solidFill>
                <a:srgbClr val="0065A2"/>
              </a:solidFill>
              <a:latin typeface=""/>
            </a:endParaRPr>
          </a:p>
          <a:p>
            <a:pPr marL="0" indent="0">
              <a:lnSpc>
                <a:spcPct val="114000"/>
              </a:lnSpc>
              <a:spcBef>
                <a:spcPts val="700"/>
              </a:spcBef>
              <a:buSzPct val="100000"/>
              <a:buNone/>
            </a:pPr>
            <a:r>
              <a:rPr lang="en-US" altLang="en-US" sz="1800" b="1" dirty="0">
                <a:solidFill>
                  <a:srgbClr val="0065A2"/>
                </a:solidFill>
                <a:latin typeface=""/>
              </a:rPr>
              <a:t>Fulbright is supportive.</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Alumni share experiences.</a:t>
            </a:r>
          </a:p>
          <a:p>
            <a:pPr marL="571500" indent="-571500">
              <a:lnSpc>
                <a:spcPct val="114000"/>
              </a:lnSpc>
              <a:spcBef>
                <a:spcPts val="700"/>
              </a:spcBef>
              <a:buSzPct val="100000"/>
              <a:buFont typeface="Arial" panose="020B0604020202020204" pitchFamily="34" charset="0"/>
              <a:buChar char="•"/>
            </a:pPr>
            <a:r>
              <a:rPr lang="en-US" altLang="en-US" sz="1800" dirty="0">
                <a:solidFill>
                  <a:srgbClr val="0065A2"/>
                </a:solidFill>
                <a:latin typeface=""/>
              </a:rPr>
              <a:t>Domestic and in-country staff provide assistance</a:t>
            </a:r>
            <a:endParaRPr lang="en-US" sz="1800" dirty="0"/>
          </a:p>
        </p:txBody>
      </p:sp>
    </p:spTree>
    <p:extLst>
      <p:ext uri="{BB962C8B-B14F-4D97-AF65-F5344CB8AC3E}">
        <p14:creationId xmlns:p14="http://schemas.microsoft.com/office/powerpoint/2010/main" val="213862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53342A-7707-4C53-A221-44C1D176309D}"/>
              </a:ext>
            </a:extLst>
          </p:cNvPr>
          <p:cNvSpPr>
            <a:spLocks noGrp="1"/>
          </p:cNvSpPr>
          <p:nvPr>
            <p:ph type="title"/>
          </p:nvPr>
        </p:nvSpPr>
        <p:spPr/>
        <p:txBody>
          <a:bodyPr/>
          <a:lstStyle/>
          <a:p>
            <a:r>
              <a:rPr kumimoji="0" lang="en-US" sz="3600" b="0" i="0" u="none" strike="noStrike" kern="0" cap="none" spc="0" normalizeH="0" baseline="0" noProof="0" dirty="0">
                <a:ln>
                  <a:noFill/>
                </a:ln>
                <a:solidFill>
                  <a:srgbClr val="0065A2"/>
                </a:solidFill>
                <a:effectLst/>
                <a:uLnTx/>
                <a:uFillTx/>
                <a:sym typeface="Mark OT Bold"/>
              </a:rPr>
              <a:t>Eligibility for U.S. Scholar Program</a:t>
            </a:r>
            <a:endParaRPr lang="en-US" dirty="0"/>
          </a:p>
        </p:txBody>
      </p:sp>
      <p:sp>
        <p:nvSpPr>
          <p:cNvPr id="14" name="Text Placeholder 13">
            <a:extLst>
              <a:ext uri="{FF2B5EF4-FFF2-40B4-BE49-F238E27FC236}">
                <a16:creationId xmlns:a16="http://schemas.microsoft.com/office/drawing/2014/main" id="{E6534309-4A62-4E6E-B88F-12684C80C268}"/>
              </a:ext>
            </a:extLst>
          </p:cNvPr>
          <p:cNvSpPr>
            <a:spLocks noGrp="1"/>
          </p:cNvSpPr>
          <p:nvPr>
            <p:ph type="body" sz="quarter" idx="11"/>
          </p:nvPr>
        </p:nvSpPr>
        <p:spPr>
          <a:xfrm>
            <a:off x="6096000" y="1806325"/>
            <a:ext cx="5613400" cy="3873500"/>
          </a:xfrm>
        </p:spPr>
        <p:txBody>
          <a:bodyPr/>
          <a:lstStyle/>
          <a:p>
            <a:pPr marL="571500" indent="-57150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800" dirty="0">
                <a:solidFill>
                  <a:srgbClr val="0065A2"/>
                </a:solidFill>
                <a:latin typeface=""/>
              </a:rPr>
              <a:t>U.S. citizenship</a:t>
            </a:r>
          </a:p>
          <a:p>
            <a:pPr marL="571500" indent="-57150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800" dirty="0">
                <a:solidFill>
                  <a:srgbClr val="0065A2"/>
                </a:solidFill>
                <a:latin typeface=""/>
              </a:rPr>
              <a:t>Degree and experience, as required by award:</a:t>
            </a:r>
          </a:p>
          <a:p>
            <a:pPr marL="1535113" lvl="3" indent="-57150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
              </a:rPr>
              <a:t>Ph.D. or other terminal degree</a:t>
            </a:r>
          </a:p>
          <a:p>
            <a:pPr marL="1535113" lvl="3" indent="-57150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
              </a:rPr>
              <a:t>MA and higher education teaching or professional experience</a:t>
            </a:r>
          </a:p>
          <a:p>
            <a:pPr marL="1535113" lvl="3" indent="-57150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
              </a:rPr>
              <a:t>Professional and/or artistic experience with substantial accomplishments</a:t>
            </a:r>
          </a:p>
          <a:p>
            <a:pPr marL="1535113" lvl="3" indent="-57150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
              </a:rPr>
              <a:t>Teaching experience</a:t>
            </a:r>
          </a:p>
          <a:p>
            <a:pPr marL="571500" indent="-57150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800" dirty="0">
                <a:solidFill>
                  <a:srgbClr val="0065A2"/>
                </a:solidFill>
                <a:latin typeface=""/>
              </a:rPr>
              <a:t>Compliance with </a:t>
            </a:r>
            <a:r>
              <a:rPr lang="en-US" sz="1800" dirty="0">
                <a:solidFill>
                  <a:srgbClr val="0065A2"/>
                </a:solidFill>
                <a:latin typeface=""/>
                <a:hlinkClick r:id="rId3"/>
              </a:rPr>
              <a:t>policies</a:t>
            </a:r>
            <a:r>
              <a:rPr lang="en-US" sz="1800" dirty="0">
                <a:solidFill>
                  <a:srgbClr val="0065A2"/>
                </a:solidFill>
                <a:latin typeface=""/>
              </a:rPr>
              <a:t> on previous Fulbright Scholar awards and waiting periods between grants</a:t>
            </a:r>
          </a:p>
          <a:p>
            <a:endParaRPr lang="en-US" dirty="0"/>
          </a:p>
        </p:txBody>
      </p:sp>
      <p:pic>
        <p:nvPicPr>
          <p:cNvPr id="2" name="Picture 1" descr="FPO image.jpg">
            <a:extLst>
              <a:ext uri="{FF2B5EF4-FFF2-40B4-BE49-F238E27FC236}">
                <a16:creationId xmlns:a16="http://schemas.microsoft.com/office/drawing/2014/main" id="{73F18D32-43E3-3A11-DE1D-5AA4457DAA72}"/>
              </a:ext>
            </a:extLst>
          </p:cNvPr>
          <p:cNvPicPr>
            <a:picLocks noChangeAspect="1"/>
          </p:cNvPicPr>
          <p:nvPr/>
        </p:nvPicPr>
        <p:blipFill>
          <a:blip r:embed="rId4"/>
          <a:srcRect l="17777" r="15747"/>
          <a:stretch>
            <a:fillRect/>
          </a:stretch>
        </p:blipFill>
        <p:spPr>
          <a:xfrm>
            <a:off x="795421" y="1903663"/>
            <a:ext cx="4823326" cy="3657559"/>
          </a:xfrm>
          <a:prstGeom prst="rect">
            <a:avLst/>
          </a:prstGeom>
        </p:spPr>
      </p:pic>
    </p:spTree>
    <p:extLst>
      <p:ext uri="{BB962C8B-B14F-4D97-AF65-F5344CB8AC3E}">
        <p14:creationId xmlns:p14="http://schemas.microsoft.com/office/powerpoint/2010/main" val="12466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2703-8054-78D9-C7CE-4A2191A12706}"/>
              </a:ext>
            </a:extLst>
          </p:cNvPr>
          <p:cNvSpPr>
            <a:spLocks noGrp="1"/>
          </p:cNvSpPr>
          <p:nvPr>
            <p:ph type="title"/>
          </p:nvPr>
        </p:nvSpPr>
        <p:spPr/>
        <p:txBody>
          <a:bodyPr/>
          <a:lstStyle/>
          <a:p>
            <a:r>
              <a:rPr lang="en-US" sz="3600" dirty="0">
                <a:solidFill>
                  <a:srgbClr val="0065A2"/>
                </a:solidFill>
              </a:rPr>
              <a:t>Why I Applied to Fulbright</a:t>
            </a:r>
            <a:endParaRPr lang="en-US" dirty="0"/>
          </a:p>
        </p:txBody>
      </p:sp>
      <p:sp>
        <p:nvSpPr>
          <p:cNvPr id="3" name="Text Placeholder 2">
            <a:extLst>
              <a:ext uri="{FF2B5EF4-FFF2-40B4-BE49-F238E27FC236}">
                <a16:creationId xmlns:a16="http://schemas.microsoft.com/office/drawing/2014/main" id="{1B66AE1A-B523-B4F2-2189-724557E01151}"/>
              </a:ext>
            </a:extLst>
          </p:cNvPr>
          <p:cNvSpPr>
            <a:spLocks noGrp="1"/>
          </p:cNvSpPr>
          <p:nvPr>
            <p:ph type="body" sz="quarter" idx="11"/>
          </p:nvPr>
        </p:nvSpPr>
        <p:spPr>
          <a:xfrm>
            <a:off x="4475747" y="2644596"/>
            <a:ext cx="3212432" cy="3120534"/>
          </a:xfrm>
        </p:spPr>
        <p:txBody>
          <a:bodyPr/>
          <a:lstStyle/>
          <a:p>
            <a:pPr>
              <a:buSzPct val="12000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rPr>
              <a:t> Listed item text. Type over this text for pullout text items. Type over this text for pullout text items.</a:t>
            </a:r>
          </a:p>
          <a:p>
            <a:pPr>
              <a:buSzPct val="12000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ndParaRPr>
          </a:p>
          <a:p>
            <a:pPr>
              <a:buSzPct val="12000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rPr>
              <a:t> Listed item text. Type over this text for pullout text items. </a:t>
            </a:r>
          </a:p>
          <a:p>
            <a:pPr>
              <a:buSzPct val="12000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ndParaRPr>
          </a:p>
          <a:p>
            <a:pPr>
              <a:buSzPct val="12000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rPr>
              <a:t> Listed item text. Type over this text for pullout text items. Type over this text for pullout text items.</a:t>
            </a:r>
          </a:p>
          <a:p>
            <a:pPr>
              <a:buSzPct val="12000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ndParaRPr>
          </a:p>
          <a:p>
            <a:pPr>
              <a:buSzPct val="12000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rPr>
              <a:t> Listed item text. Type over this text for pullout text items.</a:t>
            </a:r>
          </a:p>
          <a:p>
            <a:endParaRPr lang="en-US" sz="1200" dirty="0"/>
          </a:p>
        </p:txBody>
      </p:sp>
      <p:sp>
        <p:nvSpPr>
          <p:cNvPr id="4" name="First &amp; Last Name, Position…">
            <a:extLst>
              <a:ext uri="{FF2B5EF4-FFF2-40B4-BE49-F238E27FC236}">
                <a16:creationId xmlns:a16="http://schemas.microsoft.com/office/drawing/2014/main" id="{96BBDEA4-D955-9B00-FAF9-7A6AFC7F810A}"/>
              </a:ext>
            </a:extLst>
          </p:cNvPr>
          <p:cNvSpPr txBox="1"/>
          <p:nvPr/>
        </p:nvSpPr>
        <p:spPr>
          <a:xfrm>
            <a:off x="508000" y="2009210"/>
            <a:ext cx="3835400" cy="1046438"/>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a:solidFill>
                  <a:srgbClr val="FAFFF8"/>
                </a:solidFill>
                <a:latin typeface="Mark OT Light"/>
                <a:ea typeface="Mark OT Light"/>
                <a:cs typeface="Mark OT Light"/>
                <a:sym typeface="Mark OT Light"/>
              </a:defRPr>
            </a:pPr>
            <a:r>
              <a:rPr lang="en-US" sz="1400" dirty="0">
                <a:solidFill>
                  <a:srgbClr val="0065A2"/>
                </a:solidFill>
                <a:latin typeface=""/>
              </a:rPr>
              <a:t>Discuss why you were interested in the Fulbright Scholar Program and provide some points on the application process and advice you have for applicants</a:t>
            </a:r>
          </a:p>
        </p:txBody>
      </p:sp>
      <p:sp>
        <p:nvSpPr>
          <p:cNvPr id="5" name="Text Placeholder 2">
            <a:extLst>
              <a:ext uri="{FF2B5EF4-FFF2-40B4-BE49-F238E27FC236}">
                <a16:creationId xmlns:a16="http://schemas.microsoft.com/office/drawing/2014/main" id="{BB46E77F-DA44-1BE7-3C8C-2CAD541071C7}"/>
              </a:ext>
            </a:extLst>
          </p:cNvPr>
          <p:cNvSpPr txBox="1">
            <a:spLocks/>
          </p:cNvSpPr>
          <p:nvPr/>
        </p:nvSpPr>
        <p:spPr>
          <a:xfrm>
            <a:off x="8422105" y="2644596"/>
            <a:ext cx="3128208" cy="3120534"/>
          </a:xfrm>
          <a:prstGeom prst="rect">
            <a:avLst/>
          </a:prstGeom>
        </p:spPr>
        <p:txBody>
          <a:bodyPr/>
          <a:lstStyle>
            <a:lvl1pPr marL="274320" indent="-274320" algn="l" defTabSz="228600" rtl="0" eaLnBrk="0" fontAlgn="base" hangingPunct="0">
              <a:lnSpc>
                <a:spcPct val="110000"/>
              </a:lnSpc>
              <a:spcBef>
                <a:spcPts val="600"/>
              </a:spcBef>
              <a:spcAft>
                <a:spcPct val="0"/>
              </a:spcAft>
              <a:buFont typeface="Arial" panose="020B0604020202020204" pitchFamily="34" charset="0"/>
              <a:buChar char="•"/>
              <a:defRPr sz="2400" kern="1200">
                <a:solidFill>
                  <a:schemeClr val="tx1"/>
                </a:solidFill>
                <a:latin typeface="+mn-lt"/>
                <a:ea typeface="+mn-ea"/>
                <a:cs typeface="+mn-cs"/>
              </a:defRPr>
            </a:lvl1pPr>
            <a:lvl2pPr marL="457200" indent="-274320" algn="l" defTabSz="228600" rtl="0" eaLnBrk="0" fontAlgn="base" hangingPunct="0">
              <a:lnSpc>
                <a:spcPct val="11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2pPr>
            <a:lvl3pPr marL="640080" indent="-182880" algn="l" defTabSz="228600" rtl="0" eaLnBrk="0" fontAlgn="base" hangingPunct="0">
              <a:lnSpc>
                <a:spcPct val="11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3pPr>
            <a:lvl4pPr marL="822960" indent="-182880" algn="l" defTabSz="228600" rtl="0" eaLnBrk="0" fontAlgn="base" hangingPunct="0">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4pPr>
            <a:lvl5pPr marL="1097280" indent="-182880" algn="l" defTabSz="228600" rtl="0" eaLnBrk="0" fontAlgn="base" hangingPunct="0">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a:lstStyle>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ea typeface="Mark OT Light"/>
                <a:cs typeface="Mark OT Light"/>
                <a:sym typeface="Mark OT Light"/>
              </a:rPr>
              <a:t> Listed item text. Type over this text for pullout text items. Type over this text for pullout text items.</a:t>
            </a: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a typeface="Mark OT Light"/>
              <a:cs typeface="Mark OT Light"/>
              <a:sym typeface="Mark OT Light"/>
            </a:endParaRP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ea typeface="Mark OT Light"/>
                <a:cs typeface="Mark OT Light"/>
                <a:sym typeface="Mark OT Light"/>
              </a:rPr>
              <a:t> Listed item text. Type over this text for pullout text items. </a:t>
            </a: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a typeface="Mark OT Light"/>
              <a:cs typeface="Mark OT Light"/>
              <a:sym typeface="Mark OT Light"/>
            </a:endParaRP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ea typeface="Mark OT Light"/>
                <a:cs typeface="Mark OT Light"/>
                <a:sym typeface="Mark OT Light"/>
              </a:rPr>
              <a:t> Listed item text. Type over this text for pullout text items. Type over this text for pullout text items.</a:t>
            </a: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a typeface="Mark OT Light"/>
              <a:cs typeface="Mark OT Light"/>
              <a:sym typeface="Mark OT Light"/>
            </a:endParaRP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ea typeface="Mark OT Light"/>
                <a:cs typeface="Mark OT Light"/>
                <a:sym typeface="Mark OT Light"/>
              </a:rPr>
              <a:t> Listed item text. Type over this text for pullout text items.</a:t>
            </a:r>
          </a:p>
          <a:p>
            <a:endParaRPr lang="en-US" sz="1200" dirty="0"/>
          </a:p>
        </p:txBody>
      </p:sp>
      <p:cxnSp>
        <p:nvCxnSpPr>
          <p:cNvPr id="7" name="Straight Connector 6">
            <a:extLst>
              <a:ext uri="{FF2B5EF4-FFF2-40B4-BE49-F238E27FC236}">
                <a16:creationId xmlns:a16="http://schemas.microsoft.com/office/drawing/2014/main" id="{2D4C6303-213D-FD25-1FBB-D510FAA52D21}"/>
              </a:ext>
            </a:extLst>
          </p:cNvPr>
          <p:cNvCxnSpPr/>
          <p:nvPr/>
        </p:nvCxnSpPr>
        <p:spPr>
          <a:xfrm>
            <a:off x="7964904" y="2237873"/>
            <a:ext cx="0" cy="338087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First &amp; Last Name, Position…">
            <a:extLst>
              <a:ext uri="{FF2B5EF4-FFF2-40B4-BE49-F238E27FC236}">
                <a16:creationId xmlns:a16="http://schemas.microsoft.com/office/drawing/2014/main" id="{CDCDE392-C8B3-25B2-4B50-19AD2D054986}"/>
              </a:ext>
            </a:extLst>
          </p:cNvPr>
          <p:cNvSpPr txBox="1"/>
          <p:nvPr/>
        </p:nvSpPr>
        <p:spPr>
          <a:xfrm>
            <a:off x="4475747" y="2110431"/>
            <a:ext cx="3212432" cy="461663"/>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nSpc>
                <a:spcPct val="90000"/>
              </a:lnSpc>
              <a:spcAft>
                <a:spcPts val="600"/>
              </a:spcAft>
              <a:defRPr>
                <a:solidFill>
                  <a:srgbClr val="FAFFF8"/>
                </a:solidFill>
                <a:latin typeface="Mark OT Bold"/>
                <a:ea typeface="Mark OT Bold"/>
                <a:cs typeface="Mark OT Bold"/>
                <a:sym typeface="Mark OT Bold"/>
              </a:defRPr>
            </a:pPr>
            <a:r>
              <a:rPr lang="en-US" sz="2000" b="1" dirty="0">
                <a:solidFill>
                  <a:srgbClr val="0065A2"/>
                </a:solidFill>
                <a:latin typeface=""/>
              </a:rPr>
              <a:t>Steps I took to apply</a:t>
            </a:r>
            <a:endParaRPr sz="2000" b="1" dirty="0">
              <a:solidFill>
                <a:srgbClr val="0065A2"/>
              </a:solidFill>
              <a:latin typeface=""/>
            </a:endParaRPr>
          </a:p>
        </p:txBody>
      </p:sp>
      <p:sp>
        <p:nvSpPr>
          <p:cNvPr id="9" name="First &amp; Last Name, Position…">
            <a:extLst>
              <a:ext uri="{FF2B5EF4-FFF2-40B4-BE49-F238E27FC236}">
                <a16:creationId xmlns:a16="http://schemas.microsoft.com/office/drawing/2014/main" id="{8296B925-FF94-5524-E580-3FABEEAF3F79}"/>
              </a:ext>
            </a:extLst>
          </p:cNvPr>
          <p:cNvSpPr txBox="1"/>
          <p:nvPr/>
        </p:nvSpPr>
        <p:spPr>
          <a:xfrm>
            <a:off x="8337881" y="2113534"/>
            <a:ext cx="3212432" cy="461663"/>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nSpc>
                <a:spcPct val="90000"/>
              </a:lnSpc>
              <a:spcAft>
                <a:spcPts val="600"/>
              </a:spcAft>
              <a:defRPr>
                <a:solidFill>
                  <a:srgbClr val="FAFFF8"/>
                </a:solidFill>
                <a:latin typeface="Mark OT Bold"/>
                <a:ea typeface="Mark OT Bold"/>
                <a:cs typeface="Mark OT Bold"/>
                <a:sym typeface="Mark OT Bold"/>
              </a:defRPr>
            </a:pPr>
            <a:r>
              <a:rPr lang="en-US" sz="2000" b="1" dirty="0">
                <a:solidFill>
                  <a:srgbClr val="0065A2"/>
                </a:solidFill>
                <a:latin typeface=""/>
              </a:rPr>
              <a:t>Advice for Applicants </a:t>
            </a:r>
            <a:endParaRPr sz="2000" b="1" dirty="0">
              <a:solidFill>
                <a:srgbClr val="0065A2"/>
              </a:solidFill>
              <a:latin typeface=""/>
            </a:endParaRPr>
          </a:p>
        </p:txBody>
      </p:sp>
      <p:cxnSp>
        <p:nvCxnSpPr>
          <p:cNvPr id="11" name="Straight Connector 10">
            <a:extLst>
              <a:ext uri="{FF2B5EF4-FFF2-40B4-BE49-F238E27FC236}">
                <a16:creationId xmlns:a16="http://schemas.microsoft.com/office/drawing/2014/main" id="{04A9AD38-C1A6-E1EA-E429-B54F9DA4E272}"/>
              </a:ext>
            </a:extLst>
          </p:cNvPr>
          <p:cNvCxnSpPr/>
          <p:nvPr/>
        </p:nvCxnSpPr>
        <p:spPr>
          <a:xfrm>
            <a:off x="4572000" y="2538662"/>
            <a:ext cx="385011"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A4E84AC-9507-C9A2-19FA-9E7307AC4293}"/>
              </a:ext>
            </a:extLst>
          </p:cNvPr>
          <p:cNvCxnSpPr/>
          <p:nvPr/>
        </p:nvCxnSpPr>
        <p:spPr>
          <a:xfrm>
            <a:off x="8422105" y="2532429"/>
            <a:ext cx="385011"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49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59D2-4554-BDB0-6FE8-C38A3169978F}"/>
              </a:ext>
            </a:extLst>
          </p:cNvPr>
          <p:cNvSpPr>
            <a:spLocks noGrp="1"/>
          </p:cNvSpPr>
          <p:nvPr>
            <p:ph type="title"/>
          </p:nvPr>
        </p:nvSpPr>
        <p:spPr/>
        <p:txBody>
          <a:bodyPr/>
          <a:lstStyle/>
          <a:p>
            <a:r>
              <a:rPr lang="en-US" dirty="0"/>
              <a:t>My Fulbright Experience</a:t>
            </a:r>
          </a:p>
        </p:txBody>
      </p:sp>
      <p:sp>
        <p:nvSpPr>
          <p:cNvPr id="5" name="Text Placeholder 2">
            <a:extLst>
              <a:ext uri="{FF2B5EF4-FFF2-40B4-BE49-F238E27FC236}">
                <a16:creationId xmlns:a16="http://schemas.microsoft.com/office/drawing/2014/main" id="{19538CF1-30B1-4586-7F51-25B9B0038B6E}"/>
              </a:ext>
            </a:extLst>
          </p:cNvPr>
          <p:cNvSpPr>
            <a:spLocks noGrp="1"/>
          </p:cNvSpPr>
          <p:nvPr>
            <p:ph type="body" sz="quarter" idx="11"/>
          </p:nvPr>
        </p:nvSpPr>
        <p:spPr>
          <a:xfrm>
            <a:off x="4475747" y="2644596"/>
            <a:ext cx="3212432" cy="3120534"/>
          </a:xfrm>
        </p:spPr>
        <p:txBody>
          <a:bodyPr/>
          <a:lstStyle/>
          <a:p>
            <a:pPr>
              <a:buSzPct val="12000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rPr>
              <a:t> Listed item text. Type over this text for pullout text items. Type over this text for pullout text items.</a:t>
            </a:r>
          </a:p>
          <a:p>
            <a:pPr>
              <a:buSzPct val="12000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ndParaRPr>
          </a:p>
          <a:p>
            <a:pPr>
              <a:buSzPct val="12000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rPr>
              <a:t> Listed item text. Type over this text for pullout text items. </a:t>
            </a:r>
          </a:p>
          <a:p>
            <a:pPr>
              <a:buSzPct val="12000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ndParaRPr>
          </a:p>
          <a:p>
            <a:pPr>
              <a:buSzPct val="12000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rPr>
              <a:t> Listed item text. Type over this text for pullout text items. Type over this text for pullout text items.</a:t>
            </a:r>
          </a:p>
          <a:p>
            <a:pPr>
              <a:buSzPct val="12000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ndParaRPr>
          </a:p>
          <a:p>
            <a:pPr>
              <a:buSzPct val="12000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rPr>
              <a:t> Listed item text. Type over this text for pullout text items.</a:t>
            </a:r>
          </a:p>
          <a:p>
            <a:endParaRPr lang="en-US" sz="1200" dirty="0"/>
          </a:p>
        </p:txBody>
      </p:sp>
      <p:sp>
        <p:nvSpPr>
          <p:cNvPr id="6" name="Text Placeholder 2">
            <a:extLst>
              <a:ext uri="{FF2B5EF4-FFF2-40B4-BE49-F238E27FC236}">
                <a16:creationId xmlns:a16="http://schemas.microsoft.com/office/drawing/2014/main" id="{68B1BA9F-41D7-0C82-7746-2B8B6D4A5C1B}"/>
              </a:ext>
            </a:extLst>
          </p:cNvPr>
          <p:cNvSpPr txBox="1">
            <a:spLocks/>
          </p:cNvSpPr>
          <p:nvPr/>
        </p:nvSpPr>
        <p:spPr>
          <a:xfrm>
            <a:off x="8422105" y="2644596"/>
            <a:ext cx="3128208" cy="3120534"/>
          </a:xfrm>
          <a:prstGeom prst="rect">
            <a:avLst/>
          </a:prstGeom>
        </p:spPr>
        <p:txBody>
          <a:bodyPr/>
          <a:lstStyle>
            <a:lvl1pPr marL="274320" indent="-274320" algn="l" defTabSz="228600" rtl="0" eaLnBrk="0" fontAlgn="base" hangingPunct="0">
              <a:lnSpc>
                <a:spcPct val="110000"/>
              </a:lnSpc>
              <a:spcBef>
                <a:spcPts val="600"/>
              </a:spcBef>
              <a:spcAft>
                <a:spcPct val="0"/>
              </a:spcAft>
              <a:buFont typeface="Arial" panose="020B0604020202020204" pitchFamily="34" charset="0"/>
              <a:buChar char="•"/>
              <a:defRPr sz="2400" kern="1200">
                <a:solidFill>
                  <a:schemeClr val="tx1"/>
                </a:solidFill>
                <a:latin typeface="+mn-lt"/>
                <a:ea typeface="+mn-ea"/>
                <a:cs typeface="+mn-cs"/>
              </a:defRPr>
            </a:lvl1pPr>
            <a:lvl2pPr marL="457200" indent="-274320" algn="l" defTabSz="228600" rtl="0" eaLnBrk="0" fontAlgn="base" hangingPunct="0">
              <a:lnSpc>
                <a:spcPct val="11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2pPr>
            <a:lvl3pPr marL="640080" indent="-182880" algn="l" defTabSz="228600" rtl="0" eaLnBrk="0" fontAlgn="base" hangingPunct="0">
              <a:lnSpc>
                <a:spcPct val="11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3pPr>
            <a:lvl4pPr marL="822960" indent="-182880" algn="l" defTabSz="228600" rtl="0" eaLnBrk="0" fontAlgn="base" hangingPunct="0">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4pPr>
            <a:lvl5pPr marL="1097280" indent="-182880" algn="l" defTabSz="228600" rtl="0" eaLnBrk="0" fontAlgn="base" hangingPunct="0">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a:lstStyle>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ea typeface="Mark OT Light"/>
                <a:cs typeface="Mark OT Light"/>
                <a:sym typeface="Mark OT Light"/>
              </a:rPr>
              <a:t> Listed item text. Type over this text for pullout text items. Type over this text for pullout text items.</a:t>
            </a: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a typeface="Mark OT Light"/>
              <a:cs typeface="Mark OT Light"/>
              <a:sym typeface="Mark OT Light"/>
            </a:endParaRP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ea typeface="Mark OT Light"/>
                <a:cs typeface="Mark OT Light"/>
                <a:sym typeface="Mark OT Light"/>
              </a:rPr>
              <a:t> Listed item text. Type over this text for pullout text items. </a:t>
            </a: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a typeface="Mark OT Light"/>
              <a:cs typeface="Mark OT Light"/>
              <a:sym typeface="Mark OT Light"/>
            </a:endParaRP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ea typeface="Mark OT Light"/>
                <a:cs typeface="Mark OT Light"/>
                <a:sym typeface="Mark OT Light"/>
              </a:rPr>
              <a:t> Listed item text. Type over this text for pullout text items. Type over this text for pullout text items.</a:t>
            </a: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endParaRPr lang="en-US" sz="1200" dirty="0">
              <a:solidFill>
                <a:srgbClr val="0065A2"/>
              </a:solidFill>
              <a:latin typeface=""/>
              <a:ea typeface="Mark OT Light"/>
              <a:cs typeface="Mark OT Light"/>
              <a:sym typeface="Mark OT Light"/>
            </a:endParaRPr>
          </a:p>
          <a:p>
            <a:pPr>
              <a:buSzPct val="120000"/>
              <a:buFont typeface="Arial" panose="020B0604020202020204" pitchFamily="34" charset="0"/>
              <a:buBlip>
                <a:blip r:embed="rId2"/>
              </a:buBlip>
              <a:defRPr>
                <a:solidFill>
                  <a:srgbClr val="FAFFF8"/>
                </a:solidFill>
                <a:latin typeface="Mark OT Light"/>
                <a:ea typeface="Mark OT Light"/>
                <a:cs typeface="Mark OT Light"/>
                <a:sym typeface="Mark OT Light"/>
              </a:defRPr>
            </a:pPr>
            <a:r>
              <a:rPr lang="en-US" sz="1200" dirty="0">
                <a:solidFill>
                  <a:srgbClr val="0065A2"/>
                </a:solidFill>
                <a:latin typeface=""/>
                <a:ea typeface="Mark OT Light"/>
                <a:cs typeface="Mark OT Light"/>
                <a:sym typeface="Mark OT Light"/>
              </a:rPr>
              <a:t> Listed item text. Type over this text for pullout text items.</a:t>
            </a:r>
          </a:p>
          <a:p>
            <a:endParaRPr lang="en-US" sz="1200" dirty="0"/>
          </a:p>
        </p:txBody>
      </p:sp>
      <p:cxnSp>
        <p:nvCxnSpPr>
          <p:cNvPr id="7" name="Straight Connector 6">
            <a:extLst>
              <a:ext uri="{FF2B5EF4-FFF2-40B4-BE49-F238E27FC236}">
                <a16:creationId xmlns:a16="http://schemas.microsoft.com/office/drawing/2014/main" id="{1DDC552C-743F-5A74-153E-4318D21C5BF8}"/>
              </a:ext>
            </a:extLst>
          </p:cNvPr>
          <p:cNvCxnSpPr/>
          <p:nvPr/>
        </p:nvCxnSpPr>
        <p:spPr>
          <a:xfrm>
            <a:off x="7964904" y="2237873"/>
            <a:ext cx="0" cy="338087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First &amp; Last Name, Position…">
            <a:extLst>
              <a:ext uri="{FF2B5EF4-FFF2-40B4-BE49-F238E27FC236}">
                <a16:creationId xmlns:a16="http://schemas.microsoft.com/office/drawing/2014/main" id="{F754D47E-03F2-D6EF-BF0F-863424B22C75}"/>
              </a:ext>
            </a:extLst>
          </p:cNvPr>
          <p:cNvSpPr txBox="1"/>
          <p:nvPr/>
        </p:nvSpPr>
        <p:spPr>
          <a:xfrm>
            <a:off x="4475747" y="2110431"/>
            <a:ext cx="3212432" cy="461663"/>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nSpc>
                <a:spcPct val="90000"/>
              </a:lnSpc>
              <a:spcAft>
                <a:spcPts val="600"/>
              </a:spcAft>
              <a:defRPr>
                <a:solidFill>
                  <a:srgbClr val="FAFFF8"/>
                </a:solidFill>
                <a:latin typeface="Mark OT Bold"/>
                <a:ea typeface="Mark OT Bold"/>
                <a:cs typeface="Mark OT Bold"/>
                <a:sym typeface="Mark OT Bold"/>
              </a:defRPr>
            </a:pPr>
            <a:r>
              <a:rPr lang="en-US" sz="2000" b="1" dirty="0">
                <a:solidFill>
                  <a:srgbClr val="0065A2"/>
                </a:solidFill>
                <a:latin typeface=""/>
              </a:rPr>
              <a:t>What I Did</a:t>
            </a:r>
            <a:endParaRPr sz="2000" b="1" dirty="0">
              <a:solidFill>
                <a:srgbClr val="0065A2"/>
              </a:solidFill>
              <a:latin typeface=""/>
            </a:endParaRPr>
          </a:p>
        </p:txBody>
      </p:sp>
      <p:sp>
        <p:nvSpPr>
          <p:cNvPr id="9" name="First &amp; Last Name, Position…">
            <a:extLst>
              <a:ext uri="{FF2B5EF4-FFF2-40B4-BE49-F238E27FC236}">
                <a16:creationId xmlns:a16="http://schemas.microsoft.com/office/drawing/2014/main" id="{EC912D4E-1247-5208-AEB2-2FF0996317B5}"/>
              </a:ext>
            </a:extLst>
          </p:cNvPr>
          <p:cNvSpPr txBox="1"/>
          <p:nvPr/>
        </p:nvSpPr>
        <p:spPr>
          <a:xfrm>
            <a:off x="8337881" y="2113534"/>
            <a:ext cx="3212432" cy="461663"/>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nSpc>
                <a:spcPct val="90000"/>
              </a:lnSpc>
              <a:spcAft>
                <a:spcPts val="600"/>
              </a:spcAft>
              <a:defRPr>
                <a:solidFill>
                  <a:srgbClr val="FAFFF8"/>
                </a:solidFill>
                <a:latin typeface="Mark OT Bold"/>
                <a:ea typeface="Mark OT Bold"/>
                <a:cs typeface="Mark OT Bold"/>
                <a:sym typeface="Mark OT Bold"/>
              </a:defRPr>
            </a:pPr>
            <a:r>
              <a:rPr lang="en-US" sz="2000" b="1" dirty="0">
                <a:solidFill>
                  <a:srgbClr val="0065A2"/>
                </a:solidFill>
                <a:latin typeface=""/>
              </a:rPr>
              <a:t>What I Learned/Gained</a:t>
            </a:r>
            <a:endParaRPr sz="2000" b="1" dirty="0">
              <a:solidFill>
                <a:srgbClr val="0065A2"/>
              </a:solidFill>
              <a:latin typeface=""/>
            </a:endParaRPr>
          </a:p>
        </p:txBody>
      </p:sp>
      <p:cxnSp>
        <p:nvCxnSpPr>
          <p:cNvPr id="10" name="Straight Connector 9">
            <a:extLst>
              <a:ext uri="{FF2B5EF4-FFF2-40B4-BE49-F238E27FC236}">
                <a16:creationId xmlns:a16="http://schemas.microsoft.com/office/drawing/2014/main" id="{FCD368EE-C589-89D4-E28F-6852A595A028}"/>
              </a:ext>
            </a:extLst>
          </p:cNvPr>
          <p:cNvCxnSpPr/>
          <p:nvPr/>
        </p:nvCxnSpPr>
        <p:spPr>
          <a:xfrm>
            <a:off x="4572000" y="2538662"/>
            <a:ext cx="385011"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3465062-4209-FF27-AE08-FD7A7FA600CB}"/>
              </a:ext>
            </a:extLst>
          </p:cNvPr>
          <p:cNvCxnSpPr/>
          <p:nvPr/>
        </p:nvCxnSpPr>
        <p:spPr>
          <a:xfrm>
            <a:off x="8422105" y="2532429"/>
            <a:ext cx="385011"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FPO image.jpg">
            <a:extLst>
              <a:ext uri="{FF2B5EF4-FFF2-40B4-BE49-F238E27FC236}">
                <a16:creationId xmlns:a16="http://schemas.microsoft.com/office/drawing/2014/main" id="{6E6221C5-AA84-4575-C864-14AF9582E309}"/>
              </a:ext>
            </a:extLst>
          </p:cNvPr>
          <p:cNvPicPr>
            <a:picLocks noChangeAspect="1"/>
          </p:cNvPicPr>
          <p:nvPr/>
        </p:nvPicPr>
        <p:blipFill>
          <a:blip r:embed="rId3"/>
          <a:srcRect l="24246" r="24217"/>
          <a:stretch>
            <a:fillRect/>
          </a:stretch>
        </p:blipFill>
        <p:spPr>
          <a:xfrm>
            <a:off x="508000" y="2237873"/>
            <a:ext cx="3586796" cy="3508316"/>
          </a:xfrm>
          <a:prstGeom prst="rect">
            <a:avLst/>
          </a:prstGeom>
        </p:spPr>
      </p:pic>
    </p:spTree>
    <p:extLst>
      <p:ext uri="{BB962C8B-B14F-4D97-AF65-F5344CB8AC3E}">
        <p14:creationId xmlns:p14="http://schemas.microsoft.com/office/powerpoint/2010/main" val="209021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F3BE-B215-B5E6-2144-C661B3F8489C}"/>
              </a:ext>
            </a:extLst>
          </p:cNvPr>
          <p:cNvSpPr>
            <a:spLocks noGrp="1"/>
          </p:cNvSpPr>
          <p:nvPr>
            <p:ph type="title"/>
          </p:nvPr>
        </p:nvSpPr>
        <p:spPr/>
        <p:txBody>
          <a:bodyPr/>
          <a:lstStyle/>
          <a:p>
            <a:r>
              <a:rPr lang="en-US" dirty="0"/>
              <a:t>Fulbright’s Impact</a:t>
            </a:r>
          </a:p>
        </p:txBody>
      </p:sp>
      <p:sp>
        <p:nvSpPr>
          <p:cNvPr id="3" name="Text Placeholder 2">
            <a:extLst>
              <a:ext uri="{FF2B5EF4-FFF2-40B4-BE49-F238E27FC236}">
                <a16:creationId xmlns:a16="http://schemas.microsoft.com/office/drawing/2014/main" id="{B0F916D3-C1E7-CE5A-8F3B-8FBD2E97CA5D}"/>
              </a:ext>
            </a:extLst>
          </p:cNvPr>
          <p:cNvSpPr>
            <a:spLocks noGrp="1"/>
          </p:cNvSpPr>
          <p:nvPr>
            <p:ph type="body" sz="quarter" idx="11"/>
          </p:nvPr>
        </p:nvSpPr>
        <p:spPr>
          <a:xfrm>
            <a:off x="508000" y="1879600"/>
            <a:ext cx="3202404" cy="3873500"/>
          </a:xfrm>
        </p:spPr>
        <p:txBody>
          <a:bodyPr/>
          <a:lstStyle/>
          <a:p>
            <a:pPr marL="0" indent="0">
              <a:buNone/>
            </a:pPr>
            <a:endParaRPr lang="en-US" sz="1600" b="1" dirty="0">
              <a:solidFill>
                <a:schemeClr val="tx2"/>
              </a:solidFill>
            </a:endParaRPr>
          </a:p>
          <a:p>
            <a:pPr marL="0" indent="0">
              <a:buNone/>
            </a:pPr>
            <a:endParaRPr lang="en-US" sz="1600" b="1" dirty="0">
              <a:solidFill>
                <a:schemeClr val="tx2"/>
              </a:solidFill>
            </a:endParaRPr>
          </a:p>
          <a:p>
            <a:pPr marL="0" indent="0">
              <a:buNone/>
            </a:pPr>
            <a:r>
              <a:rPr lang="en-US" sz="1600" b="1" dirty="0">
                <a:solidFill>
                  <a:schemeClr val="tx2"/>
                </a:solidFill>
              </a:rPr>
              <a:t>On my teaching/research</a:t>
            </a:r>
          </a:p>
        </p:txBody>
      </p:sp>
      <p:sp>
        <p:nvSpPr>
          <p:cNvPr id="4" name="Text Placeholder 3">
            <a:extLst>
              <a:ext uri="{FF2B5EF4-FFF2-40B4-BE49-F238E27FC236}">
                <a16:creationId xmlns:a16="http://schemas.microsoft.com/office/drawing/2014/main" id="{1448A223-5FE0-B676-A5C8-9038F141036A}"/>
              </a:ext>
            </a:extLst>
          </p:cNvPr>
          <p:cNvSpPr>
            <a:spLocks noGrp="1"/>
          </p:cNvSpPr>
          <p:nvPr>
            <p:ph type="body" sz="quarter" idx="12"/>
          </p:nvPr>
        </p:nvSpPr>
        <p:spPr>
          <a:xfrm>
            <a:off x="8313821" y="1879600"/>
            <a:ext cx="3395579" cy="3873500"/>
          </a:xfrm>
        </p:spPr>
        <p:txBody>
          <a:bodyPr/>
          <a:lstStyle/>
          <a:p>
            <a:pPr marL="0" indent="0">
              <a:buNone/>
            </a:pPr>
            <a:endParaRPr lang="en-US" sz="1800" b="1" dirty="0">
              <a:solidFill>
                <a:schemeClr val="tx2"/>
              </a:solidFill>
            </a:endParaRPr>
          </a:p>
          <a:p>
            <a:pPr marL="0" indent="0">
              <a:buNone/>
            </a:pPr>
            <a:endParaRPr lang="en-US" sz="1800" b="1" dirty="0">
              <a:solidFill>
                <a:schemeClr val="tx2"/>
              </a:solidFill>
            </a:endParaRPr>
          </a:p>
          <a:p>
            <a:pPr marL="0" indent="0">
              <a:buNone/>
            </a:pPr>
            <a:r>
              <a:rPr lang="en-US" sz="1600" b="1" dirty="0">
                <a:solidFill>
                  <a:schemeClr val="tx2"/>
                </a:solidFill>
              </a:rPr>
              <a:t>Personally/Professionally</a:t>
            </a:r>
          </a:p>
          <a:p>
            <a:endParaRPr lang="en-US" dirty="0"/>
          </a:p>
        </p:txBody>
      </p:sp>
      <p:sp>
        <p:nvSpPr>
          <p:cNvPr id="5" name="Text Placeholder 2">
            <a:extLst>
              <a:ext uri="{FF2B5EF4-FFF2-40B4-BE49-F238E27FC236}">
                <a16:creationId xmlns:a16="http://schemas.microsoft.com/office/drawing/2014/main" id="{8C17F490-09D8-4929-271B-C18883DE53E8}"/>
              </a:ext>
            </a:extLst>
          </p:cNvPr>
          <p:cNvSpPr txBox="1">
            <a:spLocks/>
          </p:cNvSpPr>
          <p:nvPr/>
        </p:nvSpPr>
        <p:spPr>
          <a:xfrm>
            <a:off x="4269206" y="1879600"/>
            <a:ext cx="3286625" cy="3873500"/>
          </a:xfrm>
          <a:prstGeom prst="rect">
            <a:avLst/>
          </a:prstGeom>
        </p:spPr>
        <p:txBody>
          <a:bodyPr/>
          <a:lstStyle>
            <a:lvl1pPr marL="274320" indent="-274320" algn="l" defTabSz="228600" rtl="0" eaLnBrk="0" fontAlgn="base" hangingPunct="0">
              <a:lnSpc>
                <a:spcPct val="110000"/>
              </a:lnSpc>
              <a:spcBef>
                <a:spcPts val="600"/>
              </a:spcBef>
              <a:spcAft>
                <a:spcPct val="0"/>
              </a:spcAft>
              <a:buFont typeface="Arial" panose="020B0604020202020204" pitchFamily="34" charset="0"/>
              <a:buChar char="•"/>
              <a:defRPr sz="2400" kern="1200">
                <a:solidFill>
                  <a:schemeClr val="tx1"/>
                </a:solidFill>
                <a:latin typeface="+mn-lt"/>
                <a:ea typeface="+mn-ea"/>
                <a:cs typeface="+mn-cs"/>
              </a:defRPr>
            </a:lvl1pPr>
            <a:lvl2pPr marL="457200" indent="-274320" algn="l" defTabSz="228600" rtl="0" eaLnBrk="0" fontAlgn="base" hangingPunct="0">
              <a:lnSpc>
                <a:spcPct val="110000"/>
              </a:lnSpc>
              <a:spcBef>
                <a:spcPts val="600"/>
              </a:spcBef>
              <a:spcAft>
                <a:spcPct val="0"/>
              </a:spcAft>
              <a:buFont typeface="Arial" panose="020B0604020202020204" pitchFamily="34" charset="0"/>
              <a:buChar char="–"/>
              <a:defRPr sz="2000" kern="1200">
                <a:solidFill>
                  <a:schemeClr val="tx1"/>
                </a:solidFill>
                <a:latin typeface="+mn-lt"/>
                <a:ea typeface="+mn-ea"/>
                <a:cs typeface="+mn-cs"/>
              </a:defRPr>
            </a:lvl2pPr>
            <a:lvl3pPr marL="640080" indent="-182880" algn="l" defTabSz="228600" rtl="0" eaLnBrk="0" fontAlgn="base" hangingPunct="0">
              <a:lnSpc>
                <a:spcPct val="110000"/>
              </a:lnSpc>
              <a:spcBef>
                <a:spcPts val="600"/>
              </a:spcBef>
              <a:spcAft>
                <a:spcPct val="0"/>
              </a:spcAft>
              <a:buFont typeface="Arial" panose="020B0604020202020204" pitchFamily="34" charset="0"/>
              <a:buChar char="•"/>
              <a:defRPr sz="1800" kern="1200">
                <a:solidFill>
                  <a:schemeClr val="tx1"/>
                </a:solidFill>
                <a:latin typeface="+mn-lt"/>
                <a:ea typeface="+mn-ea"/>
                <a:cs typeface="+mn-cs"/>
              </a:defRPr>
            </a:lvl3pPr>
            <a:lvl4pPr marL="822960" indent="-182880" algn="l" defTabSz="228600" rtl="0" eaLnBrk="0" fontAlgn="base" hangingPunct="0">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4pPr>
            <a:lvl5pPr marL="1097280" indent="-182880" algn="l" defTabSz="228600" rtl="0" eaLnBrk="0" fontAlgn="base" hangingPunct="0">
              <a:lnSpc>
                <a:spcPct val="11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a:lstStyle>
          <a:p>
            <a:pPr marL="0" indent="0">
              <a:buNone/>
            </a:pPr>
            <a:endParaRPr lang="en-US" sz="1600" b="1" dirty="0">
              <a:solidFill>
                <a:schemeClr val="tx2"/>
              </a:solidFill>
            </a:endParaRPr>
          </a:p>
          <a:p>
            <a:pPr marL="0" indent="0">
              <a:buNone/>
            </a:pPr>
            <a:endParaRPr lang="en-US" sz="1600" b="1" dirty="0">
              <a:solidFill>
                <a:schemeClr val="tx2"/>
              </a:solidFill>
            </a:endParaRPr>
          </a:p>
          <a:p>
            <a:pPr marL="0" indent="0">
              <a:buNone/>
            </a:pPr>
            <a:r>
              <a:rPr lang="en-US" sz="1600" b="1" dirty="0">
                <a:solidFill>
                  <a:schemeClr val="tx2"/>
                </a:solidFill>
              </a:rPr>
              <a:t>On my campus/community</a:t>
            </a:r>
          </a:p>
          <a:p>
            <a:endParaRPr lang="en-US" dirty="0"/>
          </a:p>
        </p:txBody>
      </p:sp>
      <p:sp>
        <p:nvSpPr>
          <p:cNvPr id="6" name="First &amp; Last Name, Position…">
            <a:extLst>
              <a:ext uri="{FF2B5EF4-FFF2-40B4-BE49-F238E27FC236}">
                <a16:creationId xmlns:a16="http://schemas.microsoft.com/office/drawing/2014/main" id="{23106DEF-4A81-1BC2-1889-93654C3D3D70}"/>
              </a:ext>
            </a:extLst>
          </p:cNvPr>
          <p:cNvSpPr txBox="1"/>
          <p:nvPr/>
        </p:nvSpPr>
        <p:spPr>
          <a:xfrm>
            <a:off x="568160" y="3195402"/>
            <a:ext cx="3202404" cy="1908213"/>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a:solidFill>
                  <a:srgbClr val="FAFFF8"/>
                </a:solidFill>
                <a:latin typeface="Mark OT Light"/>
                <a:ea typeface="Mark OT Light"/>
                <a:cs typeface="Mark OT Light"/>
                <a:sym typeface="Mark OT Light"/>
              </a:defRPr>
            </a:pPr>
            <a:r>
              <a:rPr lang="en-US" sz="1400" dirty="0">
                <a:solidFill>
                  <a:srgbClr val="454A4A"/>
                </a:solidFill>
                <a:latin typeface=""/>
              </a:rPr>
              <a:t>Replace or type over this text for body text descriptions for paragraphs. Replace or type over this text for body text descriptions for paragraphs. Replace or type over this text for body text descriptions for paragraphs. Replace or type over this text for body text descriptions for paragraphs.</a:t>
            </a:r>
          </a:p>
        </p:txBody>
      </p:sp>
      <p:sp>
        <p:nvSpPr>
          <p:cNvPr id="7" name="First &amp; Last Name, Position…">
            <a:extLst>
              <a:ext uri="{FF2B5EF4-FFF2-40B4-BE49-F238E27FC236}">
                <a16:creationId xmlns:a16="http://schemas.microsoft.com/office/drawing/2014/main" id="{64687F41-B0AF-5851-B04C-661D7A8AD2AC}"/>
              </a:ext>
            </a:extLst>
          </p:cNvPr>
          <p:cNvSpPr txBox="1"/>
          <p:nvPr/>
        </p:nvSpPr>
        <p:spPr>
          <a:xfrm>
            <a:off x="4269207" y="3195402"/>
            <a:ext cx="3202404" cy="1908213"/>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a:solidFill>
                  <a:srgbClr val="FAFFF8"/>
                </a:solidFill>
                <a:latin typeface="Mark OT Light"/>
                <a:ea typeface="Mark OT Light"/>
                <a:cs typeface="Mark OT Light"/>
                <a:sym typeface="Mark OT Light"/>
              </a:defRPr>
            </a:pPr>
            <a:r>
              <a:rPr lang="en-US" sz="1400" dirty="0">
                <a:solidFill>
                  <a:srgbClr val="454A4A"/>
                </a:solidFill>
                <a:latin typeface=""/>
              </a:rPr>
              <a:t>Replace or type over this text for body text descriptions for paragraphs. Replace or type over this text for body text descriptions for paragraphs. Replace or type over this text for body text descriptions for paragraphs. Replace or type over this text for body text descriptions for paragraphs.</a:t>
            </a:r>
          </a:p>
        </p:txBody>
      </p:sp>
      <p:sp>
        <p:nvSpPr>
          <p:cNvPr id="8" name="First &amp; Last Name, Position…">
            <a:extLst>
              <a:ext uri="{FF2B5EF4-FFF2-40B4-BE49-F238E27FC236}">
                <a16:creationId xmlns:a16="http://schemas.microsoft.com/office/drawing/2014/main" id="{F3E05E7E-F4B7-3A5C-56DE-A4033FD47BBA}"/>
              </a:ext>
            </a:extLst>
          </p:cNvPr>
          <p:cNvSpPr txBox="1"/>
          <p:nvPr/>
        </p:nvSpPr>
        <p:spPr>
          <a:xfrm>
            <a:off x="8317162" y="3195402"/>
            <a:ext cx="3185027" cy="1908213"/>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a:solidFill>
                  <a:srgbClr val="FAFFF8"/>
                </a:solidFill>
                <a:latin typeface="Mark OT Light"/>
                <a:ea typeface="Mark OT Light"/>
                <a:cs typeface="Mark OT Light"/>
                <a:sym typeface="Mark OT Light"/>
              </a:defRPr>
            </a:pPr>
            <a:r>
              <a:rPr lang="en-US" sz="1400" dirty="0">
                <a:solidFill>
                  <a:srgbClr val="454A4A"/>
                </a:solidFill>
                <a:latin typeface=""/>
              </a:rPr>
              <a:t>Replace or type over this text for body text descriptions for paragraphs. Replace or type over this text for body text descriptions for paragraphs. Replace or type over this text for body text descriptions for paragraphs. Replace or type over this text for body text descriptions for paragraphs.</a:t>
            </a:r>
          </a:p>
        </p:txBody>
      </p:sp>
      <p:cxnSp>
        <p:nvCxnSpPr>
          <p:cNvPr id="10" name="Straight Connector 9">
            <a:extLst>
              <a:ext uri="{FF2B5EF4-FFF2-40B4-BE49-F238E27FC236}">
                <a16:creationId xmlns:a16="http://schemas.microsoft.com/office/drawing/2014/main" id="{785357AE-852E-69C0-846C-365E32FA228D}"/>
              </a:ext>
            </a:extLst>
          </p:cNvPr>
          <p:cNvCxnSpPr>
            <a:cxnSpLocks/>
          </p:cNvCxnSpPr>
          <p:nvPr/>
        </p:nvCxnSpPr>
        <p:spPr>
          <a:xfrm>
            <a:off x="4018547" y="1997241"/>
            <a:ext cx="0" cy="32605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0413D5C-D80E-EEC2-FA61-6FFFD3D16DB6}"/>
              </a:ext>
            </a:extLst>
          </p:cNvPr>
          <p:cNvCxnSpPr>
            <a:cxnSpLocks/>
          </p:cNvCxnSpPr>
          <p:nvPr/>
        </p:nvCxnSpPr>
        <p:spPr>
          <a:xfrm>
            <a:off x="7876673" y="1997241"/>
            <a:ext cx="0" cy="3260559"/>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819A2B3-EA7C-77A5-5DDC-6CEB097E1C54}"/>
              </a:ext>
            </a:extLst>
          </p:cNvPr>
          <p:cNvSpPr txBox="1"/>
          <p:nvPr/>
        </p:nvSpPr>
        <p:spPr>
          <a:xfrm>
            <a:off x="568160" y="1997241"/>
            <a:ext cx="490619" cy="646331"/>
          </a:xfrm>
          <a:prstGeom prst="rect">
            <a:avLst/>
          </a:prstGeom>
          <a:noFill/>
        </p:spPr>
        <p:txBody>
          <a:bodyPr wrap="square" rtlCol="0">
            <a:spAutoFit/>
          </a:bodyPr>
          <a:lstStyle/>
          <a:p>
            <a:r>
              <a:rPr lang="en-US" sz="3600" b="1" dirty="0">
                <a:solidFill>
                  <a:schemeClr val="bg2"/>
                </a:solidFill>
                <a:latin typeface="Mark OT" panose="020B0504020201010104" pitchFamily="34" charset="0"/>
              </a:rPr>
              <a:t>1</a:t>
            </a:r>
          </a:p>
        </p:txBody>
      </p:sp>
      <p:sp>
        <p:nvSpPr>
          <p:cNvPr id="21" name="TextBox 20">
            <a:extLst>
              <a:ext uri="{FF2B5EF4-FFF2-40B4-BE49-F238E27FC236}">
                <a16:creationId xmlns:a16="http://schemas.microsoft.com/office/drawing/2014/main" id="{69FAB4D2-5F94-7E3F-338B-CAC7CEF2271F}"/>
              </a:ext>
            </a:extLst>
          </p:cNvPr>
          <p:cNvSpPr txBox="1"/>
          <p:nvPr/>
        </p:nvSpPr>
        <p:spPr>
          <a:xfrm>
            <a:off x="4266531" y="1997240"/>
            <a:ext cx="490619" cy="646331"/>
          </a:xfrm>
          <a:prstGeom prst="rect">
            <a:avLst/>
          </a:prstGeom>
          <a:noFill/>
        </p:spPr>
        <p:txBody>
          <a:bodyPr wrap="square" rtlCol="0">
            <a:spAutoFit/>
          </a:bodyPr>
          <a:lstStyle/>
          <a:p>
            <a:r>
              <a:rPr lang="en-US" sz="3600" b="1" dirty="0">
                <a:solidFill>
                  <a:schemeClr val="bg2"/>
                </a:solidFill>
                <a:latin typeface="Mark OT" panose="020B0504020201010104" pitchFamily="34" charset="0"/>
              </a:rPr>
              <a:t>2</a:t>
            </a:r>
          </a:p>
        </p:txBody>
      </p:sp>
      <p:sp>
        <p:nvSpPr>
          <p:cNvPr id="22" name="TextBox 21">
            <a:extLst>
              <a:ext uri="{FF2B5EF4-FFF2-40B4-BE49-F238E27FC236}">
                <a16:creationId xmlns:a16="http://schemas.microsoft.com/office/drawing/2014/main" id="{8A1EB474-5403-0EEF-1873-13D2D439251D}"/>
              </a:ext>
            </a:extLst>
          </p:cNvPr>
          <p:cNvSpPr txBox="1"/>
          <p:nvPr/>
        </p:nvSpPr>
        <p:spPr>
          <a:xfrm>
            <a:off x="8313821" y="1997240"/>
            <a:ext cx="490619" cy="646331"/>
          </a:xfrm>
          <a:prstGeom prst="rect">
            <a:avLst/>
          </a:prstGeom>
          <a:noFill/>
        </p:spPr>
        <p:txBody>
          <a:bodyPr wrap="square" rtlCol="0">
            <a:spAutoFit/>
          </a:bodyPr>
          <a:lstStyle/>
          <a:p>
            <a:r>
              <a:rPr lang="en-US" sz="3600" b="1" dirty="0">
                <a:solidFill>
                  <a:schemeClr val="bg2"/>
                </a:solidFill>
                <a:latin typeface="Mark OT" panose="020B0504020201010104" pitchFamily="34" charset="0"/>
              </a:rPr>
              <a:t>3</a:t>
            </a:r>
          </a:p>
        </p:txBody>
      </p:sp>
      <p:cxnSp>
        <p:nvCxnSpPr>
          <p:cNvPr id="24" name="Straight Connector 23">
            <a:extLst>
              <a:ext uri="{FF2B5EF4-FFF2-40B4-BE49-F238E27FC236}">
                <a16:creationId xmlns:a16="http://schemas.microsoft.com/office/drawing/2014/main" id="{1FB31448-86B7-D639-FAB1-F52CD367E98B}"/>
              </a:ext>
            </a:extLst>
          </p:cNvPr>
          <p:cNvCxnSpPr/>
          <p:nvPr/>
        </p:nvCxnSpPr>
        <p:spPr>
          <a:xfrm>
            <a:off x="568160" y="3031958"/>
            <a:ext cx="34624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CA72178-525B-C45B-2013-115707998850}"/>
              </a:ext>
            </a:extLst>
          </p:cNvPr>
          <p:cNvCxnSpPr/>
          <p:nvPr/>
        </p:nvCxnSpPr>
        <p:spPr>
          <a:xfrm>
            <a:off x="4354095" y="3031958"/>
            <a:ext cx="34624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D91B274-4526-8FAF-420B-CA6A83A4DF15}"/>
              </a:ext>
            </a:extLst>
          </p:cNvPr>
          <p:cNvCxnSpPr/>
          <p:nvPr/>
        </p:nvCxnSpPr>
        <p:spPr>
          <a:xfrm>
            <a:off x="8414751" y="3043990"/>
            <a:ext cx="34624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333970"/>
      </p:ext>
    </p:extLst>
  </p:cSld>
  <p:clrMapOvr>
    <a:masterClrMapping/>
  </p:clrMapOvr>
</p:sld>
</file>

<file path=ppt/theme/theme1.xml><?xml version="1.0" encoding="utf-8"?>
<a:theme xmlns:a="http://schemas.openxmlformats.org/drawingml/2006/main" name="Opener">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itle Slid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Whit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egacy Blu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ky Blu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Sky Blu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hit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Gray Base">
  <a:themeElements>
    <a:clrScheme name="Fulbright Feb 2021">
      <a:dk1>
        <a:srgbClr val="707372"/>
      </a:dk1>
      <a:lt1>
        <a:srgbClr val="FFFFFF"/>
      </a:lt1>
      <a:dk2>
        <a:srgbClr val="0077C8"/>
      </a:dk2>
      <a:lt2>
        <a:srgbClr val="003DA5"/>
      </a:lt2>
      <a:accent1>
        <a:srgbClr val="9EA2A2"/>
      </a:accent1>
      <a:accent2>
        <a:srgbClr val="007398"/>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2579</TotalTime>
  <Words>950</Words>
  <Application>Microsoft Office PowerPoint</Application>
  <PresentationFormat>Widescreen</PresentationFormat>
  <Paragraphs>112</Paragraphs>
  <Slides>12</Slides>
  <Notes>3</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12</vt:i4>
      </vt:variant>
    </vt:vector>
  </HeadingPairs>
  <TitlesOfParts>
    <vt:vector size="28" baseType="lpstr">
      <vt:lpstr>Arial</vt:lpstr>
      <vt:lpstr>Calibri</vt:lpstr>
      <vt:lpstr>Mark OT</vt:lpstr>
      <vt:lpstr>Mark OT Book</vt:lpstr>
      <vt:lpstr>Mark OT Light</vt:lpstr>
      <vt:lpstr>Mark OT Medium</vt:lpstr>
      <vt:lpstr>Montserrat</vt:lpstr>
      <vt:lpstr>Montserrat Medium</vt:lpstr>
      <vt:lpstr>Opener</vt:lpstr>
      <vt:lpstr>1_Title Slide</vt:lpstr>
      <vt:lpstr>1_White Base</vt:lpstr>
      <vt:lpstr>1_Legacy Blue Base</vt:lpstr>
      <vt:lpstr>2_Sky Blue Base</vt:lpstr>
      <vt:lpstr>1_Sky Blue Base</vt:lpstr>
      <vt:lpstr>White Base</vt:lpstr>
      <vt:lpstr>Gray Base</vt:lpstr>
      <vt:lpstr>PowerPoint Presentation</vt:lpstr>
      <vt:lpstr>Insights from a Fulbrighter</vt:lpstr>
      <vt:lpstr>PowerPoint Presentation</vt:lpstr>
      <vt:lpstr>PowerPoint Presentation</vt:lpstr>
      <vt:lpstr>Why Fulbright?</vt:lpstr>
      <vt:lpstr>Eligibility for U.S. Scholar Program</vt:lpstr>
      <vt:lpstr>Why I Applied to Fulbright</vt:lpstr>
      <vt:lpstr>My Fulbright Experience</vt:lpstr>
      <vt:lpstr>Fulbright’s Impact</vt:lpstr>
      <vt:lpstr>Things to consider before you apply</vt:lpstr>
      <vt:lpstr>Start your Fulbright Journey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Rivers, Lee</dc:creator>
  <cp:lastModifiedBy>Raufman, Rose</cp:lastModifiedBy>
  <cp:revision>283</cp:revision>
  <dcterms:created xsi:type="dcterms:W3CDTF">2020-02-04T16:49:30Z</dcterms:created>
  <dcterms:modified xsi:type="dcterms:W3CDTF">2023-05-11T13:35:47Z</dcterms:modified>
</cp:coreProperties>
</file>