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  <p:sldMasterId id="2147483670" r:id="rId4"/>
    <p:sldMasterId id="2147483672" r:id="rId5"/>
    <p:sldMasterId id="2147483674" r:id="rId6"/>
    <p:sldMasterId id="2147483686" r:id="rId7"/>
    <p:sldMasterId id="2147483690" r:id="rId8"/>
  </p:sldMasterIdLst>
  <p:notesMasterIdLst>
    <p:notesMasterId r:id="rId23"/>
  </p:notesMasterIdLst>
  <p:sldIdLst>
    <p:sldId id="282" r:id="rId9"/>
    <p:sldId id="287" r:id="rId10"/>
    <p:sldId id="283" r:id="rId11"/>
    <p:sldId id="288" r:id="rId12"/>
    <p:sldId id="286" r:id="rId13"/>
    <p:sldId id="279" r:id="rId14"/>
    <p:sldId id="284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s, Lee" initials="RL" lastIdx="3" clrIdx="0">
    <p:extLst>
      <p:ext uri="{19B8F6BF-5375-455C-9EA6-DF929625EA0E}">
        <p15:presenceInfo xmlns:p15="http://schemas.microsoft.com/office/powerpoint/2012/main" userId="S-1-5-21-1060284298-764733703-725345543-339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E9F"/>
    <a:srgbClr val="009ED5"/>
    <a:srgbClr val="008BC8"/>
    <a:srgbClr val="003DA5"/>
    <a:srgbClr val="0065A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>
        <p:scale>
          <a:sx n="75" d="100"/>
          <a:sy n="75" d="100"/>
        </p:scale>
        <p:origin x="1950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E940F-5DD9-41B6-AE3D-9B31B7C4A5F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DBFC0-96C0-43E6-A899-3FDA858C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1933224">
              <a:buFont typeface="Arial"/>
              <a:buChar char="•"/>
              <a:defRPr/>
            </a:pPr>
            <a:endParaRPr lang="en-US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49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DBFC0-96C0-43E6-A899-3FDA858CBC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0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d-image.pdf">
            <a:extLst>
              <a:ext uri="{FF2B5EF4-FFF2-40B4-BE49-F238E27FC236}">
                <a16:creationId xmlns:a16="http://schemas.microsoft.com/office/drawing/2014/main" id="{22DB7942-395A-436F-9592-19A7EB753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358"/>
            <a:ext cx="7315200" cy="13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0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1BC4E7-E781-4CCE-90D3-552D1F8F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25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4F2734DE-443D-41EC-B9F8-6184F56D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19B4CFF-86D7-43F5-884E-C84141021F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112014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solidFill>
                  <a:schemeClr val="tx1"/>
                </a:solidFill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68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456AA0-1006-4F19-B1A0-87D828A4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5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B275A67D-C157-42AB-8473-30ED0F5B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5AF8833-0154-4488-9F79-C35951D0D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112014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400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E338E34-6575-4138-A0F2-9274179B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62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A86D3DE0-F962-461C-B2E5-007C5ED2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964CC44-C0D8-4013-83D9-91257A9C0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112014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71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1E32B7-33DE-41C1-9815-523F5819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4229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7A63A463-1ECF-4ED8-84B4-7704E9CA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Mark OT" panose="020B05040202010101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8AC8DE9-6676-41D5-A8F6-78F1797971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112014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Mark OT Book" panose="020B0604020201010104" pitchFamily="34" charset="0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Mark OT Book" panose="020B0604020201010104" pitchFamily="34" charset="0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Mark OT Book" panose="020B0604020201010104" pitchFamily="34" charset="0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Mark OT Book" panose="020B0604020201010104" pitchFamily="34" charset="0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Mark OT Book" panose="020B06040202010101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5807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BCD0AA-6F11-41B5-B89A-40014A96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93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70A7C9-333A-4C0E-B3D9-1DAB2D3AB902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08000" y="371476"/>
            <a:ext cx="2429219" cy="4572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AB00C9C4-06C2-4D31-AF9E-F52D763E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47D0816-3A8C-41F3-BD5B-AD33F1C511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112014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17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D0452-6D3C-B47D-A003-C70931D98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6007" y="1958899"/>
            <a:ext cx="2653933" cy="2686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860992-39FE-C423-4703-762D67B7552F}"/>
              </a:ext>
            </a:extLst>
          </p:cNvPr>
          <p:cNvSpPr txBox="1"/>
          <p:nvPr userDrawn="1"/>
        </p:nvSpPr>
        <p:spPr>
          <a:xfrm>
            <a:off x="4291825" y="2690337"/>
            <a:ext cx="7048444" cy="1477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k OT Medium" panose="020B0604020201010104" pitchFamily="34" charset="0"/>
                <a:ea typeface="+mj-ea"/>
                <a:cs typeface="+mj-cs"/>
                <a:sym typeface="Calibri"/>
              </a:rPr>
              <a:t>FULBRIGHT</a:t>
            </a:r>
            <a:r>
              <a:rPr kumimoji="0" lang="en-US" sz="7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k OT" panose="020B0504020201010104" pitchFamily="34" charset="0"/>
                <a:ea typeface="+mj-ea"/>
                <a:cs typeface="+mj-cs"/>
                <a:sym typeface="Calibri"/>
              </a:rPr>
              <a:t> </a:t>
            </a:r>
            <a:endParaRPr kumimoji="0" lang="en-US" sz="75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ark OT Light" panose="020B0504020201010104" pitchFamily="34" charset="0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258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4AC78C55-431D-4835-BF20-073ADD741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96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AB8B6B9-F0FC-4846-9705-04201FEEC6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511300"/>
            <a:ext cx="11201400" cy="42418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363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09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1923-9CAA-4719-B27F-68AC5A40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0380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37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1923-9CAA-4719-B27F-68AC5A40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82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1923-9CAA-4719-B27F-68AC5A40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27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Name…">
            <a:extLst>
              <a:ext uri="{FF2B5EF4-FFF2-40B4-BE49-F238E27FC236}">
                <a16:creationId xmlns:a16="http://schemas.microsoft.com/office/drawing/2014/main" id="{FB23FCC8-93DE-40B9-92B3-CCCBAB810731}"/>
              </a:ext>
            </a:extLst>
          </p:cNvPr>
          <p:cNvSpPr txBox="1"/>
          <p:nvPr userDrawn="1"/>
        </p:nvSpPr>
        <p:spPr>
          <a:xfrm>
            <a:off x="-2667000" y="-838488"/>
            <a:ext cx="10591802" cy="5847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tIns="45720" bIns="4572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0">
                <a:solidFill>
                  <a:srgbClr val="FAFFF8"/>
                </a:solidFill>
                <a:latin typeface="Mark OT Bold"/>
                <a:ea typeface="Mark OT Bold"/>
                <a:cs typeface="Mark OT Bold"/>
                <a:sym typeface="Mark OT Bold"/>
              </a:defRPr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65A2"/>
              </a:solidFill>
              <a:effectLst/>
              <a:uLnTx/>
              <a:uFillTx/>
              <a:latin typeface="Mark OT"/>
              <a:ea typeface="Mark OT Bold"/>
              <a:cs typeface="Mark OT Bold"/>
              <a:sym typeface="Mark OT Bold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5E97E07-1588-4D42-B103-D4E610BE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273E4A-9413-4757-B876-A3397AA6B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112014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3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Name…">
            <a:extLst>
              <a:ext uri="{FF2B5EF4-FFF2-40B4-BE49-F238E27FC236}">
                <a16:creationId xmlns:a16="http://schemas.microsoft.com/office/drawing/2014/main" id="{FB23FCC8-93DE-40B9-92B3-CCCBAB810731}"/>
              </a:ext>
            </a:extLst>
          </p:cNvPr>
          <p:cNvSpPr txBox="1"/>
          <p:nvPr userDrawn="1"/>
        </p:nvSpPr>
        <p:spPr>
          <a:xfrm>
            <a:off x="-2667000" y="-838488"/>
            <a:ext cx="10591802" cy="5847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tIns="45720" bIns="4572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0">
                <a:solidFill>
                  <a:srgbClr val="FAFFF8"/>
                </a:solidFill>
                <a:latin typeface="Mark OT Bold"/>
                <a:ea typeface="Mark OT Bold"/>
                <a:cs typeface="Mark OT Bold"/>
                <a:sym typeface="Mark OT Bold"/>
              </a:defRPr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65A2"/>
              </a:solidFill>
              <a:effectLst/>
              <a:uLnTx/>
              <a:uFillTx/>
              <a:latin typeface="Mark OT"/>
              <a:ea typeface="Mark OT Bold"/>
              <a:cs typeface="Mark OT Bold"/>
              <a:sym typeface="Mark OT Bold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5E97E07-1588-4D42-B103-D4E610BE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273E4A-9413-4757-B876-A3397AA6B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112014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5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Name…">
            <a:extLst>
              <a:ext uri="{FF2B5EF4-FFF2-40B4-BE49-F238E27FC236}">
                <a16:creationId xmlns:a16="http://schemas.microsoft.com/office/drawing/2014/main" id="{FB23FCC8-93DE-40B9-92B3-CCCBAB810731}"/>
              </a:ext>
            </a:extLst>
          </p:cNvPr>
          <p:cNvSpPr txBox="1"/>
          <p:nvPr userDrawn="1"/>
        </p:nvSpPr>
        <p:spPr>
          <a:xfrm>
            <a:off x="-2667000" y="-838488"/>
            <a:ext cx="10591802" cy="5847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tIns="45720" bIns="4572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0">
                <a:solidFill>
                  <a:srgbClr val="FAFFF8"/>
                </a:solidFill>
                <a:latin typeface="Mark OT Bold"/>
                <a:ea typeface="Mark OT Bold"/>
                <a:cs typeface="Mark OT Bold"/>
                <a:sym typeface="Mark OT Bold"/>
              </a:defRPr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65A2"/>
              </a:solidFill>
              <a:effectLst/>
              <a:uLnTx/>
              <a:uFillTx/>
              <a:latin typeface="Mark OT"/>
              <a:ea typeface="Mark OT Bold"/>
              <a:cs typeface="Mark OT Bold"/>
              <a:sym typeface="Mark OT Bold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5E97E07-1588-4D42-B103-D4E610BE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273E4A-9413-4757-B876-A3397AA6B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53975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5B3FC23-79F2-4CF5-B136-2B31B004E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0" y="1879600"/>
            <a:ext cx="54229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42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11" Type="http://schemas.openxmlformats.org/officeDocument/2006/relationships/image" Target="NULL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png"/><Relationship Id="rId3" Type="http://schemas.openxmlformats.org/officeDocument/2006/relationships/theme" Target="../theme/theme6.xml"/><Relationship Id="rId17" Type="http://schemas.openxmlformats.org/officeDocument/2006/relationships/image" Target="NUL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15" Type="http://schemas.openxmlformats.org/officeDocument/2006/relationships/image" Target="NULL"/><Relationship Id="rId4" Type="http://schemas.openxmlformats.org/officeDocument/2006/relationships/image" Target="NUL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heme" Target="../theme/them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0.pdf"/><Relationship Id="rId5" Type="http://schemas.openxmlformats.org/officeDocument/2006/relationships/image" Target="../media/image7.png"/><Relationship Id="rId4" Type="http://schemas.openxmlformats.org/officeDocument/2006/relationships/image" Target="../media/image190.pdf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df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ulbright_Back1.png" descr="Fulbright_Back1.png"/>
          <p:cNvPicPr>
            <a:picLocks noChangeAspect="1"/>
          </p:cNvPicPr>
          <p:nvPr userDrawn="1"/>
        </p:nvPicPr>
        <p:blipFill>
          <a:blip r:embed="rId5"/>
          <a:srcRect t="12660" b="12660"/>
          <a:stretch>
            <a:fillRect/>
          </a:stretch>
        </p:blipFill>
        <p:spPr>
          <a:xfrm>
            <a:off x="-26095" y="-1"/>
            <a:ext cx="12267591" cy="6871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95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8" r:id="rId2"/>
    <p:sldLayoutId id="2147483698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1pPr>
      <a:lvl2pPr marL="555171" marR="0" indent="-326571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2pPr>
      <a:lvl3pPr marL="762000" marR="0" indent="-30480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3pPr>
      <a:lvl4pPr marL="10515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4pPr>
      <a:lvl5pPr marL="12801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5pPr>
      <a:lvl6pPr marL="15087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6pPr>
      <a:lvl7pPr marL="17373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7pPr>
      <a:lvl8pPr marL="19659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8pPr>
      <a:lvl9pPr marL="21945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25400" y="0"/>
            <a:ext cx="122428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955066" y="6321580"/>
            <a:ext cx="1714500" cy="15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-25400" y="5838922"/>
            <a:ext cx="12242800" cy="1028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0AD8AC-88B4-C348-C24C-777BEF4D7C54}"/>
              </a:ext>
            </a:extLst>
          </p:cNvPr>
          <p:cNvSpPr/>
          <p:nvPr userDrawn="1"/>
        </p:nvSpPr>
        <p:spPr>
          <a:xfrm>
            <a:off x="4137660" y="6108220"/>
            <a:ext cx="348234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</p:sldLayoutIdLst>
  <p:txStyles>
    <p:titleStyle>
      <a:lvl1pPr algn="ctr" defTabSz="2286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3038"/>
            <a:ext cx="113157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"/>
          <a:stretch>
            <a:fillRect/>
          </a:stretch>
        </p:blipFill>
        <p:spPr bwMode="auto">
          <a:xfrm>
            <a:off x="-7938" y="5953125"/>
            <a:ext cx="122078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1924F7-263D-6FCC-75BD-5CE3512DA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1" b="12568"/>
          <a:stretch/>
        </p:blipFill>
        <p:spPr>
          <a:xfrm>
            <a:off x="10162656" y="308636"/>
            <a:ext cx="1591194" cy="2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6" r:id="rId2"/>
    <p:sldLayoutId id="2147483699" r:id="rId3"/>
    <p:sldLayoutId id="2147483667" r:id="rId4"/>
  </p:sldLayoutIdLst>
  <p:txStyles>
    <p:titleStyle>
      <a:lvl1pPr algn="ctr" defTabSz="2286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/>
          <a:stretch>
            <a:fillRect/>
          </a:stretch>
        </p:blipFill>
        <p:spPr bwMode="auto">
          <a:xfrm>
            <a:off x="5514975" y="1"/>
            <a:ext cx="669290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3038"/>
            <a:ext cx="113157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"/>
          <a:stretch>
            <a:fillRect/>
          </a:stretch>
        </p:blipFill>
        <p:spPr bwMode="auto">
          <a:xfrm>
            <a:off x="-7938" y="5953125"/>
            <a:ext cx="122078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CBA3E0-C348-C211-7E88-7509F181A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" b="12568"/>
          <a:stretch/>
        </p:blipFill>
        <p:spPr>
          <a:xfrm>
            <a:off x="10162656" y="308636"/>
            <a:ext cx="1591194" cy="2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4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71" r:id="rId2"/>
  </p:sldLayoutIdLst>
  <p:txStyles>
    <p:titleStyle>
      <a:lvl1pPr algn="ctr" defTabSz="2286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/>
          <a:stretch>
            <a:fillRect/>
          </a:stretch>
        </p:blipFill>
        <p:spPr bwMode="auto">
          <a:xfrm>
            <a:off x="-6350" y="5943600"/>
            <a:ext cx="1219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3038"/>
            <a:ext cx="113157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5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73" r:id="rId2"/>
  </p:sldLayoutIdLst>
  <p:txStyles>
    <p:titleStyle>
      <a:lvl1pPr algn="ctr" defTabSz="2286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955066" y="6321580"/>
            <a:ext cx="17145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438150" y="173068"/>
            <a:ext cx="11315700" cy="52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7"/>
              <a:srcRect r="443"/>
              <a:stretch>
                <a:fillRect/>
              </a:stretch>
            </p:blipFill>
          </mc:Choice>
          <mc:Fallback>
            <p:blipFill>
              <a:blip r:embed="rId18"/>
              <a:srcRect r="443"/>
              <a:stretch>
                <a:fillRect/>
              </a:stretch>
            </p:blipFill>
          </mc:Fallback>
        </mc:AlternateContent>
        <p:spPr>
          <a:xfrm>
            <a:off x="3463" y="5838922"/>
            <a:ext cx="12188537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5" r:id="rId2"/>
  </p:sldLayoutIdLst>
  <p:txStyles>
    <p:titleStyle>
      <a:lvl1pPr algn="ctr" defTabSz="2286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8150" y="173068"/>
            <a:ext cx="11315700" cy="527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rcRect r="225"/>
              <a:stretch>
                <a:fillRect/>
              </a:stretch>
            </p:blipFill>
          </mc:Choice>
          <mc:Fallback>
            <p:blipFill>
              <a:blip r:embed="rId7"/>
              <a:srcRect r="225"/>
              <a:stretch>
                <a:fillRect/>
              </a:stretch>
            </p:blipFill>
          </mc:Fallback>
        </mc:AlternateContent>
        <p:spPr>
          <a:xfrm>
            <a:off x="-7513" y="5847188"/>
            <a:ext cx="12215292" cy="102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4D565F-8114-1F6E-4F8E-78F44A86F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1" b="12568"/>
          <a:stretch/>
        </p:blipFill>
        <p:spPr>
          <a:xfrm>
            <a:off x="10162656" y="308636"/>
            <a:ext cx="1591194" cy="2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7" r:id="rId2"/>
  </p:sldLayoutIdLst>
  <p:txStyles>
    <p:titleStyle>
      <a:lvl1pPr algn="ctr" defTabSz="2286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rcRect r="443"/>
              <a:stretch>
                <a:fillRect/>
              </a:stretch>
            </p:blipFill>
          </mc:Choice>
          <mc:Fallback>
            <p:blipFill>
              <a:blip r:embed="rId14"/>
              <a:srcRect r="443"/>
              <a:stretch>
                <a:fillRect/>
              </a:stretch>
            </p:blipFill>
          </mc:Fallback>
        </mc:AlternateContent>
        <p:spPr>
          <a:xfrm>
            <a:off x="3463" y="5838922"/>
            <a:ext cx="12188537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3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1" r:id="rId2"/>
    <p:sldLayoutId id="2147483695" r:id="rId3"/>
    <p:sldLayoutId id="2147483697" r:id="rId4"/>
  </p:sldLayoutIdLst>
  <p:txStyles>
    <p:titleStyle>
      <a:lvl1pPr algn="ctr" defTabSz="2286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ulbrightscholars.or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cook@iie.org" TargetMode="External"/><Relationship Id="rId7" Type="http://schemas.openxmlformats.org/officeDocument/2006/relationships/hyperlink" Target="mailto:SIR@iie.org" TargetMode="External"/><Relationship Id="rId2" Type="http://schemas.openxmlformats.org/officeDocument/2006/relationships/hyperlink" Target="https://foreign.fulbrightonline.org/about/fulbright-flt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fulbrightscholars.org/sir" TargetMode="External"/><Relationship Id="rId5" Type="http://schemas.openxmlformats.org/officeDocument/2006/relationships/hyperlink" Target="mailto:OLF@iie.org" TargetMode="External"/><Relationship Id="rId4" Type="http://schemas.openxmlformats.org/officeDocument/2006/relationships/hyperlink" Target="https://fulbrightscholars.org/OL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36.pdf"/><Relationship Id="rId12" Type="http://schemas.openxmlformats.org/officeDocument/2006/relationships/hyperlink" Target="https://apply.iie.org/register/refer-a-colleagu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11" Type="http://schemas.openxmlformats.org/officeDocument/2006/relationships/hyperlink" Target="fulbrightscholars.org" TargetMode="External"/><Relationship Id="rId10" Type="http://schemas.openxmlformats.org/officeDocument/2006/relationships/hyperlink" Target="mailto:scholars@iie.org" TargetMode="External"/><Relationship Id="rId9" Type="http://schemas.openxmlformats.org/officeDocument/2006/relationships/hyperlink" Target="fulbrightprogram.or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47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BC4E-8808-BFB7-7F6D-534FFBDF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81C1E-F604-6C68-50A2-AD189CBD7C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text here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02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5DB3-9441-CA1C-282F-4929FC39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your Fulbright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D1882-DB6A-CA9A-131C-EA7F119D5C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71500" indent="-571500">
              <a:lnSpc>
                <a:spcPct val="114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"/>
              </a:rPr>
              <a:t>Visit </a:t>
            </a:r>
            <a:r>
              <a:rPr lang="en-US" altLang="en-US" sz="1800" u="sng" dirty="0">
                <a:solidFill>
                  <a:schemeClr val="tx2"/>
                </a:solidFill>
                <a:latin typeface="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fulbrightscholars</a:t>
            </a:r>
            <a:r>
              <a:rPr lang="en-US" altLang="en-US" sz="1800" u="sng" dirty="0">
                <a:solidFill>
                  <a:schemeClr val="tx2"/>
                </a:solidFill>
                <a:latin typeface=""/>
              </a:rPr>
              <a:t>.org </a:t>
            </a:r>
            <a:r>
              <a:rPr lang="en-US" altLang="en-US" sz="1800" dirty="0">
                <a:solidFill>
                  <a:srgbClr val="0065A2"/>
                </a:solidFill>
                <a:latin typeface=""/>
              </a:rPr>
              <a:t>and the Catalog of Awards</a:t>
            </a:r>
          </a:p>
          <a:p>
            <a:pPr marL="571500" indent="-571500">
              <a:lnSpc>
                <a:spcPct val="114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65A2"/>
                </a:solidFill>
                <a:latin typeface=""/>
              </a:rPr>
              <a:t>Register your interest to receive newsletters</a:t>
            </a:r>
          </a:p>
          <a:p>
            <a:pPr marL="571500" indent="-571500">
              <a:lnSpc>
                <a:spcPct val="114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65A2"/>
                </a:solidFill>
                <a:latin typeface=""/>
              </a:rPr>
              <a:t>Attend a webinar</a:t>
            </a:r>
          </a:p>
          <a:p>
            <a:pPr marL="571500" indent="-571500">
              <a:lnSpc>
                <a:spcPct val="114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65A2"/>
                </a:solidFill>
                <a:latin typeface=""/>
              </a:rPr>
              <a:t>Make contacts abroad for an invitation letter or to gauge interest </a:t>
            </a:r>
          </a:p>
          <a:p>
            <a:pPr marL="571500" indent="-571500">
              <a:lnSpc>
                <a:spcPct val="114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65A2"/>
                </a:solidFill>
                <a:latin typeface=""/>
              </a:rPr>
              <a:t>Contact alumni in the Scholar Directory</a:t>
            </a:r>
          </a:p>
          <a:p>
            <a:pPr marL="571500" indent="-571500">
              <a:lnSpc>
                <a:spcPct val="114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65A2"/>
                </a:solidFill>
                <a:latin typeface=""/>
              </a:rPr>
              <a:t>Start your application!</a:t>
            </a:r>
          </a:p>
          <a:p>
            <a:pPr>
              <a:lnSpc>
                <a:spcPct val="114000"/>
              </a:lnSpc>
              <a:spcBef>
                <a:spcPts val="700"/>
              </a:spcBef>
              <a:buSzPct val="100000"/>
            </a:pPr>
            <a:endParaRPr lang="en-US" altLang="en-US" sz="1800" dirty="0">
              <a:solidFill>
                <a:srgbClr val="0065A2"/>
              </a:solidFill>
              <a:latin typeface=""/>
            </a:endParaRPr>
          </a:p>
          <a:p>
            <a:pPr marL="0" indent="0">
              <a:lnSpc>
                <a:spcPct val="114000"/>
              </a:lnSpc>
              <a:spcBef>
                <a:spcPts val="700"/>
              </a:spcBef>
              <a:buSzPct val="100000"/>
              <a:buNone/>
            </a:pPr>
            <a:r>
              <a:rPr lang="en-US" altLang="en-US" sz="1800" b="1" dirty="0">
                <a:solidFill>
                  <a:srgbClr val="0065A2"/>
                </a:solidFill>
                <a:latin typeface=""/>
              </a:rPr>
              <a:t>Competition Opens: February 1</a:t>
            </a:r>
          </a:p>
          <a:p>
            <a:pPr marL="0" indent="0">
              <a:lnSpc>
                <a:spcPct val="114000"/>
              </a:lnSpc>
              <a:spcBef>
                <a:spcPts val="700"/>
              </a:spcBef>
              <a:buSzPct val="100000"/>
              <a:buNone/>
            </a:pPr>
            <a:r>
              <a:rPr lang="en-US" altLang="en-US" sz="1800" b="1" dirty="0">
                <a:solidFill>
                  <a:srgbClr val="0065A2"/>
                </a:solidFill>
                <a:latin typeface=""/>
              </a:rPr>
              <a:t>Application Deadline: September 15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395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09EA-6251-6C20-368E-D7127F0A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Opportunities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BB3CA-C158-B3EB-6361-C2119EE98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9100" y="2879942"/>
            <a:ext cx="3733800" cy="2743200"/>
          </a:xfrm>
        </p:spPr>
        <p:txBody>
          <a:bodyPr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54A4A"/>
                </a:solidFill>
                <a:effectLst/>
                <a:uLnTx/>
                <a:uFillTx/>
                <a:latin typeface=""/>
                <a:sym typeface="Mark OT Light"/>
              </a:rPr>
              <a:t>Host native speaking language teaching assistants to enhance students’ understanding of different languages and cultures</a:t>
            </a:r>
          </a:p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54A4A"/>
              </a:solidFill>
              <a:effectLst/>
              <a:uLnTx/>
              <a:uFillTx/>
              <a:latin typeface=""/>
              <a:sym typeface="Mark OT Light"/>
            </a:endParaRPr>
          </a:p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54A4A"/>
              </a:solidFill>
              <a:effectLst/>
              <a:uLnTx/>
              <a:uFillTx/>
              <a:latin typeface=""/>
              <a:sym typeface="Mark OT Light"/>
            </a:endParaRPr>
          </a:p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54A4A"/>
                </a:solidFill>
                <a:effectLst/>
                <a:uLnTx/>
                <a:uFillTx/>
                <a:latin typeface=""/>
                <a:sym typeface="Mark OT Light"/>
              </a:rPr>
              <a:t>Website: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9ED5"/>
                </a:solidFill>
                <a:effectLst/>
                <a:uLnTx/>
                <a:uFillTx/>
                <a:latin typeface=""/>
                <a:sym typeface="Mark OT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foreign.fulbrightonline.org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FFF8"/>
              </a:solidFill>
              <a:effectLst/>
              <a:uLnTx/>
              <a:uFillTx/>
              <a:latin typeface="Mark OT Light"/>
              <a:sym typeface="Mark OT Light"/>
            </a:endParaRPr>
          </a:p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54A4A"/>
                </a:solidFill>
                <a:effectLst/>
                <a:uLnTx/>
                <a:uFillTx/>
                <a:latin typeface=""/>
                <a:sym typeface="Mark OT Light"/>
              </a:rPr>
              <a:t>Email: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9ED5"/>
                </a:solidFill>
                <a:effectLst/>
                <a:uLnTx/>
                <a:uFillTx/>
                <a:latin typeface=""/>
                <a:sym typeface="Mark OT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Dcook@iie.org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9ED5"/>
                </a:solidFill>
                <a:effectLst/>
                <a:uLnTx/>
                <a:uFillTx/>
                <a:latin typeface=""/>
                <a:sym typeface="Mark OT Light"/>
              </a:rPr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DDF507D-4621-E357-4BE4-3E17610E2795}"/>
              </a:ext>
            </a:extLst>
          </p:cNvPr>
          <p:cNvSpPr txBox="1">
            <a:spLocks/>
          </p:cNvSpPr>
          <p:nvPr/>
        </p:nvSpPr>
        <p:spPr>
          <a:xfrm>
            <a:off x="4762500" y="1879600"/>
            <a:ext cx="3213100" cy="3873500"/>
          </a:xfrm>
          <a:prstGeom prst="rect">
            <a:avLst/>
          </a:prstGeom>
        </p:spPr>
        <p:txBody>
          <a:bodyPr/>
          <a:lstStyle>
            <a:lvl1pPr marL="274320" indent="-27432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7432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18288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2286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2286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2286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2286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irst &amp; Last Name, Position…">
            <a:extLst>
              <a:ext uri="{FF2B5EF4-FFF2-40B4-BE49-F238E27FC236}">
                <a16:creationId xmlns:a16="http://schemas.microsoft.com/office/drawing/2014/main" id="{7092DDEF-6464-F19C-4465-36B41DA6ACA8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08000" y="1854200"/>
            <a:ext cx="3403600" cy="738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tIns="91439" bIns="91439" anchor="t">
            <a:sp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>
                <a:solidFill>
                  <a:srgbClr val="FAFFF8"/>
                </a:solidFill>
                <a:latin typeface="Mark OT Bold"/>
                <a:ea typeface="Mark OT Bold"/>
                <a:cs typeface="Mark OT Bold"/>
                <a:sym typeface="Mark OT Bold"/>
              </a:defRPr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5A2"/>
                </a:solidFill>
                <a:effectLst/>
                <a:uLnTx/>
                <a:uFillTx/>
                <a:latin typeface=""/>
                <a:sym typeface="Mark OT Bold"/>
              </a:rPr>
              <a:t>Fulbright Scholar-in-Residence (S-I-R) Program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65A2"/>
              </a:solidFill>
              <a:effectLst/>
              <a:uLnTx/>
              <a:uFillTx/>
              <a:latin typeface=""/>
              <a:sym typeface="Mark OT Bold"/>
            </a:endParaRPr>
          </a:p>
        </p:txBody>
      </p:sp>
      <p:sp>
        <p:nvSpPr>
          <p:cNvPr id="7" name="First &amp; Last Name, Position…">
            <a:extLst>
              <a:ext uri="{FF2B5EF4-FFF2-40B4-BE49-F238E27FC236}">
                <a16:creationId xmlns:a16="http://schemas.microsoft.com/office/drawing/2014/main" id="{A63B95E3-979D-7DBB-E3ED-77339044D0D8}"/>
              </a:ext>
            </a:extLst>
          </p:cNvPr>
          <p:cNvSpPr txBox="1"/>
          <p:nvPr/>
        </p:nvSpPr>
        <p:spPr>
          <a:xfrm>
            <a:off x="4432300" y="1779588"/>
            <a:ext cx="3403600" cy="738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tIns="91439" bIns="91439" anchor="t">
            <a:sp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>
                <a:solidFill>
                  <a:srgbClr val="FAFFF8"/>
                </a:solidFill>
                <a:latin typeface="Mark OT Bold"/>
                <a:ea typeface="Mark OT Bold"/>
                <a:cs typeface="Mark OT Bold"/>
                <a:sym typeface="Mark OT Bold"/>
              </a:defRPr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5A2"/>
                </a:solidFill>
                <a:effectLst/>
                <a:uLnTx/>
                <a:uFillTx/>
                <a:latin typeface=""/>
                <a:sym typeface="Mark OT Bold"/>
              </a:rPr>
              <a:t>Fulbright Outreach Lecturing Fund (OLF)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65A2"/>
              </a:solidFill>
              <a:effectLst/>
              <a:uLnTx/>
              <a:uFillTx/>
              <a:latin typeface=""/>
              <a:sym typeface="Mark OT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6E009-F954-D338-7FFE-53D6666FAA85}"/>
              </a:ext>
            </a:extLst>
          </p:cNvPr>
          <p:cNvSpPr txBox="1"/>
          <p:nvPr/>
        </p:nvSpPr>
        <p:spPr>
          <a:xfrm>
            <a:off x="8039100" y="1854200"/>
            <a:ext cx="392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>
                <a:solidFill>
                  <a:srgbClr val="FAFFF8"/>
                </a:solidFill>
                <a:latin typeface="Mark OT Bold"/>
                <a:ea typeface="Mark OT Bold"/>
                <a:cs typeface="Mark OT Bold"/>
                <a:sym typeface="Mark OT Bold"/>
              </a:defRPr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5A2"/>
                </a:solidFill>
                <a:effectLst/>
                <a:uLnTx/>
                <a:uFillTx/>
                <a:latin typeface=""/>
                <a:sym typeface="Mark OT Bold"/>
              </a:rPr>
              <a:t>Fulbright Language Teaching Assistant (FLTA) Program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055187B-9CA5-2CB4-852B-E8B889BE2941}"/>
              </a:ext>
            </a:extLst>
          </p:cNvPr>
          <p:cNvSpPr txBox="1">
            <a:spLocks/>
          </p:cNvSpPr>
          <p:nvPr/>
        </p:nvSpPr>
        <p:spPr>
          <a:xfrm>
            <a:off x="4432300" y="2879942"/>
            <a:ext cx="3213100" cy="2501900"/>
          </a:xfrm>
          <a:prstGeom prst="rect">
            <a:avLst/>
          </a:prstGeom>
        </p:spPr>
        <p:txBody>
          <a:bodyPr/>
          <a:lstStyle>
            <a:lvl1pPr marL="274320" indent="-27432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7432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18288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2286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2286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2286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2286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54A4A"/>
                </a:solidFill>
                <a:effectLst/>
                <a:uLnTx/>
                <a:uFillTx/>
                <a:latin typeface=""/>
                <a:sym typeface="Mark OT Light"/>
              </a:rPr>
              <a:t>Host current Fulbright Visiting Scholars for short-term lectureships of 2 – 6 days on discipline or cultural topics to internationalize the campus</a:t>
            </a:r>
          </a:p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54A4A"/>
              </a:solidFill>
              <a:effectLst/>
              <a:uLnTx/>
              <a:uFillTx/>
              <a:latin typeface=""/>
              <a:sym typeface="Mark OT Light"/>
            </a:endParaRPr>
          </a:p>
          <a:p>
            <a:pPr marL="0" indent="0">
              <a:buNone/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54A4A"/>
                </a:solidFill>
                <a:effectLst/>
                <a:uLnTx/>
                <a:uFillTx/>
                <a:latin typeface=""/>
                <a:sym typeface="Mark OT Light"/>
              </a:rPr>
              <a:t>Website:</a:t>
            </a:r>
            <a:r>
              <a:rPr lang="en-US" sz="1800" dirty="0">
                <a:solidFill>
                  <a:srgbClr val="454A4A"/>
                </a:solidFill>
                <a:latin typeface=""/>
                <a:sym typeface="Mark OT Light"/>
              </a:rPr>
              <a:t> </a:t>
            </a:r>
            <a:r>
              <a:rPr lang="en-US" sz="1800" dirty="0">
                <a:ea typeface="+mj-lt"/>
                <a:cs typeface="+mj-lt"/>
                <a:sym typeface="Mark OT Light"/>
                <a:hlinkClick r:id="rId4"/>
              </a:rPr>
              <a:t>ht</a:t>
            </a:r>
            <a:r>
              <a:rPr lang="en-US" sz="1800" dirty="0">
                <a:solidFill>
                  <a:srgbClr val="00304C"/>
                </a:solidFill>
                <a:ea typeface="+mj-lt"/>
                <a:cs typeface="+mj-lt"/>
                <a:sym typeface="Mark OT Light"/>
                <a:hlinkClick r:id="rId4"/>
              </a:rPr>
              <a:t>tps://fulbrightscholars.org/OLF</a:t>
            </a:r>
            <a:endParaRPr lang="en-US" sz="1800" dirty="0">
              <a:solidFill>
                <a:srgbClr val="00304C"/>
              </a:solidFill>
              <a:ea typeface="+mj-lt"/>
              <a:cs typeface="+mj-lt"/>
              <a:hlinkClick r:id="rId4"/>
            </a:endParaRPr>
          </a:p>
          <a:p>
            <a:pPr marL="0" marR="0" lvl="0" indent="0" algn="l" defTabSz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54A4A"/>
                </a:solidFill>
                <a:effectLst/>
                <a:uLnTx/>
                <a:uFillTx/>
                <a:latin typeface=""/>
                <a:sym typeface="Mark OT Light"/>
              </a:rPr>
              <a:t>Email: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9ED5"/>
                </a:solidFill>
                <a:effectLst/>
                <a:uLnTx/>
                <a:uFillTx/>
                <a:latin typeface=""/>
                <a:sym typeface="Mark OT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OLF@iie.org</a:t>
            </a:r>
            <a:r>
              <a:rPr lang="en-US" sz="1800" dirty="0">
                <a:solidFill>
                  <a:srgbClr val="009ED5"/>
                </a:solidFill>
                <a:latin typeface=""/>
                <a:sym typeface="Mark OT Light"/>
              </a:rPr>
              <a:t> </a:t>
            </a:r>
            <a:endParaRPr lang="en-US" sz="18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2883737-1407-01EC-A3E6-D226632BEA2B}"/>
              </a:ext>
            </a:extLst>
          </p:cNvPr>
          <p:cNvSpPr txBox="1">
            <a:spLocks/>
          </p:cNvSpPr>
          <p:nvPr/>
        </p:nvSpPr>
        <p:spPr>
          <a:xfrm>
            <a:off x="508000" y="2879942"/>
            <a:ext cx="3213100" cy="2743200"/>
          </a:xfrm>
          <a:prstGeom prst="rect">
            <a:avLst/>
          </a:prstGeom>
        </p:spPr>
        <p:txBody>
          <a:bodyPr/>
          <a:lstStyle>
            <a:lvl1pPr marL="274320" indent="-27432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7432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18288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2286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2286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2286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2286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2286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54A4A"/>
                </a:solidFill>
                <a:effectLst/>
                <a:uLnTx/>
                <a:uFillTx/>
                <a:latin typeface=""/>
                <a:sym typeface="Mark OT Light"/>
              </a:rPr>
              <a:t>Host scholars from other countries to teach for a semester or an academic year</a:t>
            </a:r>
          </a:p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54A4A"/>
              </a:solidFill>
              <a:effectLst/>
              <a:uLnTx/>
              <a:uFillTx/>
              <a:latin typeface=""/>
              <a:sym typeface="Mark OT Light"/>
            </a:endParaRPr>
          </a:p>
          <a:p>
            <a:pPr marL="0" indent="0">
              <a:buNone/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54A4A"/>
                </a:solidFill>
                <a:effectLst/>
                <a:uLnTx/>
                <a:uFillTx/>
                <a:latin typeface=""/>
                <a:sym typeface="Mark OT Light"/>
              </a:rPr>
              <a:t>Website:</a:t>
            </a:r>
            <a:r>
              <a:rPr lang="en-US" sz="1800" dirty="0">
                <a:solidFill>
                  <a:srgbClr val="454A4A"/>
                </a:solidFill>
                <a:latin typeface=""/>
                <a:sym typeface="Mark OT Light"/>
              </a:rPr>
              <a:t> </a:t>
            </a:r>
            <a:r>
              <a:rPr lang="en-US" sz="1800" dirty="0">
                <a:solidFill>
                  <a:srgbClr val="00304C"/>
                </a:solidFill>
                <a:ea typeface="+mj-lt"/>
                <a:cs typeface="+mj-lt"/>
                <a:sym typeface="Mark OT Light"/>
                <a:hlinkClick r:id="rId6"/>
              </a:rPr>
              <a:t>https://fulbrightscholars.org/sir</a:t>
            </a:r>
            <a:endParaRPr lang="en-US" sz="1800" dirty="0">
              <a:solidFill>
                <a:srgbClr val="00304C"/>
              </a:solidFill>
              <a:latin typeface=""/>
              <a:ea typeface="+mj-lt"/>
              <a:cs typeface="+mj-lt"/>
            </a:endParaRPr>
          </a:p>
          <a:p>
            <a:pPr marL="0" indent="0">
              <a:buNone/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lang="en-US" sz="1800" dirty="0">
                <a:solidFill>
                  <a:srgbClr val="454A4A"/>
                </a:solidFill>
                <a:latin typeface=""/>
                <a:ea typeface="+mj-lt"/>
                <a:cs typeface="+mj-lt"/>
                <a:sym typeface="Mark OT Light"/>
              </a:rPr>
              <a:t>Email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54A4A"/>
                </a:solidFill>
                <a:effectLst/>
                <a:uLnTx/>
                <a:uFillTx/>
                <a:latin typeface=""/>
                <a:sym typeface="Mark OT Light"/>
              </a:rPr>
              <a:t>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9ED5"/>
                </a:solidFill>
                <a:effectLst/>
                <a:uLnTx/>
                <a:uFillTx/>
                <a:latin typeface=""/>
                <a:sym typeface="Mark OT Ligh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SIR@iie.org</a:t>
            </a:r>
            <a:r>
              <a:rPr lang="en-US" sz="1800" dirty="0">
                <a:solidFill>
                  <a:srgbClr val="009ED5"/>
                </a:solidFill>
                <a:latin typeface=""/>
                <a:sym typeface="Mark OT Light"/>
              </a:rPr>
              <a:t> </a:t>
            </a:r>
            <a:endParaRPr lang="en-US" sz="1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36DFE7-6B91-7BAF-13D6-CF54162E5B81}"/>
              </a:ext>
            </a:extLst>
          </p:cNvPr>
          <p:cNvCxnSpPr/>
          <p:nvPr/>
        </p:nvCxnSpPr>
        <p:spPr>
          <a:xfrm>
            <a:off x="4152900" y="2148919"/>
            <a:ext cx="0" cy="323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2A86BC-D058-6D68-40A8-98273FEE418F}"/>
              </a:ext>
            </a:extLst>
          </p:cNvPr>
          <p:cNvCxnSpPr/>
          <p:nvPr/>
        </p:nvCxnSpPr>
        <p:spPr>
          <a:xfrm>
            <a:off x="7848600" y="2177365"/>
            <a:ext cx="0" cy="323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9F4B6-3ECF-B745-C692-30019C6BA429}"/>
              </a:ext>
            </a:extLst>
          </p:cNvPr>
          <p:cNvCxnSpPr/>
          <p:nvPr/>
        </p:nvCxnSpPr>
        <p:spPr>
          <a:xfrm>
            <a:off x="622300" y="2730500"/>
            <a:ext cx="38100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57C4A4-C3CA-9042-214C-32F07B7E1529}"/>
              </a:ext>
            </a:extLst>
          </p:cNvPr>
          <p:cNvCxnSpPr/>
          <p:nvPr/>
        </p:nvCxnSpPr>
        <p:spPr>
          <a:xfrm>
            <a:off x="4572000" y="2730500"/>
            <a:ext cx="38100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C0EA0B-FD97-88CE-2D7F-36128E14257C}"/>
              </a:ext>
            </a:extLst>
          </p:cNvPr>
          <p:cNvCxnSpPr/>
          <p:nvPr/>
        </p:nvCxnSpPr>
        <p:spPr>
          <a:xfrm>
            <a:off x="8153400" y="2730500"/>
            <a:ext cx="38100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1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Fulbright Scholar Program&#10;">
            <a:extLst>
              <a:ext uri="{FF2B5EF4-FFF2-40B4-BE49-F238E27FC236}">
                <a16:creationId xmlns:a16="http://schemas.microsoft.com/office/drawing/2014/main" id="{A9EC7905-1364-9DF6-731B-D9F269F87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0" y="474730"/>
            <a:ext cx="2718262" cy="640036"/>
          </a:xfrm>
          <a:prstGeom prst="rect">
            <a:avLst/>
          </a:prstGeom>
        </p:spPr>
      </p:pic>
      <p:sp>
        <p:nvSpPr>
          <p:cNvPr id="3" name="Presentation Name…">
            <a:extLst>
              <a:ext uri="{FF2B5EF4-FFF2-40B4-BE49-F238E27FC236}">
                <a16:creationId xmlns:a16="http://schemas.microsoft.com/office/drawing/2014/main" id="{ED5B4C8B-2A9C-2117-8C32-1B3CEA27CE33}"/>
              </a:ext>
            </a:extLst>
          </p:cNvPr>
          <p:cNvSpPr txBox="1"/>
          <p:nvPr/>
        </p:nvSpPr>
        <p:spPr>
          <a:xfrm>
            <a:off x="6248401" y="566857"/>
            <a:ext cx="5369330" cy="6278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tIns="91439" bIns="91439">
            <a:sp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0000">
                <a:solidFill>
                  <a:srgbClr val="FAFFF8"/>
                </a:solidFill>
                <a:latin typeface="Mark OT Bold"/>
                <a:ea typeface="Mark OT Bold"/>
                <a:cs typeface="Mark OT Bold"/>
                <a:sym typeface="Mark OT Bold"/>
              </a:defRPr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"/>
                <a:sym typeface="Mark OT Bold"/>
              </a:rPr>
              <a:t>Stay connected with us.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sym typeface="Mark OT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30737-C1A6-B8C2-7EA4-16289B9E0D71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303238" y="1841540"/>
            <a:ext cx="3956342" cy="2946360"/>
          </a:xfrm>
          <a:prstGeom prst="rect">
            <a:avLst/>
          </a:prstGeom>
        </p:spPr>
      </p:pic>
      <p:sp>
        <p:nvSpPr>
          <p:cNvPr id="5" name="First &amp; Last Name, Position…">
            <a:extLst>
              <a:ext uri="{FF2B5EF4-FFF2-40B4-BE49-F238E27FC236}">
                <a16:creationId xmlns:a16="http://schemas.microsoft.com/office/drawing/2014/main" id="{612A145F-14A3-8A62-1DEF-404DF6AA4B38}"/>
              </a:ext>
            </a:extLst>
          </p:cNvPr>
          <p:cNvSpPr txBox="1"/>
          <p:nvPr/>
        </p:nvSpPr>
        <p:spPr>
          <a:xfrm>
            <a:off x="518109" y="1612678"/>
            <a:ext cx="5085823" cy="12048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91440" tIns="91439" rIns="91440" bIns="91439" anchor="t">
            <a:spAutoFit/>
          </a:bodyPr>
          <a:lstStyle/>
          <a:p>
            <a:pPr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"/>
                <a:sym typeface="Mark OT Light"/>
              </a:rPr>
              <a:t>Connect with Fulbright </a:t>
            </a:r>
            <a:r>
              <a:rPr lang="en-US" dirty="0">
                <a:latin typeface=""/>
                <a:sym typeface="Mark OT Light"/>
              </a:rPr>
              <a:t>at </a:t>
            </a:r>
          </a:p>
          <a:p>
            <a:pPr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lang="en-US" dirty="0">
                <a:solidFill>
                  <a:schemeClr val="bg1"/>
                </a:solidFill>
                <a:latin typeface=""/>
                <a:sym typeface="Mark OT Light"/>
                <a:hlinkClick r:id="rId9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fulbrightprogram.org</a:t>
            </a:r>
            <a:endParaRPr lang="en-US" dirty="0">
              <a:solidFill>
                <a:schemeClr val="bg1"/>
              </a:solidFill>
              <a:latin typeface=""/>
              <a:sym typeface="Mark OT Light"/>
            </a:endParaRPr>
          </a:p>
          <a:p>
            <a:pPr>
              <a:lnSpc>
                <a:spcPts val="4300"/>
              </a:lnSpc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endParaRPr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"/>
            </a:endParaRPr>
          </a:p>
        </p:txBody>
      </p:sp>
      <p:sp>
        <p:nvSpPr>
          <p:cNvPr id="6" name="First &amp; Last Name, Position…">
            <a:extLst>
              <a:ext uri="{FF2B5EF4-FFF2-40B4-BE49-F238E27FC236}">
                <a16:creationId xmlns:a16="http://schemas.microsoft.com/office/drawing/2014/main" id="{65FBA50A-5622-F851-D740-CD36ADB1824C}"/>
              </a:ext>
            </a:extLst>
          </p:cNvPr>
          <p:cNvSpPr txBox="1"/>
          <p:nvPr/>
        </p:nvSpPr>
        <p:spPr>
          <a:xfrm>
            <a:off x="518108" y="2590578"/>
            <a:ext cx="5085823" cy="9278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91440" tIns="91439" rIns="91440" bIns="91439" anchor="t">
            <a:spAutoFit/>
          </a:bodyPr>
          <a:lstStyle/>
          <a:p>
            <a:pPr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"/>
                <a:sym typeface="Mark OT Light"/>
              </a:rPr>
              <a:t>Email us at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"/>
                <a:sym typeface="Mark OT Ligh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scholars@iie.org</a:t>
            </a:r>
            <a:endParaRPr lang="en-US" dirty="0">
              <a:solidFill>
                <a:schemeClr val="bg1"/>
              </a:solidFill>
              <a:latin typeface=""/>
              <a:sym typeface="Mark OT Light"/>
            </a:endParaRPr>
          </a:p>
          <a:p>
            <a:pPr>
              <a:lnSpc>
                <a:spcPts val="4300"/>
              </a:lnSpc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endParaRPr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"/>
            </a:endParaRPr>
          </a:p>
        </p:txBody>
      </p:sp>
      <p:sp>
        <p:nvSpPr>
          <p:cNvPr id="7" name="First &amp; Last Name, Position…">
            <a:extLst>
              <a:ext uri="{FF2B5EF4-FFF2-40B4-BE49-F238E27FC236}">
                <a16:creationId xmlns:a16="http://schemas.microsoft.com/office/drawing/2014/main" id="{0550762C-D387-D594-8E58-8E53387A03D5}"/>
              </a:ext>
            </a:extLst>
          </p:cNvPr>
          <p:cNvSpPr txBox="1"/>
          <p:nvPr/>
        </p:nvSpPr>
        <p:spPr>
          <a:xfrm>
            <a:off x="518101" y="3314720"/>
            <a:ext cx="5085823" cy="12048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91440" tIns="91439" rIns="91440" bIns="91439" anchor="t">
            <a:spAutoFit/>
          </a:bodyPr>
          <a:lstStyle/>
          <a:p>
            <a:pPr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"/>
                <a:sym typeface="Mark OT Light"/>
              </a:rPr>
              <a:t>Visit our website to learn more about</a:t>
            </a:r>
          </a:p>
          <a:p>
            <a:pPr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lang="en-US" kern="0" dirty="0">
                <a:solidFill>
                  <a:schemeClr val="bg1"/>
                </a:solidFill>
                <a:latin typeface=""/>
                <a:sym typeface="Mark OT Light"/>
              </a:rPr>
              <a:t>the </a:t>
            </a:r>
            <a:r>
              <a:rPr lang="en-US" kern="0" dirty="0">
                <a:solidFill>
                  <a:schemeClr val="bg1"/>
                </a:solidFill>
                <a:latin typeface=""/>
                <a:sym typeface="Mark OT Light"/>
                <a:hlinkClick r:id="rId11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Fulbright U.S. Scholar Program</a:t>
            </a:r>
            <a:endParaRPr lang="en-US" dirty="0">
              <a:solidFill>
                <a:schemeClr val="bg1"/>
              </a:solidFill>
              <a:latin typeface=""/>
              <a:sym typeface="Mark OT Light"/>
            </a:endParaRPr>
          </a:p>
          <a:p>
            <a:pPr>
              <a:lnSpc>
                <a:spcPts val="4300"/>
              </a:lnSpc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endParaRPr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"/>
            </a:endParaRPr>
          </a:p>
        </p:txBody>
      </p:sp>
      <p:sp>
        <p:nvSpPr>
          <p:cNvPr id="8" name="First &amp; Last Name, Position…">
            <a:extLst>
              <a:ext uri="{FF2B5EF4-FFF2-40B4-BE49-F238E27FC236}">
                <a16:creationId xmlns:a16="http://schemas.microsoft.com/office/drawing/2014/main" id="{C88C24E3-F9FD-5487-E59E-7784FD60DD3D}"/>
              </a:ext>
            </a:extLst>
          </p:cNvPr>
          <p:cNvSpPr txBox="1"/>
          <p:nvPr/>
        </p:nvSpPr>
        <p:spPr>
          <a:xfrm>
            <a:off x="518102" y="4315861"/>
            <a:ext cx="5085823" cy="9278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91440" tIns="91439" rIns="91440" bIns="91439" anchor="t">
            <a:spAutoFit/>
          </a:bodyPr>
          <a:lstStyle/>
          <a:p>
            <a:pPr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"/>
                <a:sym typeface="Mark OT Ligh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 your colleagues</a:t>
            </a:r>
            <a:endParaRPr lang="en-US" dirty="0">
              <a:solidFill>
                <a:schemeClr val="bg1"/>
              </a:solidFill>
              <a:latin typeface=""/>
              <a:sym typeface="Mark OT Light"/>
            </a:endParaRPr>
          </a:p>
          <a:p>
            <a:pPr>
              <a:lnSpc>
                <a:spcPts val="4300"/>
              </a:lnSpc>
              <a:defRPr>
                <a:solidFill>
                  <a:srgbClr val="FAFFF8"/>
                </a:solidFill>
                <a:latin typeface="Mark OT Light"/>
                <a:ea typeface="Mark OT Light"/>
                <a:cs typeface="Mark OT Light"/>
                <a:sym typeface="Mark OT Light"/>
              </a:defRPr>
            </a:pPr>
            <a:endParaRPr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5A2CE6-C039-75E0-3BB0-07BBDFD37A38}"/>
              </a:ext>
            </a:extLst>
          </p:cNvPr>
          <p:cNvCxnSpPr>
            <a:cxnSpLocks/>
          </p:cNvCxnSpPr>
          <p:nvPr/>
        </p:nvCxnSpPr>
        <p:spPr>
          <a:xfrm>
            <a:off x="574270" y="2450878"/>
            <a:ext cx="45443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8906AA-84CA-2F56-A0A7-EC36F1F22A2F}"/>
              </a:ext>
            </a:extLst>
          </p:cNvPr>
          <p:cNvCxnSpPr>
            <a:cxnSpLocks/>
          </p:cNvCxnSpPr>
          <p:nvPr/>
        </p:nvCxnSpPr>
        <p:spPr>
          <a:xfrm>
            <a:off x="574270" y="3174778"/>
            <a:ext cx="45443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BDC288-6AD9-88F8-DF41-C2427E062C0D}"/>
              </a:ext>
            </a:extLst>
          </p:cNvPr>
          <p:cNvCxnSpPr>
            <a:cxnSpLocks/>
          </p:cNvCxnSpPr>
          <p:nvPr/>
        </p:nvCxnSpPr>
        <p:spPr>
          <a:xfrm>
            <a:off x="574270" y="4216178"/>
            <a:ext cx="45443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9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39BA-B106-4C5E-B8DC-ECE043A3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2766218"/>
            <a:ext cx="10706100" cy="1325563"/>
          </a:xfrm>
        </p:spPr>
        <p:txBody>
          <a:bodyPr/>
          <a:lstStyle/>
          <a:p>
            <a:pPr algn="ctr"/>
            <a:r>
              <a:rPr lang="en-US" dirty="0"/>
              <a:t>Question &amp; Answer</a:t>
            </a:r>
          </a:p>
        </p:txBody>
      </p:sp>
    </p:spTree>
    <p:extLst>
      <p:ext uri="{BB962C8B-B14F-4D97-AF65-F5344CB8AC3E}">
        <p14:creationId xmlns:p14="http://schemas.microsoft.com/office/powerpoint/2010/main" val="247537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4A9DF8D8-A48C-229F-B25D-637AB07BA2F6}"/>
              </a:ext>
            </a:extLst>
          </p:cNvPr>
          <p:cNvSpPr txBox="1">
            <a:spLocks/>
          </p:cNvSpPr>
          <p:nvPr/>
        </p:nvSpPr>
        <p:spPr>
          <a:xfrm>
            <a:off x="742950" y="2056072"/>
            <a:ext cx="10706100" cy="1082675"/>
          </a:xfrm>
          <a:prstGeom prst="rect">
            <a:avLst/>
          </a:prstGeom>
        </p:spPr>
        <p:txBody>
          <a:bodyPr/>
          <a:lstStyle>
            <a:lvl1pPr algn="ctr" defTabSz="2286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 fontAlgn="base" hangingPunct="0">
              <a:lnSpc>
                <a:spcPct val="90000"/>
              </a:lnSpc>
              <a:spcAft>
                <a:spcPct val="0"/>
              </a:spcAft>
            </a:pPr>
            <a:r>
              <a:rPr lang="en-US" altLang="en-US" sz="4000" dirty="0">
                <a:solidFill>
                  <a:srgbClr val="FAFFF8"/>
                </a:solidFill>
                <a:latin typeface="Montserrat Medium" panose="00000600000000000000" pitchFamily="2" charset="0"/>
                <a:ea typeface="+mn-ea"/>
                <a:cs typeface="Calibri" panose="020F0502020204030204" pitchFamily="34" charset="0"/>
                <a:sym typeface="Mark OT Bold" charset="0"/>
              </a:rPr>
              <a:t>Insights from an Alumni Ambassador</a:t>
            </a:r>
            <a:endParaRPr lang="en-US" sz="11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8FAE40D-DFDB-B181-B915-4FFB75193F1E}"/>
              </a:ext>
            </a:extLst>
          </p:cNvPr>
          <p:cNvSpPr txBox="1">
            <a:spLocks/>
          </p:cNvSpPr>
          <p:nvPr/>
        </p:nvSpPr>
        <p:spPr bwMode="auto">
          <a:xfrm>
            <a:off x="879250" y="3970291"/>
            <a:ext cx="4293163" cy="97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10000"/>
              </a:lnSpc>
            </a:pPr>
            <a:r>
              <a:rPr lang="en-US" altLang="en-US" sz="2400" dirty="0">
                <a:solidFill>
                  <a:srgbClr val="FAFFF8"/>
                </a:solidFill>
                <a:latin typeface="+mn-lt"/>
                <a:sym typeface="Mark OT Bold" charset="0"/>
              </a:rPr>
              <a:t>First &amp; Last Name, Position</a:t>
            </a:r>
          </a:p>
          <a:p>
            <a:pPr eaLnBrk="1">
              <a:lnSpc>
                <a:spcPct val="110000"/>
              </a:lnSpc>
            </a:pPr>
            <a:r>
              <a:rPr lang="en-US" altLang="en-US" sz="2400" dirty="0">
                <a:solidFill>
                  <a:srgbClr val="FAFFF8"/>
                </a:solidFill>
                <a:latin typeface="+mn-lt"/>
                <a:sym typeface="Mark OT Light" charset="0"/>
              </a:rPr>
              <a:t>University or Affiliation </a:t>
            </a:r>
          </a:p>
        </p:txBody>
      </p:sp>
      <p:pic>
        <p:nvPicPr>
          <p:cNvPr id="4" name="Picture 3" descr="A black background with white text&#10;&#10;Fulbright Scholar Program&#10;">
            <a:extLst>
              <a:ext uri="{FF2B5EF4-FFF2-40B4-BE49-F238E27FC236}">
                <a16:creationId xmlns:a16="http://schemas.microsoft.com/office/drawing/2014/main" id="{548911AA-AF1A-B592-F72E-F51FD6B90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0" y="474730"/>
            <a:ext cx="2718262" cy="640036"/>
          </a:xfrm>
          <a:prstGeom prst="rect">
            <a:avLst/>
          </a:prstGeom>
        </p:spPr>
      </p:pic>
      <p:sp>
        <p:nvSpPr>
          <p:cNvPr id="5" name="FULL DATE…">
            <a:extLst>
              <a:ext uri="{FF2B5EF4-FFF2-40B4-BE49-F238E27FC236}">
                <a16:creationId xmlns:a16="http://schemas.microsoft.com/office/drawing/2014/main" id="{80EF64CA-A5ED-05FB-EFB3-090C2023E636}"/>
              </a:ext>
            </a:extLst>
          </p:cNvPr>
          <p:cNvSpPr txBox="1"/>
          <p:nvPr/>
        </p:nvSpPr>
        <p:spPr>
          <a:xfrm>
            <a:off x="879250" y="4971112"/>
            <a:ext cx="4174888" cy="52321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1800" spc="72">
                <a:solidFill>
                  <a:srgbClr val="FAFFF8"/>
                </a:solidFill>
                <a:latin typeface="Mark OT Bold"/>
                <a:ea typeface="Mark OT Bold"/>
                <a:cs typeface="Mark OT Bold"/>
                <a:sym typeface="Mark OT Bold"/>
              </a:defRPr>
            </a:pPr>
            <a:r>
              <a:rPr sz="1100" dirty="0">
                <a:latin typeface="Monteserrat"/>
              </a:rPr>
              <a:t>FULL DATE</a:t>
            </a:r>
            <a:r>
              <a:rPr lang="en-US" sz="1100" dirty="0">
                <a:latin typeface="Monteserrat"/>
              </a:rPr>
              <a:t> of presentation (i.e. March 1, 2021)</a:t>
            </a:r>
            <a:endParaRPr sz="1100" dirty="0">
              <a:latin typeface="Monteserrat"/>
            </a:endParaRPr>
          </a:p>
          <a:p>
            <a:pPr>
              <a:defRPr sz="1800" spc="72">
                <a:solidFill>
                  <a:srgbClr val="FAFFF8"/>
                </a:solidFill>
                <a:latin typeface="Mark OT Bold"/>
                <a:ea typeface="Mark OT Bold"/>
                <a:cs typeface="Mark OT Bold"/>
                <a:sym typeface="Mark OT Bold"/>
              </a:defRPr>
            </a:pPr>
            <a:r>
              <a:rPr sz="1100" dirty="0">
                <a:latin typeface="Monteserrat"/>
              </a:rPr>
              <a:t>LOCATION</a:t>
            </a:r>
            <a:r>
              <a:rPr lang="en-US" sz="1100" dirty="0">
                <a:latin typeface="Monteserrat"/>
              </a:rPr>
              <a:t> of Campus/Conference (i.e. Towson University)</a:t>
            </a:r>
            <a:endParaRPr sz="1100" dirty="0">
              <a:latin typeface="Monteserrat"/>
            </a:endParaRPr>
          </a:p>
        </p:txBody>
      </p:sp>
    </p:spTree>
    <p:extLst>
      <p:ext uri="{BB962C8B-B14F-4D97-AF65-F5344CB8AC3E}">
        <p14:creationId xmlns:p14="http://schemas.microsoft.com/office/powerpoint/2010/main" val="56296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BB37B5-F084-4309-BADD-F4C5A02F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15D8C-0DEF-47CB-80B3-0C2E1E8545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71500" indent="-571500">
              <a:lnSpc>
                <a:spcPct val="114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65A2"/>
                </a:solidFill>
                <a:latin typeface=""/>
              </a:rPr>
              <a:t>Why I applied for a Fulbright Scholar Award</a:t>
            </a:r>
          </a:p>
          <a:p>
            <a:pPr marL="571500" indent="-571500">
              <a:lnSpc>
                <a:spcPct val="114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65A2"/>
                </a:solidFill>
                <a:latin typeface=""/>
              </a:rPr>
              <a:t>How I approached the application</a:t>
            </a:r>
          </a:p>
          <a:p>
            <a:pPr marL="571500" indent="-571500">
              <a:lnSpc>
                <a:spcPct val="114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65A2"/>
                </a:solidFill>
                <a:latin typeface=""/>
              </a:rPr>
              <a:t>What I did on my Fulbright</a:t>
            </a:r>
          </a:p>
          <a:p>
            <a:pPr marL="571500" indent="-571500">
              <a:lnSpc>
                <a:spcPct val="114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65A2"/>
                </a:solidFill>
                <a:latin typeface=""/>
              </a:rPr>
              <a:t>Impact of my Fulbright</a:t>
            </a:r>
          </a:p>
          <a:p>
            <a:pPr lvl="4" indent="0">
              <a:lnSpc>
                <a:spcPct val="114000"/>
              </a:lnSpc>
              <a:spcBef>
                <a:spcPts val="700"/>
              </a:spcBef>
              <a:buSzPct val="100000"/>
              <a:buNone/>
            </a:pPr>
            <a:r>
              <a:rPr lang="en-US" altLang="en-US" sz="1800" dirty="0">
                <a:solidFill>
                  <a:srgbClr val="0065A2"/>
                </a:solidFill>
                <a:latin typeface=""/>
              </a:rPr>
              <a:t>	- </a:t>
            </a:r>
            <a:r>
              <a:rPr lang="en-US" altLang="en-US" sz="1800" i="1" dirty="0">
                <a:solidFill>
                  <a:srgbClr val="0065A2"/>
                </a:solidFill>
                <a:latin typeface=""/>
              </a:rPr>
              <a:t>Professional</a:t>
            </a:r>
          </a:p>
          <a:p>
            <a:pPr lvl="4" indent="0">
              <a:lnSpc>
                <a:spcPct val="114000"/>
              </a:lnSpc>
              <a:spcBef>
                <a:spcPts val="700"/>
              </a:spcBef>
              <a:buSzPct val="100000"/>
              <a:buNone/>
            </a:pPr>
            <a:r>
              <a:rPr lang="en-US" altLang="en-US" sz="1800" i="1" dirty="0">
                <a:solidFill>
                  <a:srgbClr val="0065A2"/>
                </a:solidFill>
                <a:latin typeface=""/>
              </a:rPr>
              <a:t>	- Institutional</a:t>
            </a:r>
          </a:p>
          <a:p>
            <a:pPr marL="0" indent="0">
              <a:lnSpc>
                <a:spcPct val="114000"/>
              </a:lnSpc>
              <a:spcBef>
                <a:spcPts val="700"/>
              </a:spcBef>
              <a:buSzPct val="100000"/>
              <a:buNone/>
            </a:pPr>
            <a:r>
              <a:rPr lang="en-US" altLang="en-US" sz="1800" i="1" dirty="0">
                <a:solidFill>
                  <a:srgbClr val="0065A2"/>
                </a:solidFill>
                <a:latin typeface=""/>
              </a:rPr>
              <a:t>					- Personal </a:t>
            </a:r>
          </a:p>
          <a:p>
            <a:pPr marL="685800" indent="-685800">
              <a:lnSpc>
                <a:spcPct val="114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65A2"/>
                </a:solidFill>
                <a:latin typeface=""/>
              </a:rPr>
              <a:t>Start your Fulbright Journey</a:t>
            </a:r>
          </a:p>
          <a:p>
            <a:pPr marL="685800" indent="-685800">
              <a:lnSpc>
                <a:spcPct val="114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65A2"/>
                </a:solidFill>
                <a:latin typeface=""/>
              </a:rPr>
              <a:t>Additional Fulbright Opportunities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5375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ED1D-851C-54CB-C1EE-DB18A880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4A960-8EDF-0E61-AF99-FBB70D00FA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5397500" cy="20193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Title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Institution, etc.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92EBB-A0DB-608F-FAFF-CA5FFB5095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0" y="1879600"/>
            <a:ext cx="5422900" cy="1549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Fulbright Award title, year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 institution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DAFD3A-5949-5125-E263-E0E2B9CE2D6D}"/>
              </a:ext>
            </a:extLst>
          </p:cNvPr>
          <p:cNvCxnSpPr>
            <a:cxnSpLocks/>
          </p:cNvCxnSpPr>
          <p:nvPr/>
        </p:nvCxnSpPr>
        <p:spPr>
          <a:xfrm flipH="1">
            <a:off x="5905500" y="1779588"/>
            <a:ext cx="12700" cy="3871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B7C5-69F9-4D4E-9C35-2A0496EB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Chose to Apply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B8510-5A25-4DB5-AB3E-193CFCC1B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13862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53342A-7707-4C53-A221-44C1D176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Approached the Application	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534309-4A62-4E6E-B88F-12684C80C2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text here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13D12-D330-4DA0-A4EF-5D87BDBE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did on my Fulbright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88D2B-F2C9-4DF3-BC1C-834716CEC6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text here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955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AFB4-1F3D-01B7-D465-8B41DF94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E5FDD-DDF5-2874-B73C-C12A3C68A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text here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9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EE98-54B2-4432-6765-7902BADD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705A7-5FD4-E2F8-4B29-91FB00667E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text here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46564"/>
      </p:ext>
    </p:extLst>
  </p:cSld>
  <p:clrMapOvr>
    <a:masterClrMapping/>
  </p:clrMapOvr>
</p:sld>
</file>

<file path=ppt/theme/theme1.xml><?xml version="1.0" encoding="utf-8"?>
<a:theme xmlns:a="http://schemas.openxmlformats.org/drawingml/2006/main" name="Opener">
  <a:themeElements>
    <a:clrScheme name="Fulbright Feb 2023">
      <a:dk1>
        <a:srgbClr val="707372"/>
      </a:dk1>
      <a:lt1>
        <a:srgbClr val="FFFFFF"/>
      </a:lt1>
      <a:dk2>
        <a:srgbClr val="0056A2"/>
      </a:dk2>
      <a:lt2>
        <a:srgbClr val="009ED5"/>
      </a:lt2>
      <a:accent1>
        <a:srgbClr val="9EA2A2"/>
      </a:accent1>
      <a:accent2>
        <a:srgbClr val="00BAEC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itle Slide">
  <a:themeElements>
    <a:clrScheme name="Fulbright Feb 2023">
      <a:dk1>
        <a:srgbClr val="707372"/>
      </a:dk1>
      <a:lt1>
        <a:srgbClr val="FFFFFF"/>
      </a:lt1>
      <a:dk2>
        <a:srgbClr val="0056A2"/>
      </a:dk2>
      <a:lt2>
        <a:srgbClr val="009ED5"/>
      </a:lt2>
      <a:accent1>
        <a:srgbClr val="9EA2A2"/>
      </a:accent1>
      <a:accent2>
        <a:srgbClr val="00BAEC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hite Base">
  <a:themeElements>
    <a:clrScheme name="Fulbright Feb 2023">
      <a:dk1>
        <a:srgbClr val="707372"/>
      </a:dk1>
      <a:lt1>
        <a:srgbClr val="FFFFFF"/>
      </a:lt1>
      <a:dk2>
        <a:srgbClr val="0056A2"/>
      </a:dk2>
      <a:lt2>
        <a:srgbClr val="009ED5"/>
      </a:lt2>
      <a:accent1>
        <a:srgbClr val="9EA2A2"/>
      </a:accent1>
      <a:accent2>
        <a:srgbClr val="00BAEC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egacy Blue Base">
  <a:themeElements>
    <a:clrScheme name="Fulbright Feb 2023">
      <a:dk1>
        <a:srgbClr val="707372"/>
      </a:dk1>
      <a:lt1>
        <a:srgbClr val="FFFFFF"/>
      </a:lt1>
      <a:dk2>
        <a:srgbClr val="0056A2"/>
      </a:dk2>
      <a:lt2>
        <a:srgbClr val="009ED5"/>
      </a:lt2>
      <a:accent1>
        <a:srgbClr val="9EA2A2"/>
      </a:accent1>
      <a:accent2>
        <a:srgbClr val="00BAEC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ky Blue Base">
  <a:themeElements>
    <a:clrScheme name="Fulbright Feb 2023">
      <a:dk1>
        <a:srgbClr val="707372"/>
      </a:dk1>
      <a:lt1>
        <a:srgbClr val="FFFFFF"/>
      </a:lt1>
      <a:dk2>
        <a:srgbClr val="0056A2"/>
      </a:dk2>
      <a:lt2>
        <a:srgbClr val="009ED5"/>
      </a:lt2>
      <a:accent1>
        <a:srgbClr val="9EA2A2"/>
      </a:accent1>
      <a:accent2>
        <a:srgbClr val="00BAEC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Sky Blue Base">
  <a:themeElements>
    <a:clrScheme name="Fulbright Feb 2023">
      <a:dk1>
        <a:srgbClr val="707372"/>
      </a:dk1>
      <a:lt1>
        <a:srgbClr val="FFFFFF"/>
      </a:lt1>
      <a:dk2>
        <a:srgbClr val="0056A2"/>
      </a:dk2>
      <a:lt2>
        <a:srgbClr val="009ED5"/>
      </a:lt2>
      <a:accent1>
        <a:srgbClr val="9EA2A2"/>
      </a:accent1>
      <a:accent2>
        <a:srgbClr val="00BAEC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White Base">
  <a:themeElements>
    <a:clrScheme name="Fulbright Feb 2023">
      <a:dk1>
        <a:srgbClr val="707372"/>
      </a:dk1>
      <a:lt1>
        <a:srgbClr val="FFFFFF"/>
      </a:lt1>
      <a:dk2>
        <a:srgbClr val="0056A2"/>
      </a:dk2>
      <a:lt2>
        <a:srgbClr val="009ED5"/>
      </a:lt2>
      <a:accent1>
        <a:srgbClr val="9EA2A2"/>
      </a:accent1>
      <a:accent2>
        <a:srgbClr val="00BAEC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Gray Base">
  <a:themeElements>
    <a:clrScheme name="Fulbright Feb 2021">
      <a:dk1>
        <a:srgbClr val="707372"/>
      </a:dk1>
      <a:lt1>
        <a:srgbClr val="FFFFFF"/>
      </a:lt1>
      <a:dk2>
        <a:srgbClr val="0077C8"/>
      </a:dk2>
      <a:lt2>
        <a:srgbClr val="003DA5"/>
      </a:lt2>
      <a:accent1>
        <a:srgbClr val="9EA2A2"/>
      </a:accent1>
      <a:accent2>
        <a:srgbClr val="007398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359</Words>
  <Application>Microsoft Office PowerPoint</Application>
  <PresentationFormat>Widescreen</PresentationFormat>
  <Paragraphs>69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Mark OT</vt:lpstr>
      <vt:lpstr>Mark OT Book</vt:lpstr>
      <vt:lpstr>Mark OT Light</vt:lpstr>
      <vt:lpstr>Mark OT Medium</vt:lpstr>
      <vt:lpstr>Monteserrat</vt:lpstr>
      <vt:lpstr>Montserrat</vt:lpstr>
      <vt:lpstr>Montserrat Medium</vt:lpstr>
      <vt:lpstr>Opener</vt:lpstr>
      <vt:lpstr>1_Title Slide</vt:lpstr>
      <vt:lpstr>1_White Base</vt:lpstr>
      <vt:lpstr>1_Legacy Blue Base</vt:lpstr>
      <vt:lpstr>2_Sky Blue Base</vt:lpstr>
      <vt:lpstr>1_Sky Blue Base</vt:lpstr>
      <vt:lpstr>White Base</vt:lpstr>
      <vt:lpstr>Gray Base</vt:lpstr>
      <vt:lpstr>PowerPoint Presentation</vt:lpstr>
      <vt:lpstr>PowerPoint Presentation</vt:lpstr>
      <vt:lpstr>Overview</vt:lpstr>
      <vt:lpstr>Your Name</vt:lpstr>
      <vt:lpstr>Why I Chose to Apply</vt:lpstr>
      <vt:lpstr>How I Approached the Application </vt:lpstr>
      <vt:lpstr>What I did on my Fulbright</vt:lpstr>
      <vt:lpstr>Professional Impact</vt:lpstr>
      <vt:lpstr>Institutional Impact</vt:lpstr>
      <vt:lpstr>Personal Impact</vt:lpstr>
      <vt:lpstr>Start your Fulbright Journey</vt:lpstr>
      <vt:lpstr>Institutional Opportunities</vt:lpstr>
      <vt:lpstr>PowerPoint Presentation</vt:lpstr>
      <vt:lpstr>Question &amp;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Rivers, Lee</dc:creator>
  <cp:lastModifiedBy>Raufman, Rose</cp:lastModifiedBy>
  <cp:revision>283</cp:revision>
  <dcterms:created xsi:type="dcterms:W3CDTF">2020-02-04T16:49:30Z</dcterms:created>
  <dcterms:modified xsi:type="dcterms:W3CDTF">2023-05-11T14:35:00Z</dcterms:modified>
</cp:coreProperties>
</file>