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37" r:id="rId2"/>
    <p:sldId id="296" r:id="rId3"/>
    <p:sldId id="339" r:id="rId4"/>
    <p:sldId id="340" r:id="rId5"/>
    <p:sldId id="341" r:id="rId6"/>
    <p:sldId id="342" r:id="rId7"/>
    <p:sldId id="343" r:id="rId8"/>
    <p:sldId id="344" r:id="rId9"/>
    <p:sldId id="345" r:id="rId10"/>
    <p:sldId id="346" r:id="rId11"/>
    <p:sldId id="347" r:id="rId12"/>
    <p:sldId id="348" r:id="rId13"/>
    <p:sldId id="349" r:id="rId14"/>
    <p:sldId id="350"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187"/>
    <a:srgbClr val="E3452F"/>
    <a:srgbClr val="4C216D"/>
    <a:srgbClr val="532476"/>
    <a:srgbClr val="3E1B59"/>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714" autoAdjust="0"/>
  </p:normalViewPr>
  <p:slideViewPr>
    <p:cSldViewPr snapToObjects="1">
      <p:cViewPr>
        <p:scale>
          <a:sx n="100" d="100"/>
          <a:sy n="100" d="100"/>
        </p:scale>
        <p:origin x="384" y="-21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Objects="1">
      <p:cViewPr varScale="1">
        <p:scale>
          <a:sx n="85" d="100"/>
          <a:sy n="85" d="100"/>
        </p:scale>
        <p:origin x="-25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7/22/2014</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fld id="{C5E7F2FE-964A-48AE-AE8A-61F013FCE8A4}" type="slidenum">
              <a:rPr lang="en-US" altLang="en-US" sz="1200"/>
              <a:pPr algn="r"/>
              <a:t>1</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11" Type="http://schemas.openxmlformats.org/officeDocument/2006/relationships/image" Target="../media/image4.png"/><Relationship Id="rId10" Type="http://schemas.openxmlformats.org/officeDocument/2006/relationships/image" Target="../media/image48.pdf"/><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30.pdf"/><Relationship Id="rId2" Type="http://schemas.openxmlformats.org/officeDocument/2006/relationships/image" Target="../media/image8.png"/><Relationship Id="rId1" Type="http://schemas.openxmlformats.org/officeDocument/2006/relationships/slideMaster" Target="../slideMasters/slideMaster1.xml"/><Relationship Id="rId10" Type="http://schemas.openxmlformats.org/officeDocument/2006/relationships/image" Target="../media/image6.pn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832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pic>
        <p:nvPicPr>
          <p:cNvPr id="28" name="Picture 32"/>
          <p:cNvPicPr>
            <a:picLocks noChangeAspect="1"/>
          </p:cNvPicPr>
          <p:nvPr userDrawn="1"/>
        </p:nvPicPr>
        <p:blipFill>
          <a:blip r:embed="rId2"/>
          <a:srcRect/>
          <a:stretch>
            <a:fillRect/>
          </a:stretch>
        </p:blipFill>
        <p:spPr bwMode="auto">
          <a:xfrm>
            <a:off x="0" y="609600"/>
            <a:ext cx="9144000" cy="1054100"/>
          </a:xfrm>
          <a:prstGeom prst="rect">
            <a:avLst/>
          </a:prstGeom>
          <a:noFill/>
          <a:ln w="9525">
            <a:noFill/>
            <a:miter lim="800000"/>
            <a:headEnd/>
            <a:tailEnd/>
          </a:ln>
        </p:spPr>
      </p:pic>
      <p:pic>
        <p:nvPicPr>
          <p:cNvPr id="29" name="Picture 34"/>
          <p:cNvPicPr>
            <a:picLocks noChangeAspect="1"/>
          </p:cNvPicPr>
          <p:nvPr userDrawn="1"/>
        </p:nvPicPr>
        <p:blipFill>
          <a:blip r:embed="rId3"/>
          <a:srcRect/>
          <a:stretch>
            <a:fillRect/>
          </a:stretch>
        </p:blipFill>
        <p:spPr bwMode="auto">
          <a:xfrm>
            <a:off x="0" y="1663700"/>
            <a:ext cx="9144000" cy="230188"/>
          </a:xfrm>
          <a:prstGeom prst="rect">
            <a:avLst/>
          </a:prstGeom>
          <a:noFill/>
          <a:ln w="9525">
            <a:noFill/>
            <a:miter lim="800000"/>
            <a:headEnd/>
            <a:tailEnd/>
          </a:ln>
        </p:spPr>
      </p:pic>
      <p:pic>
        <p:nvPicPr>
          <p:cNvPr id="30" name="Picture 2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7543800" y="920750"/>
            <a:ext cx="1422400" cy="444500"/>
          </a:xfrm>
          <a:prstGeom prst="rect">
            <a:avLst/>
          </a:prstGeom>
        </p:spPr>
      </p:pic>
      <p:pic>
        <p:nvPicPr>
          <p:cNvPr id="32" name="Picture 18"/>
          <p:cNvPicPr>
            <a:picLocks noChangeAspect="1"/>
          </p:cNvPicPr>
          <p:nvPr userDrawn="1"/>
        </p:nvPicPr>
        <p:blipFill>
          <a:blip r:embed="rId12"/>
          <a:srcRect/>
          <a:stretch>
            <a:fillRect/>
          </a:stretch>
        </p:blipFill>
        <p:spPr bwMode="auto">
          <a:xfrm>
            <a:off x="5257800" y="6291263"/>
            <a:ext cx="3648075" cy="428625"/>
          </a:xfrm>
          <a:prstGeom prst="rect">
            <a:avLst/>
          </a:prstGeom>
          <a:noFill/>
          <a:ln w="9525">
            <a:noFill/>
            <a:miter lim="800000"/>
            <a:headEnd/>
            <a:tailEnd/>
          </a:ln>
        </p:spPr>
      </p:pic>
      <p:pic>
        <p:nvPicPr>
          <p:cNvPr id="35" name="Picture 34"/>
          <p:cNvPicPr>
            <a:picLocks noChangeAspect="1"/>
          </p:cNvPicPr>
          <p:nvPr userDrawn="1"/>
        </p:nvPicPr>
        <p:blipFill>
          <a:blip r:embed="rId13"/>
          <a:srcRect/>
          <a:stretch>
            <a:fillRect/>
          </a:stretch>
        </p:blipFill>
        <p:spPr bwMode="auto">
          <a:xfrm>
            <a:off x="0" y="6019800"/>
            <a:ext cx="9144000" cy="127000"/>
          </a:xfrm>
          <a:prstGeom prst="rect">
            <a:avLst/>
          </a:prstGeom>
          <a:noFill/>
          <a:ln w="9525">
            <a:noFill/>
            <a:miter lim="800000"/>
            <a:headEnd/>
            <a:tailEnd/>
          </a:ln>
        </p:spPr>
      </p:pic>
      <p:pic>
        <p:nvPicPr>
          <p:cNvPr id="36" name="Picture 3"/>
          <p:cNvPicPr>
            <a:picLocks noChangeAspect="1"/>
          </p:cNvPicPr>
          <p:nvPr userDrawn="1"/>
        </p:nvPicPr>
        <p:blipFill>
          <a:blip r:embed="rId14"/>
          <a:srcRect/>
          <a:stretch>
            <a:fillRect/>
          </a:stretch>
        </p:blipFill>
        <p:spPr bwMode="auto">
          <a:xfrm>
            <a:off x="0" y="152400"/>
            <a:ext cx="1630363" cy="171450"/>
          </a:xfrm>
          <a:prstGeom prst="rect">
            <a:avLst/>
          </a:prstGeom>
          <a:noFill/>
          <a:ln w="9525">
            <a:noFill/>
            <a:miter lim="800000"/>
            <a:headEnd/>
            <a:tailEnd/>
          </a:ln>
        </p:spPr>
      </p:pic>
      <p:sp>
        <p:nvSpPr>
          <p:cNvPr id="37" name="Text Placeholder 13"/>
          <p:cNvSpPr>
            <a:spLocks noGrp="1"/>
          </p:cNvSpPr>
          <p:nvPr>
            <p:ph type="body" sz="quarter" idx="10" hasCustomPrompt="1"/>
          </p:nvPr>
        </p:nvSpPr>
        <p:spPr>
          <a:xfrm>
            <a:off x="533400" y="1893888"/>
            <a:ext cx="8153400" cy="4125912"/>
          </a:xfrm>
          <a:prstGeom prst="rect">
            <a:avLst/>
          </a:prstGeom>
        </p:spPr>
        <p:txBody>
          <a:bodyPr/>
          <a:lstStyle>
            <a:lvl1pPr marL="0" indent="0">
              <a:buClr>
                <a:srgbClr val="CF4E07"/>
              </a:buClr>
              <a:buFont typeface="Arial" pitchFamily="34" charset="0"/>
              <a:buNone/>
              <a:defRPr sz="2000" baseline="0">
                <a:solidFill>
                  <a:schemeClr val="tx2"/>
                </a:solidFill>
              </a:defRPr>
            </a:lvl1pPr>
          </a:lstStyle>
          <a:p>
            <a:pPr marL="457200" indent="-457200">
              <a:buClr>
                <a:srgbClr val="CF4E07"/>
              </a:buClr>
              <a:buFont typeface="Arial" pitchFamily="34" charset="0"/>
              <a:buChar char="•"/>
            </a:pPr>
            <a:r>
              <a:rPr lang="en-US" sz="2200" dirty="0" smtClean="0">
                <a:solidFill>
                  <a:schemeClr val="tx2"/>
                </a:solidFill>
                <a:latin typeface="Open Sans" pitchFamily="34" charset="0"/>
                <a:ea typeface="Open Sans" pitchFamily="34" charset="0"/>
                <a:cs typeface="Open Sans" pitchFamily="34" charset="0"/>
              </a:rPr>
              <a:t>Body</a:t>
            </a:r>
          </a:p>
          <a:p>
            <a:pPr marL="457200" indent="-457200">
              <a:buClr>
                <a:srgbClr val="CF4E07"/>
              </a:buClr>
              <a:buFont typeface="Arial" pitchFamily="34" charset="0"/>
              <a:buChar char="•"/>
            </a:pPr>
            <a:endParaRPr lang="en-US" sz="1000" dirty="0" smtClean="0">
              <a:solidFill>
                <a:schemeClr val="tx2"/>
              </a:solidFill>
              <a:latin typeface="Open Sans" pitchFamily="34" charset="0"/>
              <a:ea typeface="Open Sans" pitchFamily="34" charset="0"/>
              <a:cs typeface="Open Sans" pitchFamily="34" charset="0"/>
            </a:endParaRPr>
          </a:p>
        </p:txBody>
      </p:sp>
      <p:sp>
        <p:nvSpPr>
          <p:cNvPr id="38" name="Text Placeholder 15"/>
          <p:cNvSpPr>
            <a:spLocks noGrp="1"/>
          </p:cNvSpPr>
          <p:nvPr>
            <p:ph type="body" sz="quarter" idx="11" hasCustomPrompt="1"/>
          </p:nvPr>
        </p:nvSpPr>
        <p:spPr>
          <a:xfrm>
            <a:off x="533400" y="920750"/>
            <a:ext cx="6548438" cy="60325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000">
                <a:solidFill>
                  <a:schemeClr val="bg1"/>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2400" dirty="0" smtClean="0">
                <a:solidFill>
                  <a:schemeClr val="bg1"/>
                </a:solidFill>
                <a:latin typeface="Open Sans Semibold" pitchFamily="34" charset="0"/>
                <a:ea typeface="Open Sans Semibold" pitchFamily="34" charset="0"/>
                <a:cs typeface="Open Sans Semibold" pitchFamily="34" charset="0"/>
              </a:rPr>
              <a:t>Title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srcRect/>
          <a:stretch>
            <a:fillRect/>
          </a:stretch>
        </p:blipFill>
        <p:spPr bwMode="auto">
          <a:xfrm>
            <a:off x="6407150" y="176213"/>
            <a:ext cx="139700" cy="139700"/>
          </a:xfrm>
          <a:prstGeom prst="rect">
            <a:avLst/>
          </a:prstGeom>
          <a:noFill/>
          <a:ln w="9525">
            <a:noFill/>
            <a:miter lim="800000"/>
            <a:headEnd/>
            <a:tailEnd/>
          </a:ln>
        </p:spPr>
      </p:pic>
      <p:pic>
        <p:nvPicPr>
          <p:cNvPr id="7" name="Picture 20"/>
          <p:cNvPicPr>
            <a:picLocks/>
          </p:cNvPicPr>
          <p:nvPr userDrawn="1"/>
        </p:nvPicPr>
        <p:blipFill>
          <a:blip r:embed="rId3"/>
          <a:srcRect/>
          <a:stretch>
            <a:fillRect/>
          </a:stretch>
        </p:blipFill>
        <p:spPr bwMode="auto">
          <a:xfrm>
            <a:off x="0" y="169863"/>
            <a:ext cx="6477000" cy="146050"/>
          </a:xfrm>
          <a:prstGeom prst="rect">
            <a:avLst/>
          </a:prstGeom>
          <a:noFill/>
          <a:ln w="9525">
            <a:noFill/>
            <a:miter lim="800000"/>
            <a:headEnd/>
            <a:tailEnd/>
          </a:ln>
        </p:spPr>
      </p:pic>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315200" y="381000"/>
            <a:ext cx="1422400" cy="444500"/>
          </a:xfrm>
          <a:prstGeom prst="rect">
            <a:avLst/>
          </a:prstGeom>
        </p:spPr>
      </p:pic>
      <p:pic>
        <p:nvPicPr>
          <p:cNvPr id="9" name="Picture 18"/>
          <p:cNvPicPr>
            <a:picLocks noChangeAspect="1"/>
          </p:cNvPicPr>
          <p:nvPr userDrawn="1"/>
        </p:nvPicPr>
        <p:blipFill>
          <a:blip r:embed="rId9"/>
          <a:srcRect/>
          <a:stretch>
            <a:fillRect/>
          </a:stretch>
        </p:blipFill>
        <p:spPr bwMode="auto">
          <a:xfrm>
            <a:off x="5257800" y="6291263"/>
            <a:ext cx="3648075" cy="428625"/>
          </a:xfrm>
          <a:prstGeom prst="rect">
            <a:avLst/>
          </a:prstGeom>
          <a:noFill/>
          <a:ln w="9525">
            <a:noFill/>
            <a:miter lim="800000"/>
            <a:headEnd/>
            <a:tailEnd/>
          </a:ln>
        </p:spPr>
      </p:pic>
      <p:pic>
        <p:nvPicPr>
          <p:cNvPr id="10" name="Picture 9"/>
          <p:cNvPicPr>
            <a:picLocks noChangeAspect="1"/>
          </p:cNvPicPr>
          <p:nvPr userDrawn="1"/>
        </p:nvPicPr>
        <p:blipFill>
          <a:blip r:embed="rId10"/>
          <a:srcRect/>
          <a:stretch>
            <a:fillRect/>
          </a:stretch>
        </p:blipFill>
        <p:spPr bwMode="auto">
          <a:xfrm>
            <a:off x="0" y="6019800"/>
            <a:ext cx="9144000" cy="127000"/>
          </a:xfrm>
          <a:prstGeom prst="rect">
            <a:avLst/>
          </a:prstGeom>
          <a:noFill/>
          <a:ln w="9525">
            <a:noFill/>
            <a:miter lim="800000"/>
            <a:headEnd/>
            <a:tailEnd/>
          </a:ln>
        </p:spPr>
      </p:pic>
    </p:spTree>
    <p:extLst>
      <p:ext uri="{BB962C8B-B14F-4D97-AF65-F5344CB8AC3E}">
        <p14:creationId xmlns:p14="http://schemas.microsoft.com/office/powerpoint/2010/main" val="47493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37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1" name="Picture 17" descr="Picture2"/>
          <p:cNvPicPr>
            <a:picLocks noChangeAspect="1" noChangeArrowheads="1"/>
          </p:cNvPicPr>
          <p:nvPr userDrawn="1"/>
        </p:nvPicPr>
        <p:blipFill>
          <a:blip r:embed="rId6"/>
          <a:srcRect/>
          <a:stretch>
            <a:fillRect/>
          </a:stretch>
        </p:blipFill>
        <p:spPr bwMode="auto">
          <a:xfrm>
            <a:off x="0" y="0"/>
            <a:ext cx="7315200" cy="56769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59" r:id="rId2"/>
    <p:sldLayoutId id="2147483664" r:id="rId3"/>
    <p:sldLayoutId id="2147483665"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cies.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fulbrightteacherexchange.org/" TargetMode="External"/><Relationship Id="rId2" Type="http://schemas.openxmlformats.org/officeDocument/2006/relationships/hyperlink" Target="us.fulbrightonline.org" TargetMode="External"/><Relationship Id="rId1" Type="http://schemas.openxmlformats.org/officeDocument/2006/relationships/slideLayout" Target="../slideLayouts/slideLayout3.xml"/><Relationship Id="rId5" Type="http://schemas.openxmlformats.org/officeDocument/2006/relationships/hyperlink" Target="http://www.iie.org/" TargetMode="External"/><Relationship Id="rId4" Type="http://schemas.openxmlformats.org/officeDocument/2006/relationships/hyperlink" Target="http://www2.ed.gov/programs/iegpsgpa/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ies.org/alumni-ambassadors/john-allegrante" TargetMode="External"/><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www.youtube.com/watch?v=inIrKhaJzJ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lbright_JPEG_white on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70163"/>
            <a:ext cx="594360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52400" y="-152400"/>
            <a:ext cx="9372600" cy="70866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en-US" altLang="en-US"/>
          </a:p>
        </p:txBody>
      </p:sp>
      <p:pic>
        <p:nvPicPr>
          <p:cNvPr id="2052" name="Picture 7" descr="Ambassador-Vector-Logo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752600"/>
            <a:ext cx="68008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17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990600"/>
            <a:ext cx="7162800" cy="4254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en-US" sz="2400" b="1" dirty="0" smtClean="0">
                <a:solidFill>
                  <a:srgbClr val="E3452F"/>
                </a:solidFill>
                <a:latin typeface="Open Sans Semibold"/>
              </a:rPr>
              <a:t>Professional and Personal Outcomes</a:t>
            </a:r>
          </a:p>
        </p:txBody>
      </p:sp>
      <p:sp>
        <p:nvSpPr>
          <p:cNvPr id="3" name="Text Box 6"/>
          <p:cNvSpPr txBox="1">
            <a:spLocks noChangeArrowheads="1"/>
          </p:cNvSpPr>
          <p:nvPr/>
        </p:nvSpPr>
        <p:spPr bwMode="auto">
          <a:xfrm>
            <a:off x="1219200" y="1657350"/>
            <a:ext cx="6705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1600" b="1" dirty="0">
                <a:solidFill>
                  <a:srgbClr val="015696"/>
                </a:solidFill>
                <a:latin typeface="Open Sans Semibold"/>
              </a:rPr>
              <a:t>Expanded Curriculum: </a:t>
            </a:r>
            <a:r>
              <a:rPr lang="en-US" altLang="en-US" sz="1600" dirty="0">
                <a:solidFill>
                  <a:srgbClr val="015696"/>
                </a:solidFill>
                <a:latin typeface="Open Sans Semibold"/>
              </a:rPr>
              <a:t> Included a new geo-cultural aspect to my lectures, involving extensive cultural highlights from Iceland and my research there.</a:t>
            </a:r>
          </a:p>
          <a:p>
            <a:pPr eaLnBrk="1" hangingPunct="1"/>
            <a:endParaRPr lang="en-US" altLang="en-US" sz="1600" dirty="0">
              <a:solidFill>
                <a:srgbClr val="015696"/>
              </a:solidFill>
              <a:latin typeface="Open Sans Semibold"/>
            </a:endParaRPr>
          </a:p>
          <a:p>
            <a:pPr eaLnBrk="1" hangingPunct="1"/>
            <a:r>
              <a:rPr lang="en-US" altLang="en-US" sz="1600" b="1" dirty="0">
                <a:solidFill>
                  <a:srgbClr val="015696"/>
                </a:solidFill>
                <a:latin typeface="Open Sans Semibold"/>
              </a:rPr>
              <a:t>Networking:  </a:t>
            </a:r>
            <a:r>
              <a:rPr lang="en-US" altLang="en-US" sz="1600" dirty="0">
                <a:solidFill>
                  <a:srgbClr val="015696"/>
                </a:solidFill>
                <a:latin typeface="Open Sans Semibold"/>
              </a:rPr>
              <a:t>Met new colleagues and further developed relationships with peers in and outside my field.  Currently continuing collaboration on the development of a new </a:t>
            </a:r>
            <a:r>
              <a:rPr lang="en-US" altLang="en-US" sz="1600" i="1" dirty="0">
                <a:solidFill>
                  <a:srgbClr val="015696"/>
                </a:solidFill>
                <a:latin typeface="Open Sans Semibold"/>
              </a:rPr>
              <a:t>LIFE COURSE—Iceland</a:t>
            </a:r>
            <a:r>
              <a:rPr lang="en-US" altLang="en-US" sz="1600" dirty="0">
                <a:solidFill>
                  <a:srgbClr val="015696"/>
                </a:solidFill>
                <a:latin typeface="Open Sans Semibold"/>
              </a:rPr>
              <a:t> research project.</a:t>
            </a:r>
          </a:p>
          <a:p>
            <a:pPr eaLnBrk="1" hangingPunct="1"/>
            <a:endParaRPr lang="en-US" altLang="en-US" sz="1600" dirty="0">
              <a:solidFill>
                <a:srgbClr val="015696"/>
              </a:solidFill>
              <a:latin typeface="Open Sans Semibold"/>
            </a:endParaRPr>
          </a:p>
          <a:p>
            <a:pPr eaLnBrk="1" hangingPunct="1"/>
            <a:r>
              <a:rPr lang="en-US" altLang="en-US" sz="1600" b="1" dirty="0">
                <a:solidFill>
                  <a:srgbClr val="015696"/>
                </a:solidFill>
                <a:latin typeface="Open Sans Semibold"/>
              </a:rPr>
              <a:t>Flexibility:  </a:t>
            </a:r>
            <a:r>
              <a:rPr lang="en-US" altLang="en-US" sz="1600" dirty="0">
                <a:solidFill>
                  <a:srgbClr val="015696"/>
                </a:solidFill>
                <a:latin typeface="Open Sans Semibold"/>
              </a:rPr>
              <a:t>Living and working in a different environment and culture has enhanced my understanding of that part of the world and of my own country.</a:t>
            </a:r>
          </a:p>
          <a:p>
            <a:pPr eaLnBrk="1" hangingPunct="1"/>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Rewarding Experience:</a:t>
            </a:r>
            <a:r>
              <a:rPr lang="en-US" altLang="en-US" sz="1600" dirty="0">
                <a:solidFill>
                  <a:srgbClr val="015696"/>
                </a:solidFill>
                <a:latin typeface="Open Sans Semibold"/>
              </a:rPr>
              <a:t>  Satisfaction in knowing I was able to contribute to the development of my host institution.</a:t>
            </a:r>
          </a:p>
        </p:txBody>
      </p:sp>
    </p:spTree>
    <p:extLst>
      <p:ext uri="{BB962C8B-B14F-4D97-AF65-F5344CB8AC3E}">
        <p14:creationId xmlns:p14="http://schemas.microsoft.com/office/powerpoint/2010/main" val="1446397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52600" y="990600"/>
            <a:ext cx="5568950" cy="4254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altLang="en-US" sz="2400" b="1" dirty="0" smtClean="0">
                <a:solidFill>
                  <a:srgbClr val="E3452F"/>
                </a:solidFill>
                <a:latin typeface="Open Sans Semibold"/>
              </a:rPr>
              <a:t>Institutional Impact</a:t>
            </a:r>
          </a:p>
        </p:txBody>
      </p:sp>
      <p:sp>
        <p:nvSpPr>
          <p:cNvPr id="3" name="Rectangle 4"/>
          <p:cNvSpPr>
            <a:spLocks noChangeArrowheads="1"/>
          </p:cNvSpPr>
          <p:nvPr/>
        </p:nvSpPr>
        <p:spPr bwMode="auto">
          <a:xfrm>
            <a:off x="838200" y="1600200"/>
            <a:ext cx="74676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1600" b="1" dirty="0">
                <a:solidFill>
                  <a:srgbClr val="015696"/>
                </a:solidFill>
                <a:latin typeface="Open Sans Semibold"/>
              </a:rPr>
              <a:t>Curriculum Development:  </a:t>
            </a:r>
            <a:r>
              <a:rPr lang="en-US" altLang="en-US" sz="1600" dirty="0">
                <a:solidFill>
                  <a:srgbClr val="015696"/>
                </a:solidFill>
                <a:latin typeface="Open Sans Semibold"/>
              </a:rPr>
              <a:t>Incorporated more international content into existing courses.  Shared newly developed insights and expertise with relevant departments. </a:t>
            </a:r>
          </a:p>
          <a:p>
            <a:pPr eaLnBrk="1" hangingPunct="1"/>
            <a:r>
              <a:rPr lang="en-US" altLang="en-US" sz="1600" dirty="0">
                <a:solidFill>
                  <a:srgbClr val="015696"/>
                </a:solidFill>
                <a:latin typeface="Open Sans Semibold"/>
              </a:rPr>
              <a:t> </a:t>
            </a:r>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Study Abroad:</a:t>
            </a:r>
            <a:r>
              <a:rPr lang="en-US" altLang="en-US" sz="1600" dirty="0">
                <a:solidFill>
                  <a:srgbClr val="015696"/>
                </a:solidFill>
                <a:latin typeface="Open Sans Semibold"/>
              </a:rPr>
              <a:t>  Advocated for study abroad programs.  Informally reviewed and met with students interested in going abroad.  Became the Fulbright Program Advisor and Campus Representative at my institution. </a:t>
            </a:r>
          </a:p>
          <a:p>
            <a:pPr eaLnBrk="1" hangingPunct="1"/>
            <a:r>
              <a:rPr lang="en-US" altLang="en-US" sz="1600" dirty="0">
                <a:solidFill>
                  <a:srgbClr val="015696"/>
                </a:solidFill>
                <a:latin typeface="Open Sans Semibold"/>
              </a:rPr>
              <a:t> </a:t>
            </a:r>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Enhance International Engagement:  </a:t>
            </a:r>
            <a:r>
              <a:rPr lang="en-US" altLang="en-US" sz="1600" dirty="0">
                <a:solidFill>
                  <a:srgbClr val="015696"/>
                </a:solidFill>
                <a:latin typeface="Open Sans Semibold"/>
              </a:rPr>
              <a:t>Invited my counterpart to visit our campus, where she is now a regular visitor.  Used the Occasional Lecturer Fund to invite Fulbright Visiting Scholars to campus.  Continue to encourage faculty colleagues to engage in international exchanges, including Fulbright.  </a:t>
            </a:r>
          </a:p>
          <a:p>
            <a:pPr eaLnBrk="1" hangingPunct="1"/>
            <a:r>
              <a:rPr lang="en-US" altLang="en-US" sz="1600" dirty="0">
                <a:solidFill>
                  <a:srgbClr val="015696"/>
                </a:solidFill>
                <a:latin typeface="Open Sans Semibold"/>
              </a:rPr>
              <a:t> </a:t>
            </a:r>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Spokesperson for International Dialogue:  </a:t>
            </a:r>
            <a:r>
              <a:rPr lang="en-US" altLang="en-US" sz="1600" dirty="0">
                <a:solidFill>
                  <a:srgbClr val="015696"/>
                </a:solidFill>
                <a:latin typeface="Open Sans Semibold"/>
              </a:rPr>
              <a:t>Raised awareness about the issues between the U.S. and Host Country</a:t>
            </a:r>
          </a:p>
        </p:txBody>
      </p:sp>
    </p:spTree>
    <p:extLst>
      <p:ext uri="{BB962C8B-B14F-4D97-AF65-F5344CB8AC3E}">
        <p14:creationId xmlns:p14="http://schemas.microsoft.com/office/powerpoint/2010/main" val="59641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legrante\Pictures\JPA &amp; Inga Dora at TC 080206-120600_36_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35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95300" y="962628"/>
            <a:ext cx="8305800" cy="4254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altLang="en-US" sz="2400" b="1" dirty="0" smtClean="0">
                <a:solidFill>
                  <a:srgbClr val="E3452F"/>
                </a:solidFill>
                <a:latin typeface="Open Sans Semibold"/>
              </a:rPr>
              <a:t>Council for International Exchange of Scholars (CIES)</a:t>
            </a:r>
          </a:p>
        </p:txBody>
      </p:sp>
      <p:sp>
        <p:nvSpPr>
          <p:cNvPr id="3" name="Rectangle 5"/>
          <p:cNvSpPr>
            <a:spLocks noChangeArrowheads="1"/>
          </p:cNvSpPr>
          <p:nvPr/>
        </p:nvSpPr>
        <p:spPr bwMode="auto">
          <a:xfrm>
            <a:off x="1143000" y="1628775"/>
            <a:ext cx="6781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1600" b="1" dirty="0">
                <a:solidFill>
                  <a:srgbClr val="015696"/>
                </a:solidFill>
                <a:latin typeface="Open Sans Semibold"/>
              </a:rPr>
              <a:t>U.S. SCHOLAR Programs </a:t>
            </a:r>
            <a:r>
              <a:rPr lang="en-US" altLang="en-US" sz="1600" dirty="0">
                <a:solidFill>
                  <a:srgbClr val="015696"/>
                </a:solidFill>
                <a:latin typeface="Open Sans Semibold"/>
              </a:rPr>
              <a:t>offer U.S. faculty, administrators and professionals grants to lecture, conduct research in a wide variety of academic and professional fields, or to participate in seminars. </a:t>
            </a:r>
          </a:p>
          <a:p>
            <a:pPr eaLnBrk="1" hangingPunct="1"/>
            <a:r>
              <a:rPr lang="en-US" altLang="en-US" sz="1600" b="1" dirty="0" smtClean="0">
                <a:solidFill>
                  <a:srgbClr val="015696"/>
                </a:solidFill>
                <a:latin typeface="Open Sans Semibold"/>
              </a:rPr>
              <a:t/>
            </a:r>
            <a:br>
              <a:rPr lang="en-US" altLang="en-US" sz="1600" b="1" dirty="0" smtClean="0">
                <a:solidFill>
                  <a:srgbClr val="015696"/>
                </a:solidFill>
                <a:latin typeface="Open Sans Semibold"/>
              </a:rPr>
            </a:br>
            <a:r>
              <a:rPr lang="en-US" altLang="en-US" sz="1600" b="1" dirty="0" smtClean="0">
                <a:solidFill>
                  <a:srgbClr val="015696"/>
                </a:solidFill>
                <a:latin typeface="Open Sans Semibold"/>
              </a:rPr>
              <a:t>NON-U.S</a:t>
            </a:r>
            <a:r>
              <a:rPr lang="en-US" altLang="en-US" sz="1600" b="1" dirty="0">
                <a:solidFill>
                  <a:srgbClr val="015696"/>
                </a:solidFill>
                <a:latin typeface="Open Sans Semibold"/>
              </a:rPr>
              <a:t>. SCHOLAR Programs </a:t>
            </a:r>
            <a:r>
              <a:rPr lang="en-US" altLang="en-US" sz="1600" dirty="0">
                <a:solidFill>
                  <a:srgbClr val="015696"/>
                </a:solidFill>
                <a:latin typeface="Open Sans Semibold"/>
              </a:rPr>
              <a:t>support the research and teaching of scholars visiting colleges and universities in the United States. These programs offer joint collaborative opportunities with U.S. Scholars. </a:t>
            </a:r>
            <a:endParaRPr lang="en-US" altLang="en-US" sz="1600" b="1" dirty="0">
              <a:solidFill>
                <a:srgbClr val="015696"/>
              </a:solidFill>
              <a:latin typeface="Open Sans Semibold"/>
            </a:endParaRPr>
          </a:p>
          <a:p>
            <a:pPr eaLnBrk="1" hangingPunct="1"/>
            <a:r>
              <a:rPr lang="en-US" altLang="en-US" sz="1600" b="1" dirty="0" smtClean="0">
                <a:solidFill>
                  <a:srgbClr val="015696"/>
                </a:solidFill>
                <a:latin typeface="Open Sans Semibold"/>
              </a:rPr>
              <a:t/>
            </a:r>
            <a:br>
              <a:rPr lang="en-US" altLang="en-US" sz="1600" b="1" dirty="0" smtClean="0">
                <a:solidFill>
                  <a:srgbClr val="015696"/>
                </a:solidFill>
                <a:latin typeface="Open Sans Semibold"/>
              </a:rPr>
            </a:br>
            <a:r>
              <a:rPr lang="en-US" altLang="en-US" sz="1600" b="1" dirty="0" smtClean="0">
                <a:solidFill>
                  <a:srgbClr val="015696"/>
                </a:solidFill>
                <a:latin typeface="Open Sans Semibold"/>
              </a:rPr>
              <a:t>Opportunities </a:t>
            </a:r>
            <a:r>
              <a:rPr lang="en-US" altLang="en-US" sz="1600" b="1" dirty="0">
                <a:solidFill>
                  <a:srgbClr val="015696"/>
                </a:solidFill>
                <a:latin typeface="Open Sans Semibold"/>
              </a:rPr>
              <a:t>for U.S. INSTITUTIONS </a:t>
            </a:r>
            <a:r>
              <a:rPr lang="en-US" altLang="en-US" sz="1600" dirty="0">
                <a:solidFill>
                  <a:srgbClr val="015696"/>
                </a:solidFill>
                <a:latin typeface="Open Sans Semibold"/>
              </a:rPr>
              <a:t>allow campuses to host Fulbright Visiting Scholars and professionals from abroad to lecture at U.S. colleges and universities.  </a:t>
            </a:r>
            <a:endParaRPr lang="en-US" altLang="en-US" sz="1600" dirty="0">
              <a:latin typeface="Open Sans Semibold"/>
            </a:endParaRPr>
          </a:p>
        </p:txBody>
      </p:sp>
      <p:sp>
        <p:nvSpPr>
          <p:cNvPr id="4" name="Text Box 9"/>
          <p:cNvSpPr txBox="1">
            <a:spLocks noChangeArrowheads="1"/>
          </p:cNvSpPr>
          <p:nvPr/>
        </p:nvSpPr>
        <p:spPr bwMode="auto">
          <a:xfrm>
            <a:off x="2171700" y="4800600"/>
            <a:ext cx="4724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r>
              <a:rPr lang="en-US" altLang="en-US" sz="2800" dirty="0" smtClean="0">
                <a:solidFill>
                  <a:srgbClr val="015696"/>
                </a:solidFill>
                <a:latin typeface="Open Sans Semibold"/>
                <a:hlinkClick r:id="rId2"/>
              </a:rPr>
              <a:t>www.cies.org</a:t>
            </a:r>
            <a:r>
              <a:rPr lang="en-US" altLang="en-US" sz="3000" dirty="0" smtClean="0">
                <a:solidFill>
                  <a:srgbClr val="015696"/>
                </a:solidFill>
                <a:latin typeface="Open Sans Semibold"/>
              </a:rPr>
              <a:t> </a:t>
            </a:r>
          </a:p>
        </p:txBody>
      </p:sp>
    </p:spTree>
    <p:extLst>
      <p:ext uri="{BB962C8B-B14F-4D97-AF65-F5344CB8AC3E}">
        <p14:creationId xmlns:p14="http://schemas.microsoft.com/office/powerpoint/2010/main" val="370691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066800"/>
            <a:ext cx="8001000" cy="4254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en-US" sz="2400" b="1" dirty="0" smtClean="0">
                <a:solidFill>
                  <a:srgbClr val="E3452F"/>
                </a:solidFill>
                <a:latin typeface="Open Sans Semibold"/>
              </a:rPr>
              <a:t>Other Fulbright Programs</a:t>
            </a:r>
          </a:p>
        </p:txBody>
      </p:sp>
      <p:sp>
        <p:nvSpPr>
          <p:cNvPr id="3" name="Rectangle 3"/>
          <p:cNvSpPr txBox="1">
            <a:spLocks noChangeArrowheads="1"/>
          </p:cNvSpPr>
          <p:nvPr/>
        </p:nvSpPr>
        <p:spPr>
          <a:xfrm>
            <a:off x="685800" y="1676400"/>
            <a:ext cx="7543800" cy="246583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eaLnBrk="1" hangingPunct="1">
              <a:lnSpc>
                <a:spcPct val="80000"/>
              </a:lnSpc>
              <a:buFont typeface="Arial" pitchFamily="34" charset="0"/>
              <a:buNone/>
              <a:defRPr/>
            </a:pPr>
            <a:r>
              <a:rPr lang="en-US" sz="1600" b="1" dirty="0" smtClean="0">
                <a:solidFill>
                  <a:srgbClr val="E3452F"/>
                </a:solidFill>
                <a:latin typeface="Open Sans Semibold"/>
                <a:hlinkClick r:id="rId2" action="ppaction://hlinkfile"/>
              </a:rPr>
              <a:t>Fulbright U.S. Student Program</a:t>
            </a:r>
            <a:r>
              <a:rPr lang="en-US" sz="1600" dirty="0" smtClean="0">
                <a:solidFill>
                  <a:srgbClr val="015696"/>
                </a:solidFill>
                <a:latin typeface="Open Sans Semibold"/>
              </a:rPr>
              <a:t>: For recent graduates, postgraduate candidates up through dissertation level  and developing professionals and artists to study and research abroad 	</a:t>
            </a:r>
            <a:br>
              <a:rPr lang="en-US" sz="1600" dirty="0" smtClean="0">
                <a:solidFill>
                  <a:srgbClr val="015696"/>
                </a:solidFill>
                <a:latin typeface="Open Sans Semibold"/>
              </a:rPr>
            </a:br>
            <a:endParaRPr lang="en-US" sz="1600" u="sng" dirty="0" smtClean="0">
              <a:solidFill>
                <a:schemeClr val="hlink"/>
              </a:solidFill>
              <a:latin typeface="Open Sans Semibold"/>
            </a:endParaRPr>
          </a:p>
          <a:p>
            <a:pPr indent="0" eaLnBrk="1" hangingPunct="1">
              <a:lnSpc>
                <a:spcPct val="80000"/>
              </a:lnSpc>
              <a:buFont typeface="Arial" pitchFamily="34" charset="0"/>
              <a:buNone/>
              <a:defRPr/>
            </a:pPr>
            <a:r>
              <a:rPr lang="en-US" sz="1600" b="1" dirty="0" smtClean="0">
                <a:solidFill>
                  <a:srgbClr val="015696"/>
                </a:solidFill>
                <a:latin typeface="Open Sans Semibold"/>
                <a:hlinkClick r:id="rId3"/>
              </a:rPr>
              <a:t>Fulbright Teacher Exchange Programs</a:t>
            </a:r>
            <a:r>
              <a:rPr lang="en-US" sz="1600" b="1" dirty="0" smtClean="0">
                <a:solidFill>
                  <a:srgbClr val="015696"/>
                </a:solidFill>
                <a:latin typeface="Open Sans Semibold"/>
              </a:rPr>
              <a:t>: </a:t>
            </a:r>
            <a:r>
              <a:rPr lang="en-US" sz="1600" dirty="0" smtClean="0">
                <a:solidFill>
                  <a:srgbClr val="015696"/>
                </a:solidFill>
                <a:latin typeface="Open Sans Semibold"/>
              </a:rPr>
              <a:t>Principally for primary- and secondary- level educators</a:t>
            </a:r>
            <a:br>
              <a:rPr lang="en-US" sz="1600" dirty="0" smtClean="0">
                <a:solidFill>
                  <a:srgbClr val="015696"/>
                </a:solidFill>
                <a:latin typeface="Open Sans Semibold"/>
              </a:rPr>
            </a:br>
            <a:endParaRPr lang="en-US" sz="1600" u="sng" dirty="0" smtClean="0">
              <a:solidFill>
                <a:schemeClr val="hlink"/>
              </a:solidFill>
              <a:latin typeface="Open Sans Semibold"/>
            </a:endParaRPr>
          </a:p>
          <a:p>
            <a:pPr indent="0" eaLnBrk="1" hangingPunct="1">
              <a:lnSpc>
                <a:spcPct val="80000"/>
              </a:lnSpc>
              <a:buFont typeface="Arial" pitchFamily="34" charset="0"/>
              <a:buNone/>
              <a:defRPr/>
            </a:pPr>
            <a:r>
              <a:rPr lang="en-US" sz="1600" b="1" dirty="0" smtClean="0">
                <a:solidFill>
                  <a:srgbClr val="015696"/>
                </a:solidFill>
                <a:latin typeface="Open Sans Semibold"/>
                <a:hlinkClick r:id="rId4"/>
              </a:rPr>
              <a:t>Fulbright-Hays Awards</a:t>
            </a:r>
            <a:r>
              <a:rPr lang="en-US" sz="1600" b="1" dirty="0" smtClean="0">
                <a:solidFill>
                  <a:srgbClr val="015696"/>
                </a:solidFill>
                <a:latin typeface="Open Sans Semibold"/>
              </a:rPr>
              <a:t>: </a:t>
            </a:r>
            <a:r>
              <a:rPr lang="en-US" sz="1600" dirty="0" smtClean="0">
                <a:solidFill>
                  <a:srgbClr val="015696"/>
                </a:solidFill>
                <a:latin typeface="Open Sans Semibold"/>
              </a:rPr>
              <a:t>For faculty research, group projects and seminars abroad in certain social sciences and humanities fields</a:t>
            </a:r>
            <a:endParaRPr lang="en-US" sz="1600" u="sng" dirty="0" smtClean="0">
              <a:solidFill>
                <a:schemeClr val="hlink"/>
              </a:solidFill>
              <a:latin typeface="Open Sans Semibold"/>
            </a:endParaRPr>
          </a:p>
        </p:txBody>
      </p:sp>
      <p:sp>
        <p:nvSpPr>
          <p:cNvPr id="5" name="Rectangle 2"/>
          <p:cNvSpPr txBox="1">
            <a:spLocks noChangeArrowheads="1"/>
          </p:cNvSpPr>
          <p:nvPr/>
        </p:nvSpPr>
        <p:spPr>
          <a:xfrm>
            <a:off x="533400" y="4142237"/>
            <a:ext cx="8001000" cy="1295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en-US" sz="2400" b="1" dirty="0" smtClean="0">
                <a:solidFill>
                  <a:srgbClr val="E3452F"/>
                </a:solidFill>
                <a:latin typeface="Open Sans Semibold"/>
              </a:rPr>
              <a:t>Learn more about IIE programs:</a:t>
            </a:r>
            <a:br>
              <a:rPr lang="en-US" altLang="en-US" sz="2400" b="1" dirty="0" smtClean="0">
                <a:solidFill>
                  <a:srgbClr val="E3452F"/>
                </a:solidFill>
                <a:latin typeface="Open Sans Semibold"/>
              </a:rPr>
            </a:br>
            <a:r>
              <a:rPr lang="en-US" altLang="en-US" sz="2800" dirty="0" smtClean="0">
                <a:solidFill>
                  <a:srgbClr val="E3452F"/>
                </a:solidFill>
                <a:latin typeface="Open Sans Semibold"/>
                <a:hlinkClick r:id="rId5"/>
              </a:rPr>
              <a:t>www.iie.org</a:t>
            </a:r>
            <a:endParaRPr lang="en-US" altLang="en-US" sz="2800" dirty="0">
              <a:solidFill>
                <a:srgbClr val="E3452F"/>
              </a:solidFill>
              <a:latin typeface="Open Sans Semibold"/>
            </a:endParaRPr>
          </a:p>
          <a:p>
            <a:pPr eaLnBrk="1" hangingPunct="1"/>
            <a:endParaRPr lang="en-US" altLang="en-US" sz="2400" b="1" dirty="0" smtClean="0">
              <a:solidFill>
                <a:srgbClr val="E3452F"/>
              </a:solidFill>
              <a:latin typeface="Open Sans Semibold"/>
            </a:endParaRPr>
          </a:p>
        </p:txBody>
      </p:sp>
    </p:spTree>
    <p:extLst>
      <p:ext uri="{BB962C8B-B14F-4D97-AF65-F5344CB8AC3E}">
        <p14:creationId xmlns:p14="http://schemas.microsoft.com/office/powerpoint/2010/main" val="330914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34779"/>
            <a:ext cx="2133600" cy="246221"/>
          </a:xfrm>
          <a:prstGeom prst="rect">
            <a:avLst/>
          </a:prstGeom>
          <a:noFill/>
        </p:spPr>
        <p:txBody>
          <a:bodyPr>
            <a:spAutoFit/>
          </a:bodyPr>
          <a:lstStyle/>
          <a:p>
            <a:pPr algn="dist" fontAlgn="auto">
              <a:spcBef>
                <a:spcPts val="0"/>
              </a:spcBef>
              <a:spcAft>
                <a:spcPts val="0"/>
              </a:spcAft>
              <a:defRPr/>
            </a:pPr>
            <a:r>
              <a:rPr lang="en-US" sz="1000" b="1" dirty="0">
                <a:solidFill>
                  <a:schemeClr val="accent6">
                    <a:lumMod val="75000"/>
                  </a:schemeClr>
                </a:solidFill>
                <a:latin typeface="Open Sans Extrabold" pitchFamily="34" charset="0"/>
                <a:ea typeface="Open Sans Extrabold" pitchFamily="34" charset="0"/>
                <a:cs typeface="Open Sans Extrabold" pitchFamily="34" charset="0"/>
              </a:rPr>
              <a:t>History of the </a:t>
            </a:r>
            <a:r>
              <a:rPr lang="en-US" sz="1000" b="1" dirty="0" smtClean="0">
                <a:solidFill>
                  <a:schemeClr val="accent6">
                    <a:lumMod val="75000"/>
                  </a:schemeClr>
                </a:solidFill>
                <a:latin typeface="Open Sans Extrabold" pitchFamily="34" charset="0"/>
                <a:ea typeface="Open Sans Extrabold" pitchFamily="34" charset="0"/>
                <a:cs typeface="Open Sans Extrabold" pitchFamily="34" charset="0"/>
              </a:rPr>
              <a:t>Program</a:t>
            </a:r>
            <a:endParaRPr lang="en-US" sz="1000" b="1" dirty="0">
              <a:solidFill>
                <a:schemeClr val="accent6">
                  <a:lumMod val="75000"/>
                </a:schemeClr>
              </a:solidFill>
              <a:latin typeface="Open Sans Extrabold" pitchFamily="34" charset="0"/>
              <a:ea typeface="Open Sans Extrabold" pitchFamily="34" charset="0"/>
              <a:cs typeface="Open Sans Extrabold" pitchFamily="34" charset="0"/>
            </a:endParaRPr>
          </a:p>
        </p:txBody>
      </p:sp>
      <p:pic>
        <p:nvPicPr>
          <p:cNvPr id="7" name="Picture 5"/>
          <p:cNvPicPr>
            <a:picLocks/>
          </p:cNvPicPr>
          <p:nvPr/>
        </p:nvPicPr>
        <p:blipFill>
          <a:blip r:embed="rId2"/>
          <a:srcRect/>
          <a:stretch>
            <a:fillRect/>
          </a:stretch>
        </p:blipFill>
        <p:spPr bwMode="auto">
          <a:xfrm>
            <a:off x="3886200" y="171450"/>
            <a:ext cx="2451100" cy="120650"/>
          </a:xfrm>
          <a:prstGeom prst="rect">
            <a:avLst/>
          </a:prstGeom>
          <a:noFill/>
          <a:ln w="9525">
            <a:noFill/>
            <a:miter lim="800000"/>
            <a:headEnd/>
            <a:tailEnd/>
          </a:ln>
        </p:spPr>
      </p:pic>
      <p:pic>
        <p:nvPicPr>
          <p:cNvPr id="8" name="Picture 6"/>
          <p:cNvPicPr>
            <a:picLocks noChangeAspect="1"/>
          </p:cNvPicPr>
          <p:nvPr/>
        </p:nvPicPr>
        <p:blipFill>
          <a:blip r:embed="rId3"/>
          <a:srcRect/>
          <a:stretch>
            <a:fillRect/>
          </a:stretch>
        </p:blipFill>
        <p:spPr bwMode="auto">
          <a:xfrm>
            <a:off x="6407150" y="176213"/>
            <a:ext cx="139700" cy="139700"/>
          </a:xfrm>
          <a:prstGeom prst="rect">
            <a:avLst/>
          </a:prstGeom>
          <a:noFill/>
          <a:ln w="9525">
            <a:noFill/>
            <a:miter lim="800000"/>
            <a:headEnd/>
            <a:tailEnd/>
          </a:ln>
        </p:spPr>
      </p:pic>
      <p:sp>
        <p:nvSpPr>
          <p:cNvPr id="9" name="TextBox 8"/>
          <p:cNvSpPr txBox="1"/>
          <p:nvPr/>
        </p:nvSpPr>
        <p:spPr>
          <a:xfrm>
            <a:off x="228600" y="2159278"/>
            <a:ext cx="8915400" cy="4944943"/>
          </a:xfrm>
          <a:prstGeom prst="rect">
            <a:avLst/>
          </a:prstGeom>
          <a:noFill/>
        </p:spPr>
        <p:txBody>
          <a:bodyPr wrap="square" numCol="2" spcCol="457200">
            <a:spAutoFit/>
          </a:bodyPr>
          <a:lstStyle/>
          <a:p>
            <a:pPr fontAlgn="auto">
              <a:spcBef>
                <a:spcPts val="0"/>
              </a:spcBef>
              <a:spcAft>
                <a:spcPts val="500"/>
              </a:spcAft>
              <a:defRPr/>
            </a:pPr>
            <a:endParaRPr lang="en-US" sz="1600" b="1" baseline="30000" dirty="0" smtClean="0">
              <a:solidFill>
                <a:srgbClr val="E3452F"/>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0"/>
              </a:spcAft>
              <a:defRPr/>
            </a:pPr>
            <a:endParaRPr lang="en-US" sz="1600" b="1" baseline="30000" dirty="0" smtClean="0">
              <a:solidFill>
                <a:srgbClr val="595959"/>
              </a:solidFill>
              <a:latin typeface="Helvetica"/>
              <a:ea typeface="+mn-ea"/>
              <a:cs typeface="Helvetica"/>
            </a:endParaRPr>
          </a:p>
          <a:p>
            <a:pPr fontAlgn="auto">
              <a:spcBef>
                <a:spcPts val="0"/>
              </a:spcBef>
              <a:spcAft>
                <a:spcPts val="0"/>
              </a:spcAft>
              <a:defRPr/>
            </a:pPr>
            <a:endParaRPr lang="en-US" sz="1600" b="1" baseline="30000" dirty="0" smtClean="0">
              <a:solidFill>
                <a:srgbClr val="595959"/>
              </a:solidFill>
              <a:latin typeface="Helvetica"/>
              <a:ea typeface="+mn-ea"/>
              <a:cs typeface="Helvetica"/>
            </a:endParaRPr>
          </a:p>
          <a:p>
            <a:pPr>
              <a:defRP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defRP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defRPr/>
            </a:pPr>
            <a:r>
              <a:rPr lang="en-US" sz="1600" b="1" dirty="0" smtClean="0">
                <a:solidFill>
                  <a:srgbClr val="015696"/>
                </a:solidFill>
                <a:latin typeface="Open Sans Semibold" pitchFamily="34" charset="0"/>
                <a:ea typeface="Open Sans Semibold" pitchFamily="34" charset="0"/>
                <a:cs typeface="Open Sans Semibold" pitchFamily="34" charset="0"/>
              </a:rPr>
              <a:t>“International education exchange is the most significant current project designed to continue the process of humanizing mankind to the point, we would hope, that nations can learn to live in peace.”</a:t>
            </a:r>
          </a:p>
          <a:p>
            <a:pPr>
              <a:buFontTx/>
              <a:buChar cha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buFontTx/>
              <a:buChar char="•"/>
            </a:pPr>
            <a:endParaRPr lang="en-US" sz="1600" b="1" dirty="0">
              <a:solidFill>
                <a:srgbClr val="015696"/>
              </a:solidFill>
              <a:latin typeface="Open Sans Semibold" pitchFamily="34" charset="0"/>
              <a:ea typeface="Open Sans Semibold" pitchFamily="34" charset="0"/>
              <a:cs typeface="Open Sans Semibold" pitchFamily="34" charset="0"/>
            </a:endParaRPr>
          </a:p>
          <a:p>
            <a:pPr>
              <a:buFontTx/>
              <a:buChar cha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buFontTx/>
              <a:buChar char="•"/>
            </a:pPr>
            <a:endParaRPr lang="en-US" sz="1600" b="1" dirty="0">
              <a:solidFill>
                <a:srgbClr val="015696"/>
              </a:solidFill>
              <a:latin typeface="Open Sans Semibold" pitchFamily="34" charset="0"/>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015696"/>
                </a:solidFill>
                <a:latin typeface="Open Sans Semibold" pitchFamily="34" charset="0"/>
                <a:ea typeface="Open Sans Semibold" pitchFamily="34" charset="0"/>
                <a:cs typeface="Open Sans Semibold" pitchFamily="34" charset="0"/>
              </a:rPr>
              <a:t>Established 1946</a:t>
            </a:r>
          </a:p>
          <a:p>
            <a:pPr marL="285750" indent="-285750">
              <a:buFont typeface="Arial" pitchFamily="34" charset="0"/>
              <a:buChar char="•"/>
            </a:pPr>
            <a:endParaRPr lang="en-US" sz="1600" b="1" dirty="0">
              <a:solidFill>
                <a:srgbClr val="015696"/>
              </a:solidFill>
              <a:latin typeface="Open Sans Semibold" pitchFamily="34" charset="0"/>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015696"/>
                </a:solidFill>
                <a:latin typeface="Open Sans Semibold" pitchFamily="34" charset="0"/>
                <a:ea typeface="Open Sans Semibold" pitchFamily="34" charset="0"/>
                <a:cs typeface="Open Sans Semibold" pitchFamily="34" charset="0"/>
              </a:rPr>
              <a:t>Sends </a:t>
            </a:r>
            <a:r>
              <a:rPr lang="en-US" sz="1600" b="1" dirty="0">
                <a:solidFill>
                  <a:srgbClr val="015696"/>
                </a:solidFill>
                <a:latin typeface="Open Sans Semibold" pitchFamily="34" charset="0"/>
                <a:ea typeface="Open Sans Semibold" pitchFamily="34" charset="0"/>
                <a:cs typeface="Open Sans Semibold" pitchFamily="34" charset="0"/>
              </a:rPr>
              <a:t>U.S. academics and professionals overseas and brings scholars and professionals from abroad to the </a:t>
            </a:r>
            <a:r>
              <a:rPr lang="en-US" sz="1600" b="1" dirty="0" smtClean="0">
                <a:solidFill>
                  <a:srgbClr val="015696"/>
                </a:solidFill>
                <a:latin typeface="Open Sans Semibold" pitchFamily="34" charset="0"/>
                <a:ea typeface="Open Sans Semibold" pitchFamily="34" charset="0"/>
                <a:cs typeface="Open Sans Semibold" pitchFamily="34" charset="0"/>
              </a:rPr>
              <a:t>U.S.</a:t>
            </a:r>
          </a:p>
          <a:p>
            <a:pPr marL="285750" indent="-285750">
              <a:buFont typeface="Arial" pitchFamily="34" charset="0"/>
              <a:buChar char="•"/>
            </a:pPr>
            <a:endParaRPr lang="en-US" sz="1600" b="1" dirty="0">
              <a:solidFill>
                <a:srgbClr val="015696"/>
              </a:solidFill>
              <a:latin typeface="Open Sans Semibold" pitchFamily="34" charset="0"/>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015696"/>
                </a:solidFill>
                <a:latin typeface="Open Sans Semibold" pitchFamily="34" charset="0"/>
                <a:ea typeface="Open Sans Semibold" pitchFamily="34" charset="0"/>
                <a:cs typeface="Open Sans Semibold" pitchFamily="34" charset="0"/>
              </a:rPr>
              <a:t>Sponsored </a:t>
            </a:r>
            <a:r>
              <a:rPr lang="en-US" sz="1600" b="1" dirty="0">
                <a:solidFill>
                  <a:srgbClr val="015696"/>
                </a:solidFill>
                <a:latin typeface="Open Sans Semibold" pitchFamily="34" charset="0"/>
                <a:ea typeface="Open Sans Semibold" pitchFamily="34" charset="0"/>
                <a:cs typeface="Open Sans Semibold" pitchFamily="34" charset="0"/>
              </a:rPr>
              <a:t>by U.S. Department of State’s Bureau of Educational and Cultural </a:t>
            </a:r>
            <a:r>
              <a:rPr lang="en-US" sz="1600" b="1" dirty="0" smtClean="0">
                <a:solidFill>
                  <a:srgbClr val="015696"/>
                </a:solidFill>
                <a:latin typeface="Open Sans Semibold" pitchFamily="34" charset="0"/>
                <a:ea typeface="Open Sans Semibold" pitchFamily="34" charset="0"/>
                <a:cs typeface="Open Sans Semibold" pitchFamily="34" charset="0"/>
              </a:rPr>
              <a:t>Affairs</a:t>
            </a:r>
          </a:p>
          <a:p>
            <a:pPr marL="285750" indent="-285750">
              <a:buFont typeface="Arial" pitchFamily="34" charset="0"/>
              <a:buChar char="•"/>
            </a:pPr>
            <a:endParaRPr lang="en-US" sz="1600" b="1" dirty="0">
              <a:solidFill>
                <a:srgbClr val="015696"/>
              </a:solidFill>
              <a:latin typeface="Open Sans Semibold" pitchFamily="34" charset="0"/>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015696"/>
                </a:solidFill>
                <a:latin typeface="Open Sans Semibold" pitchFamily="34" charset="0"/>
                <a:ea typeface="Open Sans Semibold" pitchFamily="34" charset="0"/>
                <a:cs typeface="Open Sans Semibold" pitchFamily="34" charset="0"/>
              </a:rPr>
              <a:t>Administered </a:t>
            </a:r>
            <a:r>
              <a:rPr lang="en-US" sz="1600" b="1" dirty="0">
                <a:solidFill>
                  <a:srgbClr val="015696"/>
                </a:solidFill>
                <a:latin typeface="Open Sans Semibold" pitchFamily="34" charset="0"/>
                <a:ea typeface="Open Sans Semibold" pitchFamily="34" charset="0"/>
                <a:cs typeface="Open Sans Semibold" pitchFamily="34" charset="0"/>
              </a:rPr>
              <a:t>by the Institute of International Education’s Council for International Exchange of Scholars (CIES)</a:t>
            </a:r>
          </a:p>
          <a:p>
            <a:pPr>
              <a:defRPr/>
            </a:pPr>
            <a:endParaRPr lang="en-US" sz="1600" b="1" dirty="0" smtClean="0">
              <a:solidFill>
                <a:srgbClr val="015696"/>
              </a:solidFill>
              <a:latin typeface="Georgia" pitchFamily="18" charset="0"/>
            </a:endParaRPr>
          </a:p>
          <a:p>
            <a:pPr fontAlgn="auto">
              <a:spcBef>
                <a:spcPts val="0"/>
              </a:spcBef>
              <a:spcAft>
                <a:spcPts val="0"/>
              </a:spcAft>
              <a:defRPr/>
            </a:pPr>
            <a:endParaRPr lang="en-US" sz="1700" baseline="30000" dirty="0">
              <a:solidFill>
                <a:srgbClr val="595959"/>
              </a:solidFill>
              <a:latin typeface="Helvetica"/>
              <a:ea typeface="+mn-ea"/>
              <a:cs typeface="Helvetica"/>
            </a:endParaRPr>
          </a:p>
        </p:txBody>
      </p:sp>
      <p:sp>
        <p:nvSpPr>
          <p:cNvPr id="10" name="TextBox 37"/>
          <p:cNvSpPr txBox="1">
            <a:spLocks noChangeArrowheads="1"/>
          </p:cNvSpPr>
          <p:nvPr/>
        </p:nvSpPr>
        <p:spPr bwMode="auto">
          <a:xfrm>
            <a:off x="228600" y="1176338"/>
            <a:ext cx="6781800" cy="461665"/>
          </a:xfrm>
          <a:prstGeom prst="rect">
            <a:avLst/>
          </a:prstGeom>
          <a:noFill/>
          <a:ln w="9525">
            <a:noFill/>
            <a:miter lim="800000"/>
            <a:headEnd/>
            <a:tailEnd/>
          </a:ln>
        </p:spPr>
        <p:txBody>
          <a:bodyPr wrap="square">
            <a:prstTxWarp prst="textNoShape">
              <a:avLst/>
            </a:prstTxWarp>
            <a:spAutoFit/>
          </a:bodyPr>
          <a:lstStyle/>
          <a:p>
            <a:r>
              <a:rPr lang="en-US" sz="2400" dirty="0">
                <a:solidFill>
                  <a:schemeClr val="bg1"/>
                </a:solidFill>
                <a:latin typeface="Open Sans Semibold" pitchFamily="34" charset="0"/>
                <a:ea typeface="Open Sans Semibold" pitchFamily="34" charset="0"/>
                <a:cs typeface="Open Sans Semibold" pitchFamily="34" charset="0"/>
              </a:rPr>
              <a:t>Senator J. William Fulbright (1905-1995)</a:t>
            </a:r>
            <a:endParaRPr lang="en-US" sz="2400" dirty="0">
              <a:latin typeface="Open Sans Semibold" pitchFamily="34" charset="0"/>
              <a:ea typeface="Open Sans Semibold" pitchFamily="34" charset="0"/>
              <a:cs typeface="Open Sans Semibold" pitchFamily="34"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496" y="2113975"/>
            <a:ext cx="2576619" cy="23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01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Night falls on Morningside Heights (Image credit: Darcy Peter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79" y="3429000"/>
            <a:ext cx="3970621" cy="23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u's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840" y="1828800"/>
            <a:ext cx="4067881" cy="234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7038" y="974577"/>
            <a:ext cx="3276600" cy="523220"/>
          </a:xfrm>
          <a:prstGeom prst="rect">
            <a:avLst/>
          </a:prstGeom>
          <a:noFill/>
        </p:spPr>
        <p:txBody>
          <a:bodyPr wrap="square" rtlCol="0">
            <a:spAutoFit/>
          </a:bodyPr>
          <a:lstStyle/>
          <a:p>
            <a:r>
              <a:rPr lang="en-US" sz="2800" b="1" dirty="0" smtClean="0">
                <a:solidFill>
                  <a:srgbClr val="E3452F"/>
                </a:solidFill>
                <a:latin typeface="Open Sans Semibold"/>
              </a:rPr>
              <a:t>John P. </a:t>
            </a:r>
            <a:r>
              <a:rPr lang="en-US" sz="2800" b="1" dirty="0" err="1" smtClean="0">
                <a:solidFill>
                  <a:srgbClr val="E3452F"/>
                </a:solidFill>
                <a:latin typeface="Open Sans Semibold"/>
              </a:rPr>
              <a:t>Allegrante</a:t>
            </a:r>
            <a:endParaRPr lang="en-US" sz="2800" b="1" dirty="0">
              <a:solidFill>
                <a:srgbClr val="E3452F"/>
              </a:solidFill>
              <a:latin typeface="Open Sans Semibold"/>
            </a:endParaRPr>
          </a:p>
        </p:txBody>
      </p:sp>
      <p:sp>
        <p:nvSpPr>
          <p:cNvPr id="5" name="Text Box 12"/>
          <p:cNvSpPr txBox="1">
            <a:spLocks noChangeArrowheads="1"/>
          </p:cNvSpPr>
          <p:nvPr/>
        </p:nvSpPr>
        <p:spPr bwMode="auto">
          <a:xfrm>
            <a:off x="609600" y="1612268"/>
            <a:ext cx="388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buFontTx/>
              <a:buChar char="•"/>
            </a:pPr>
            <a:r>
              <a:rPr lang="en-US" altLang="en-US" sz="1600" dirty="0">
                <a:solidFill>
                  <a:srgbClr val="015696"/>
                </a:solidFill>
                <a:latin typeface="Open Sans Semibold"/>
              </a:rPr>
              <a:t> </a:t>
            </a:r>
            <a:r>
              <a:rPr lang="en-US" altLang="en-US" sz="1600" dirty="0" smtClean="0">
                <a:solidFill>
                  <a:srgbClr val="015696"/>
                </a:solidFill>
                <a:latin typeface="Open Sans Semibold"/>
              </a:rPr>
              <a:t>Professor of Health Education &amp; </a:t>
            </a:r>
            <a:br>
              <a:rPr lang="en-US" altLang="en-US" sz="1600" dirty="0" smtClean="0">
                <a:solidFill>
                  <a:srgbClr val="015696"/>
                </a:solidFill>
                <a:latin typeface="Open Sans Semibold"/>
              </a:rPr>
            </a:br>
            <a:r>
              <a:rPr lang="en-US" altLang="en-US" sz="1600" dirty="0" smtClean="0">
                <a:solidFill>
                  <a:srgbClr val="015696"/>
                </a:solidFill>
                <a:latin typeface="Open Sans Semibold"/>
              </a:rPr>
              <a:t>Director of the Institute for Global Engagement</a:t>
            </a:r>
            <a:endParaRPr lang="en-US" altLang="en-US" sz="1600" dirty="0">
              <a:solidFill>
                <a:srgbClr val="015696"/>
              </a:solidFill>
              <a:latin typeface="Open Sans Semibold"/>
            </a:endParaRPr>
          </a:p>
          <a:p>
            <a:pPr eaLnBrk="1" hangingPunct="1">
              <a:buFontTx/>
              <a:buChar char="•"/>
            </a:pPr>
            <a:r>
              <a:rPr lang="en-US" altLang="en-US" sz="1600" dirty="0" smtClean="0">
                <a:solidFill>
                  <a:srgbClr val="015696"/>
                </a:solidFill>
                <a:latin typeface="Open Sans Semibold"/>
              </a:rPr>
              <a:t> </a:t>
            </a:r>
            <a:r>
              <a:rPr lang="en-US" altLang="en-US" sz="1600" dirty="0">
                <a:solidFill>
                  <a:srgbClr val="015696"/>
                </a:solidFill>
                <a:latin typeface="Open Sans Semibold"/>
              </a:rPr>
              <a:t>Columbia University, New York</a:t>
            </a:r>
          </a:p>
          <a:p>
            <a:pPr eaLnBrk="1" hangingPunct="1">
              <a:buFontTx/>
              <a:buChar char="•"/>
            </a:pPr>
            <a:r>
              <a:rPr lang="en-US" altLang="en-US" sz="1600" dirty="0">
                <a:solidFill>
                  <a:srgbClr val="015696"/>
                </a:solidFill>
                <a:latin typeface="Open Sans Semibold"/>
              </a:rPr>
              <a:t> Health Education and Public Health</a:t>
            </a:r>
            <a:endParaRPr lang="en-US" altLang="en-US" dirty="0">
              <a:latin typeface="Open Sans Semibold"/>
            </a:endParaRPr>
          </a:p>
        </p:txBody>
      </p:sp>
      <p:sp>
        <p:nvSpPr>
          <p:cNvPr id="6" name="Rectangle 11"/>
          <p:cNvSpPr>
            <a:spLocks noChangeArrowheads="1"/>
          </p:cNvSpPr>
          <p:nvPr/>
        </p:nvSpPr>
        <p:spPr bwMode="auto">
          <a:xfrm>
            <a:off x="4681840" y="1021337"/>
            <a:ext cx="38100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ct val="80000"/>
              </a:lnSpc>
              <a:spcBef>
                <a:spcPct val="20000"/>
              </a:spcBef>
              <a:buClr>
                <a:srgbClr val="EC5B00"/>
              </a:buClr>
              <a:buFont typeface="Arial" pitchFamily="34" charset="0"/>
              <a:buNone/>
            </a:pPr>
            <a:r>
              <a:rPr lang="en-US" altLang="en-US" sz="1800" b="1" dirty="0">
                <a:solidFill>
                  <a:srgbClr val="1B5187"/>
                </a:solidFill>
                <a:latin typeface="Open Sans Semibold"/>
              </a:rPr>
              <a:t>Fulbright Specialist 2005 Iceland</a:t>
            </a:r>
          </a:p>
          <a:p>
            <a:pPr algn="ctr" eaLnBrk="1" hangingPunct="1">
              <a:lnSpc>
                <a:spcPct val="80000"/>
              </a:lnSpc>
              <a:spcBef>
                <a:spcPct val="20000"/>
              </a:spcBef>
              <a:buClr>
                <a:srgbClr val="EC5B00"/>
              </a:buClr>
              <a:buFont typeface="Arial" pitchFamily="34" charset="0"/>
              <a:buNone/>
            </a:pPr>
            <a:r>
              <a:rPr lang="en-US" altLang="en-US" sz="1800" b="1" dirty="0">
                <a:solidFill>
                  <a:srgbClr val="1B5187"/>
                </a:solidFill>
                <a:latin typeface="Open Sans Semibold"/>
              </a:rPr>
              <a:t>Fulbright Scholar 2007 Iceland</a:t>
            </a:r>
          </a:p>
        </p:txBody>
      </p:sp>
      <p:sp>
        <p:nvSpPr>
          <p:cNvPr id="7" name="Rectangle 3"/>
          <p:cNvSpPr txBox="1">
            <a:spLocks noChangeArrowheads="1"/>
          </p:cNvSpPr>
          <p:nvPr/>
        </p:nvSpPr>
        <p:spPr>
          <a:xfrm>
            <a:off x="4657725" y="4371252"/>
            <a:ext cx="4067882" cy="1371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buClr>
                <a:srgbClr val="015696"/>
              </a:buClr>
              <a:buFontTx/>
              <a:buChar char="•"/>
            </a:pPr>
            <a:r>
              <a:rPr lang="en-US" altLang="en-US" sz="1600" dirty="0" smtClean="0">
                <a:solidFill>
                  <a:srgbClr val="015696"/>
                </a:solidFill>
                <a:latin typeface="Open Sans Semibold"/>
              </a:rPr>
              <a:t>Professor of Public Health</a:t>
            </a:r>
          </a:p>
          <a:p>
            <a:pPr eaLnBrk="1" hangingPunct="1">
              <a:lnSpc>
                <a:spcPct val="80000"/>
              </a:lnSpc>
              <a:buClr>
                <a:srgbClr val="015696"/>
              </a:buClr>
              <a:buFontTx/>
              <a:buChar char="•"/>
            </a:pPr>
            <a:r>
              <a:rPr lang="en-US" altLang="en-US" sz="1600" dirty="0" smtClean="0">
                <a:solidFill>
                  <a:srgbClr val="015696"/>
                </a:solidFill>
                <a:latin typeface="Open Sans Semibold"/>
              </a:rPr>
              <a:t>Reykjavik University</a:t>
            </a:r>
          </a:p>
          <a:p>
            <a:pPr eaLnBrk="1" hangingPunct="1">
              <a:lnSpc>
                <a:spcPct val="80000"/>
              </a:lnSpc>
              <a:buClr>
                <a:srgbClr val="015696"/>
              </a:buClr>
              <a:buFontTx/>
              <a:buChar char="•"/>
            </a:pPr>
            <a:r>
              <a:rPr lang="en-US" altLang="en-US" sz="1600" dirty="0" smtClean="0">
                <a:solidFill>
                  <a:srgbClr val="015696"/>
                </a:solidFill>
                <a:latin typeface="Open Sans Semibold"/>
              </a:rPr>
              <a:t>Health Behavior and Academic Achievement in Icelandic School Children</a:t>
            </a:r>
          </a:p>
        </p:txBody>
      </p:sp>
    </p:spTree>
    <p:extLst>
      <p:ext uri="{BB962C8B-B14F-4D97-AF65-F5344CB8AC3E}">
        <p14:creationId xmlns:p14="http://schemas.microsoft.com/office/powerpoint/2010/main" val="193317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U Rector, JPA, and Inga 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644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94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019800"/>
          </a:xfrm>
          <a:prstGeom prst="rect">
            <a:avLst/>
          </a:prstGeom>
          <a:noFill/>
        </p:spPr>
      </p:pic>
    </p:spTree>
    <p:extLst>
      <p:ext uri="{BB962C8B-B14F-4D97-AF65-F5344CB8AC3E}">
        <p14:creationId xmlns:p14="http://schemas.microsoft.com/office/powerpoint/2010/main" val="411535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1066800" y="1520142"/>
            <a:ext cx="67056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285750" indent="-285750" eaLnBrk="1" hangingPunct="1">
              <a:buFont typeface="Arial" panose="020B0604020202020204" pitchFamily="34" charset="0"/>
              <a:buChar char="•"/>
            </a:pPr>
            <a:r>
              <a:rPr lang="en-US" altLang="en-US" sz="1600" b="1" dirty="0">
                <a:solidFill>
                  <a:srgbClr val="015696"/>
                </a:solidFill>
                <a:latin typeface="Open Sans Semibold"/>
              </a:rPr>
              <a:t>Professional Development:</a:t>
            </a:r>
            <a:r>
              <a:rPr lang="en-US" altLang="en-US" sz="1600" dirty="0">
                <a:solidFill>
                  <a:srgbClr val="015696"/>
                </a:solidFill>
                <a:latin typeface="Open Sans Semibold"/>
              </a:rPr>
              <a:t>  Opportunity to develop a new research collaboration in a different cultural context</a:t>
            </a:r>
          </a:p>
          <a:p>
            <a:pPr marL="285750" indent="-285750" eaLnBrk="1" hangingPunct="1">
              <a:buFont typeface="Arial" panose="020B0604020202020204" pitchFamily="34" charset="0"/>
              <a:buChar char="•"/>
            </a:pPr>
            <a:endParaRPr lang="en-US" altLang="en-US" sz="1600" dirty="0">
              <a:solidFill>
                <a:srgbClr val="015696"/>
              </a:solidFill>
              <a:latin typeface="Open Sans Semibold"/>
            </a:endParaRPr>
          </a:p>
          <a:p>
            <a:pPr marL="285750" indent="-285750" eaLnBrk="1" hangingPunct="1">
              <a:buFont typeface="Arial" panose="020B0604020202020204" pitchFamily="34" charset="0"/>
              <a:buChar char="•"/>
            </a:pPr>
            <a:r>
              <a:rPr lang="en-US" altLang="en-US" sz="1600" b="1" dirty="0">
                <a:solidFill>
                  <a:srgbClr val="015696"/>
                </a:solidFill>
                <a:latin typeface="Open Sans Semibold"/>
              </a:rPr>
              <a:t>Exposure to Different Culture and People:  </a:t>
            </a:r>
            <a:r>
              <a:rPr lang="en-US" altLang="en-US" sz="1600" dirty="0">
                <a:solidFill>
                  <a:srgbClr val="015696"/>
                </a:solidFill>
                <a:latin typeface="Open Sans Semibold"/>
              </a:rPr>
              <a:t>Chance to gain deep understanding of another culture and what we can learn from it and its people by living in the country</a:t>
            </a:r>
          </a:p>
          <a:p>
            <a:pPr marL="285750" indent="-285750" eaLnBrk="1" hangingPunct="1">
              <a:buFont typeface="Arial" panose="020B0604020202020204" pitchFamily="34" charset="0"/>
              <a:buChar char="•"/>
            </a:pPr>
            <a:endParaRPr lang="en-US" altLang="en-US" sz="1600" dirty="0">
              <a:solidFill>
                <a:srgbClr val="015696"/>
              </a:solidFill>
              <a:latin typeface="Open Sans Semibold"/>
            </a:endParaRPr>
          </a:p>
          <a:p>
            <a:pPr marL="285750" indent="-285750" eaLnBrk="1" hangingPunct="1">
              <a:buFont typeface="Arial" panose="020B0604020202020204" pitchFamily="34" charset="0"/>
              <a:buChar char="•"/>
            </a:pPr>
            <a:r>
              <a:rPr lang="en-US" altLang="en-US" sz="1600" b="1" dirty="0">
                <a:solidFill>
                  <a:srgbClr val="015696"/>
                </a:solidFill>
                <a:latin typeface="Open Sans Semibold"/>
              </a:rPr>
              <a:t>Make a Difference:  </a:t>
            </a:r>
            <a:r>
              <a:rPr lang="en-US" altLang="en-US" sz="1600" dirty="0">
                <a:solidFill>
                  <a:srgbClr val="015696"/>
                </a:solidFill>
                <a:latin typeface="Open Sans Semibold"/>
              </a:rPr>
              <a:t>Opportunity to contribute to the development of a fledgling private university in the host country as well as bring new insights back to my own institution</a:t>
            </a:r>
          </a:p>
          <a:p>
            <a:pPr marL="285750" indent="-285750" eaLnBrk="1" hangingPunct="1">
              <a:buFont typeface="Arial" panose="020B0604020202020204" pitchFamily="34" charset="0"/>
              <a:buChar char="•"/>
            </a:pPr>
            <a:endParaRPr lang="en-US" altLang="en-US" sz="1600" dirty="0">
              <a:solidFill>
                <a:srgbClr val="015696"/>
              </a:solidFill>
              <a:latin typeface="Open Sans Semibold"/>
            </a:endParaRPr>
          </a:p>
          <a:p>
            <a:pPr marL="285750" indent="-285750" eaLnBrk="1" hangingPunct="1">
              <a:buFont typeface="Arial" panose="020B0604020202020204" pitchFamily="34" charset="0"/>
              <a:buChar char="•"/>
            </a:pPr>
            <a:r>
              <a:rPr lang="en-US" altLang="en-US" sz="1600" b="1" dirty="0">
                <a:solidFill>
                  <a:srgbClr val="015696"/>
                </a:solidFill>
                <a:latin typeface="Open Sans Semibold"/>
              </a:rPr>
              <a:t>Prestige:  </a:t>
            </a:r>
            <a:r>
              <a:rPr lang="en-US" altLang="en-US" sz="1600" dirty="0">
                <a:solidFill>
                  <a:srgbClr val="015696"/>
                </a:solidFill>
                <a:latin typeface="Open Sans Semibold"/>
              </a:rPr>
              <a:t>Recognition of my own scholarship and the opportunity to be a cultural ambassador for American public</a:t>
            </a:r>
          </a:p>
          <a:p>
            <a:pPr marL="285750" indent="-285750" eaLnBrk="1" hangingPunct="1">
              <a:buFont typeface="Arial" panose="020B0604020202020204" pitchFamily="34" charset="0"/>
              <a:buChar char="•"/>
            </a:pPr>
            <a:endParaRPr lang="en-US" altLang="en-US" sz="1600" b="1" dirty="0">
              <a:solidFill>
                <a:srgbClr val="015696"/>
              </a:solidFill>
              <a:latin typeface="Open Sans Semibold"/>
            </a:endParaRPr>
          </a:p>
          <a:p>
            <a:pPr marL="285750" indent="-285750" eaLnBrk="1" hangingPunct="1">
              <a:buFont typeface="Arial" panose="020B0604020202020204" pitchFamily="34" charset="0"/>
              <a:buChar char="•"/>
            </a:pPr>
            <a:r>
              <a:rPr lang="en-US" altLang="en-US" sz="1600" b="1" dirty="0">
                <a:solidFill>
                  <a:srgbClr val="015696"/>
                </a:solidFill>
                <a:latin typeface="Open Sans Semibold"/>
              </a:rPr>
              <a:t>Rewarding Sabbatical Experience:</a:t>
            </a:r>
            <a:r>
              <a:rPr lang="en-US" altLang="en-US" sz="1600" dirty="0">
                <a:solidFill>
                  <a:srgbClr val="015696"/>
                </a:solidFill>
                <a:latin typeface="Open Sans Semibold"/>
              </a:rPr>
              <a:t>  Provided an intellectually challenging activity that coincided with sabbatical schedule</a:t>
            </a:r>
          </a:p>
        </p:txBody>
      </p:sp>
      <p:sp>
        <p:nvSpPr>
          <p:cNvPr id="3" name="Rectangle 9"/>
          <p:cNvSpPr txBox="1">
            <a:spLocks noChangeArrowheads="1"/>
          </p:cNvSpPr>
          <p:nvPr/>
        </p:nvSpPr>
        <p:spPr>
          <a:xfrm>
            <a:off x="1635125" y="888437"/>
            <a:ext cx="5568950" cy="4254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altLang="en-US" sz="2400" b="1" dirty="0" smtClean="0">
                <a:solidFill>
                  <a:srgbClr val="E3452F"/>
                </a:solidFill>
                <a:latin typeface="Open Sans Semibold"/>
              </a:rPr>
              <a:t>Why I Chose to Apply</a:t>
            </a:r>
          </a:p>
        </p:txBody>
      </p:sp>
    </p:spTree>
    <p:extLst>
      <p:ext uri="{BB962C8B-B14F-4D97-AF65-F5344CB8AC3E}">
        <p14:creationId xmlns:p14="http://schemas.microsoft.com/office/powerpoint/2010/main" val="248683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áskólinn í Reykjaví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019800"/>
          </a:xfrm>
          <a:prstGeom prst="rect">
            <a:avLst/>
          </a:prstGeom>
        </p:spPr>
      </p:pic>
    </p:spTree>
    <p:extLst>
      <p:ext uri="{BB962C8B-B14F-4D97-AF65-F5344CB8AC3E}">
        <p14:creationId xmlns:p14="http://schemas.microsoft.com/office/powerpoint/2010/main" val="200788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117922" y="1930400"/>
            <a:ext cx="3124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1600" b="1" dirty="0">
                <a:solidFill>
                  <a:srgbClr val="015696"/>
                </a:solidFill>
                <a:latin typeface="Open Sans Semibold"/>
              </a:rPr>
              <a:t>Lecture:</a:t>
            </a:r>
            <a:r>
              <a:rPr lang="en-US" altLang="en-US" sz="1600" dirty="0">
                <a:latin typeface="Open Sans Semibold"/>
              </a:rPr>
              <a:t>  </a:t>
            </a:r>
            <a:r>
              <a:rPr lang="en-US" altLang="en-US" sz="1600" dirty="0">
                <a:solidFill>
                  <a:srgbClr val="015696"/>
                </a:solidFill>
                <a:latin typeface="Open Sans Semibold"/>
              </a:rPr>
              <a:t>Taught several modules in public health education</a:t>
            </a:r>
          </a:p>
          <a:p>
            <a:pPr eaLnBrk="1" hangingPunct="1"/>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Research:  </a:t>
            </a:r>
            <a:r>
              <a:rPr lang="en-US" altLang="en-US" sz="1600" dirty="0">
                <a:solidFill>
                  <a:srgbClr val="015696"/>
                </a:solidFill>
                <a:latin typeface="Open Sans Semibold"/>
              </a:rPr>
              <a:t>Launched a collaborative program of research on the health of children and adolescents</a:t>
            </a:r>
          </a:p>
          <a:p>
            <a:pPr eaLnBrk="1" hangingPunct="1"/>
            <a:endParaRPr lang="en-US" altLang="en-US" sz="1600" b="1" dirty="0">
              <a:solidFill>
                <a:srgbClr val="015696"/>
              </a:solidFill>
              <a:latin typeface="Open Sans Semibold"/>
            </a:endParaRPr>
          </a:p>
          <a:p>
            <a:pPr eaLnBrk="1" hangingPunct="1"/>
            <a:r>
              <a:rPr lang="en-US" altLang="en-US" sz="1600" b="1" dirty="0">
                <a:solidFill>
                  <a:srgbClr val="015696"/>
                </a:solidFill>
                <a:latin typeface="Open Sans Semibold"/>
              </a:rPr>
              <a:t>Seminar:  </a:t>
            </a:r>
            <a:r>
              <a:rPr lang="en-US" altLang="en-US" sz="1600" dirty="0">
                <a:solidFill>
                  <a:srgbClr val="015696"/>
                </a:solidFill>
                <a:latin typeface="Open Sans Semibold"/>
              </a:rPr>
              <a:t>Conducted seminars on curriculum and faculty development and how to organize multidisciplinary research </a:t>
            </a:r>
          </a:p>
          <a:p>
            <a:pPr eaLnBrk="1" hangingPunct="1"/>
            <a:endParaRPr lang="en-US" altLang="en-US" sz="1600" b="1" dirty="0">
              <a:solidFill>
                <a:srgbClr val="015696"/>
              </a:solidFill>
              <a:latin typeface="Georgia" pitchFamily="18" charset="0"/>
            </a:endParaRPr>
          </a:p>
        </p:txBody>
      </p:sp>
      <p:sp>
        <p:nvSpPr>
          <p:cNvPr id="3" name="Rectangle 2"/>
          <p:cNvSpPr txBox="1">
            <a:spLocks noChangeArrowheads="1"/>
          </p:cNvSpPr>
          <p:nvPr/>
        </p:nvSpPr>
        <p:spPr>
          <a:xfrm>
            <a:off x="1117922" y="990600"/>
            <a:ext cx="6654478"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en-US" sz="2400" b="1" dirty="0" smtClean="0">
                <a:solidFill>
                  <a:srgbClr val="E3452F"/>
                </a:solidFill>
                <a:latin typeface="Open Sans Semibold"/>
              </a:rPr>
              <a:t>Health Behavior and Academic </a:t>
            </a:r>
            <a:br>
              <a:rPr lang="en-US" altLang="en-US" sz="2400" b="1" dirty="0" smtClean="0">
                <a:solidFill>
                  <a:srgbClr val="E3452F"/>
                </a:solidFill>
                <a:latin typeface="Open Sans Semibold"/>
              </a:rPr>
            </a:br>
            <a:r>
              <a:rPr lang="en-US" altLang="en-US" sz="2400" b="1" dirty="0" smtClean="0">
                <a:solidFill>
                  <a:srgbClr val="E3452F"/>
                </a:solidFill>
                <a:latin typeface="Open Sans Semibold"/>
              </a:rPr>
              <a:t>Achievement in Icelandic School Children</a:t>
            </a:r>
          </a:p>
        </p:txBody>
      </p:sp>
      <p:pic>
        <p:nvPicPr>
          <p:cNvPr id="4" name="Picture 7" descr="John P. Allegr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499" y="1930400"/>
            <a:ext cx="2554357" cy="19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4572000" y="4114799"/>
            <a:ext cx="3581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1600" b="1" dirty="0">
                <a:solidFill>
                  <a:srgbClr val="015696"/>
                </a:solidFill>
                <a:latin typeface="Open Sans Semibold"/>
              </a:rPr>
              <a:t>Institutional Collaboration: </a:t>
            </a:r>
            <a:r>
              <a:rPr lang="en-US" altLang="en-US" sz="1600" dirty="0">
                <a:solidFill>
                  <a:srgbClr val="015696"/>
                </a:solidFill>
                <a:latin typeface="Open Sans Semibold"/>
              </a:rPr>
              <a:t>Developed MOU with Columbia University Teachers College to support exchanges of scholars and students</a:t>
            </a:r>
          </a:p>
        </p:txBody>
      </p:sp>
    </p:spTree>
    <p:extLst>
      <p:ext uri="{BB962C8B-B14F-4D97-AF65-F5344CB8AC3E}">
        <p14:creationId xmlns:p14="http://schemas.microsoft.com/office/powerpoint/2010/main" val="1354205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079308"/>
            <a:ext cx="3048000" cy="301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181100" y="4477473"/>
            <a:ext cx="6781800" cy="16764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endParaRPr lang="en-US" altLang="en-US" sz="2000" dirty="0" smtClean="0">
              <a:solidFill>
                <a:srgbClr val="015696"/>
              </a:solidFill>
            </a:endParaRPr>
          </a:p>
          <a:p>
            <a:pPr>
              <a:buFont typeface="Arial" pitchFamily="34" charset="0"/>
              <a:buNone/>
            </a:pPr>
            <a:endParaRPr lang="en-US" altLang="en-US" sz="2000" dirty="0" smtClean="0">
              <a:solidFill>
                <a:srgbClr val="015696"/>
              </a:solidFill>
            </a:endParaRPr>
          </a:p>
        </p:txBody>
      </p:sp>
      <p:sp>
        <p:nvSpPr>
          <p:cNvPr id="4" name="Rectangle 3"/>
          <p:cNvSpPr/>
          <p:nvPr/>
        </p:nvSpPr>
        <p:spPr>
          <a:xfrm>
            <a:off x="1181100" y="4817912"/>
            <a:ext cx="6667500" cy="769441"/>
          </a:xfrm>
          <a:prstGeom prst="rect">
            <a:avLst/>
          </a:prstGeom>
        </p:spPr>
        <p:txBody>
          <a:bodyPr wrap="square">
            <a:spAutoFit/>
          </a:bodyPr>
          <a:lstStyle/>
          <a:p>
            <a:pPr algn="ctr"/>
            <a:r>
              <a:rPr lang="en-US" sz="2200" dirty="0" smtClean="0">
                <a:solidFill>
                  <a:srgbClr val="1B5187"/>
                </a:solidFill>
                <a:latin typeface="Open Sans Semibold"/>
              </a:rPr>
              <a:t>Visit John </a:t>
            </a:r>
            <a:r>
              <a:rPr lang="en-US" sz="2200" dirty="0" err="1" smtClean="0">
                <a:solidFill>
                  <a:srgbClr val="1B5187"/>
                </a:solidFill>
                <a:latin typeface="Open Sans Semibold"/>
              </a:rPr>
              <a:t>Allegrante’s</a:t>
            </a:r>
            <a:r>
              <a:rPr lang="en-US" sz="2200" dirty="0" smtClean="0">
                <a:solidFill>
                  <a:srgbClr val="1B5187"/>
                </a:solidFill>
                <a:latin typeface="Open Sans Semibold"/>
              </a:rPr>
              <a:t> </a:t>
            </a:r>
            <a:r>
              <a:rPr lang="en-US" sz="2200" dirty="0" smtClean="0">
                <a:solidFill>
                  <a:srgbClr val="1B5187"/>
                </a:solidFill>
                <a:latin typeface="Open Sans Semibold"/>
                <a:hlinkClick r:id="rId3"/>
              </a:rPr>
              <a:t>Ambassador Page </a:t>
            </a:r>
            <a:r>
              <a:rPr lang="en-US" sz="2200" dirty="0" smtClean="0">
                <a:solidFill>
                  <a:srgbClr val="1B5187"/>
                </a:solidFill>
                <a:latin typeface="Open Sans Semibold"/>
              </a:rPr>
              <a:t/>
            </a:r>
            <a:br>
              <a:rPr lang="en-US" sz="2200" dirty="0" smtClean="0">
                <a:solidFill>
                  <a:srgbClr val="1B5187"/>
                </a:solidFill>
                <a:latin typeface="Open Sans Semibold"/>
              </a:rPr>
            </a:br>
            <a:r>
              <a:rPr lang="en-US" sz="2200" dirty="0" smtClean="0">
                <a:solidFill>
                  <a:srgbClr val="1B5187"/>
                </a:solidFill>
                <a:latin typeface="Open Sans Semibold"/>
              </a:rPr>
              <a:t>and view his </a:t>
            </a:r>
            <a:r>
              <a:rPr lang="en-US" sz="2200" dirty="0" smtClean="0">
                <a:solidFill>
                  <a:srgbClr val="1B5187"/>
                </a:solidFill>
                <a:latin typeface="Open Sans Semibold"/>
                <a:hlinkClick r:id="rId4"/>
              </a:rPr>
              <a:t>Scholar Story</a:t>
            </a:r>
            <a:endParaRPr lang="en-US" sz="2200" dirty="0">
              <a:solidFill>
                <a:srgbClr val="1B5187"/>
              </a:solidFill>
              <a:latin typeface="Open Sans Semibold"/>
            </a:endParaRPr>
          </a:p>
        </p:txBody>
      </p:sp>
    </p:spTree>
    <p:extLst>
      <p:ext uri="{BB962C8B-B14F-4D97-AF65-F5344CB8AC3E}">
        <p14:creationId xmlns:p14="http://schemas.microsoft.com/office/powerpoint/2010/main" val="254930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503</Words>
  <Application>Microsoft Office PowerPoint</Application>
  <PresentationFormat>On-screen Show (4:3)</PresentationFormat>
  <Paragraphs>81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Rose, Sarah</cp:lastModifiedBy>
  <cp:revision>202</cp:revision>
  <dcterms:created xsi:type="dcterms:W3CDTF">2014-01-16T15:13:25Z</dcterms:created>
  <dcterms:modified xsi:type="dcterms:W3CDTF">2014-07-22T19:25:48Z</dcterms:modified>
</cp:coreProperties>
</file>