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6" r:id="rId2"/>
    <p:sldMasterId id="2147483670" r:id="rId3"/>
    <p:sldMasterId id="2147483672" r:id="rId4"/>
    <p:sldMasterId id="2147483674" r:id="rId5"/>
    <p:sldMasterId id="2147483686" r:id="rId6"/>
    <p:sldMasterId id="2147483690" r:id="rId7"/>
    <p:sldMasterId id="2147483708" r:id="rId8"/>
    <p:sldMasterId id="2147483710" r:id="rId9"/>
  </p:sldMasterIdLst>
  <p:notesMasterIdLst>
    <p:notesMasterId r:id="rId36"/>
  </p:notesMasterIdLst>
  <p:sldIdLst>
    <p:sldId id="256" r:id="rId10"/>
    <p:sldId id="317" r:id="rId11"/>
    <p:sldId id="320" r:id="rId12"/>
    <p:sldId id="278" r:id="rId13"/>
    <p:sldId id="287" r:id="rId14"/>
    <p:sldId id="280" r:id="rId15"/>
    <p:sldId id="304" r:id="rId16"/>
    <p:sldId id="339" r:id="rId17"/>
    <p:sldId id="340" r:id="rId18"/>
    <p:sldId id="305" r:id="rId19"/>
    <p:sldId id="341" r:id="rId20"/>
    <p:sldId id="342" r:id="rId21"/>
    <p:sldId id="308" r:id="rId22"/>
    <p:sldId id="315" r:id="rId23"/>
    <p:sldId id="337" r:id="rId24"/>
    <p:sldId id="336" r:id="rId25"/>
    <p:sldId id="311" r:id="rId26"/>
    <p:sldId id="307" r:id="rId27"/>
    <p:sldId id="291" r:id="rId28"/>
    <p:sldId id="338" r:id="rId29"/>
    <p:sldId id="292" r:id="rId30"/>
    <p:sldId id="283" r:id="rId31"/>
    <p:sldId id="286" r:id="rId32"/>
    <p:sldId id="279" r:id="rId33"/>
    <p:sldId id="284"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vers, Lee" initials="RL" lastIdx="3" clrIdx="0">
    <p:extLst>
      <p:ext uri="{19B8F6BF-5375-455C-9EA6-DF929625EA0E}">
        <p15:presenceInfo xmlns:p15="http://schemas.microsoft.com/office/powerpoint/2012/main" userId="S-1-5-21-1060284298-764733703-725345543-33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9F"/>
    <a:srgbClr val="009ED5"/>
    <a:srgbClr val="008BC8"/>
    <a:srgbClr val="003DA5"/>
    <a:srgbClr val="0065A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79E6B-67BE-4884-B9FA-72263F2866EA}" v="146" dt="2023-10-16T17:55:18.989"/>
    <p1510:client id="{7810C2CE-E0E4-40F3-9F7C-D196D26B6D45}" v="1" dt="2023-03-09T20:20:39.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snapToGrid="0">
      <p:cViewPr>
        <p:scale>
          <a:sx n="100" d="100"/>
          <a:sy n="100" d="100"/>
        </p:scale>
        <p:origin x="174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Assarian" userId="HyXwwPMl1JXXc9nHHH8+aor/7nGNNwYyZNZopcKW1ZU=" providerId="None" clId="Web-{7810C2CE-E0E4-40F3-9F7C-D196D26B6D45}"/>
    <pc:docChg chg="modSld">
      <pc:chgData name="Jaclyn Assarian" userId="HyXwwPMl1JXXc9nHHH8+aor/7nGNNwYyZNZopcKW1ZU=" providerId="None" clId="Web-{7810C2CE-E0E4-40F3-9F7C-D196D26B6D45}" dt="2023-03-09T20:20:35.297" v="26"/>
      <pc:docMkLst>
        <pc:docMk/>
      </pc:docMkLst>
      <pc:sldChg chg="modNotes">
        <pc:chgData name="Jaclyn Assarian" userId="HyXwwPMl1JXXc9nHHH8+aor/7nGNNwYyZNZopcKW1ZU=" providerId="None" clId="Web-{7810C2CE-E0E4-40F3-9F7C-D196D26B6D45}" dt="2023-03-09T20:20:35.297" v="26"/>
        <pc:sldMkLst>
          <pc:docMk/>
          <pc:sldMk cId="1783669020" sldId="291"/>
        </pc:sldMkLst>
      </pc:sldChg>
    </pc:docChg>
  </pc:docChgLst>
  <pc:docChgLst>
    <pc:chgData name="Jaclyn Assarian" clId="Web-{25C79E6B-67BE-4884-B9FA-72263F2866EA}"/>
    <pc:docChg chg="modSld">
      <pc:chgData name="Jaclyn Assarian" userId="" providerId="" clId="Web-{25C79E6B-67BE-4884-B9FA-72263F2866EA}" dt="2023-10-16T17:55:18.989" v="100"/>
      <pc:docMkLst>
        <pc:docMk/>
      </pc:docMkLst>
      <pc:sldChg chg="addSp modSp">
        <pc:chgData name="Jaclyn Assarian" userId="" providerId="" clId="Web-{25C79E6B-67BE-4884-B9FA-72263F2866EA}" dt="2023-10-16T17:51:22.348" v="86" actId="1076"/>
        <pc:sldMkLst>
          <pc:docMk/>
          <pc:sldMk cId="677212161" sldId="311"/>
        </pc:sldMkLst>
        <pc:spChg chg="add mod">
          <ac:chgData name="Jaclyn Assarian" userId="" providerId="" clId="Web-{25C79E6B-67BE-4884-B9FA-72263F2866EA}" dt="2023-10-16T17:51:22.348" v="86" actId="1076"/>
          <ac:spMkLst>
            <pc:docMk/>
            <pc:sldMk cId="677212161" sldId="311"/>
            <ac:spMk id="2" creationId="{848BE682-165F-FD23-BFEC-4C451659CA24}"/>
          </ac:spMkLst>
        </pc:spChg>
      </pc:sldChg>
      <pc:sldChg chg="addSp delSp modSp">
        <pc:chgData name="Jaclyn Assarian" userId="" providerId="" clId="Web-{25C79E6B-67BE-4884-B9FA-72263F2866EA}" dt="2023-10-16T17:55:18.989" v="100"/>
        <pc:sldMkLst>
          <pc:docMk/>
          <pc:sldMk cId="1760025084" sldId="315"/>
        </pc:sldMkLst>
        <pc:spChg chg="mod ord">
          <ac:chgData name="Jaclyn Assarian" userId="" providerId="" clId="Web-{25C79E6B-67BE-4884-B9FA-72263F2866EA}" dt="2023-10-16T17:55:07.676" v="98" actId="1076"/>
          <ac:spMkLst>
            <pc:docMk/>
            <pc:sldMk cId="1760025084" sldId="315"/>
            <ac:spMk id="5" creationId="{A2CA5260-A67D-F975-9D46-01EE451B3BAF}"/>
          </ac:spMkLst>
        </pc:spChg>
        <pc:spChg chg="ord">
          <ac:chgData name="Jaclyn Assarian" userId="" providerId="" clId="Web-{25C79E6B-67BE-4884-B9FA-72263F2866EA}" dt="2023-10-16T17:54:57.536" v="96"/>
          <ac:spMkLst>
            <pc:docMk/>
            <pc:sldMk cId="1760025084" sldId="315"/>
            <ac:spMk id="10" creationId="{EB1A268F-395B-4B6C-B1AD-0A395D985E2D}"/>
          </ac:spMkLst>
        </pc:spChg>
        <pc:picChg chg="add mod modCrop">
          <ac:chgData name="Jaclyn Assarian" userId="" providerId="" clId="Web-{25C79E6B-67BE-4884-B9FA-72263F2866EA}" dt="2023-10-16T17:55:18.989" v="100"/>
          <ac:picMkLst>
            <pc:docMk/>
            <pc:sldMk cId="1760025084" sldId="315"/>
            <ac:picMk id="3" creationId="{C52DB919-5CC5-BEFA-2587-340FBEAF1A16}"/>
          </ac:picMkLst>
        </pc:picChg>
        <pc:picChg chg="add del">
          <ac:chgData name="Jaclyn Assarian" userId="" providerId="" clId="Web-{25C79E6B-67BE-4884-B9FA-72263F2866EA}" dt="2023-10-16T17:54:38.676" v="90"/>
          <ac:picMkLst>
            <pc:docMk/>
            <pc:sldMk cId="1760025084" sldId="315"/>
            <ac:picMk id="4" creationId="{DE96FDF7-2411-EAC0-41D3-830DEE6BC9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E940F-5DD9-41B6-AE3D-9B31B7C4A5F0}"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DBFC0-96C0-43E6-A899-3FDA858CBC7D}" type="slidenum">
              <a:rPr lang="en-US" smtClean="0"/>
              <a:t>‹#›</a:t>
            </a:fld>
            <a:endParaRPr lang="en-US"/>
          </a:p>
        </p:txBody>
      </p:sp>
    </p:spTree>
    <p:extLst>
      <p:ext uri="{BB962C8B-B14F-4D97-AF65-F5344CB8AC3E}">
        <p14:creationId xmlns:p14="http://schemas.microsoft.com/office/powerpoint/2010/main" val="198595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ies.org/program/outreach-lecturing-fund"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ies.org/fulbright-scholars?field_scholar_type_tid%5b0%5d=2&amp;field_first_name_value&amp;field_last_name_value&amp;field_field_of_study_term_tid=All&amp;field_academic_year_tid%5b0%5d=5186&amp;title&amp;field_project_title_value&amp;title_1&amp;field_grant_dates_value%5bvalue%5d%5bdate%5d=&amp;field_grant_dates_value2%5bvalue%5d%5bdate%5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4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01625" indent="-301625" defTabSz="1932941">
              <a:buFont typeface="Arial" panose="020B0604020202020204" pitchFamily="34" charset="0"/>
              <a:buChar char="•"/>
            </a:pPr>
            <a:r>
              <a:rPr lang="en-US" sz="1900" dirty="0">
                <a:solidFill>
                  <a:schemeClr val="tx1"/>
                </a:solidFill>
              </a:rPr>
              <a:t>These are the overall eligibly requirements.</a:t>
            </a:r>
            <a:r>
              <a:rPr lang="en-US" sz="1900" dirty="0"/>
              <a:t>  </a:t>
            </a:r>
            <a:endParaRPr lang="en-US" dirty="0"/>
          </a:p>
          <a:p>
            <a:pPr marL="301625" indent="-301625" defTabSz="1932941">
              <a:buFont typeface="Arial" panose="020B0604020202020204" pitchFamily="34" charset="0"/>
              <a:buChar char="•"/>
            </a:pPr>
            <a:r>
              <a:rPr lang="en-US" sz="1900" dirty="0"/>
              <a:t>All applicants must have U</a:t>
            </a:r>
            <a:r>
              <a:rPr lang="en-US" sz="1900" dirty="0">
                <a:solidFill>
                  <a:schemeClr val="tx1"/>
                </a:solidFill>
              </a:rPr>
              <a:t>.S. </a:t>
            </a:r>
            <a:r>
              <a:rPr lang="en-US" sz="1900" dirty="0"/>
              <a:t>citizenship </a:t>
            </a:r>
            <a:r>
              <a:rPr lang="en-US" sz="1900" b="1" dirty="0"/>
              <a:t>at their time of application</a:t>
            </a:r>
            <a:r>
              <a:rPr lang="en-US" sz="1900" dirty="0"/>
              <a:t>.</a:t>
            </a:r>
            <a:r>
              <a:rPr lang="en-US" sz="1900" dirty="0">
                <a:solidFill>
                  <a:schemeClr val="tx1"/>
                </a:solidFill>
              </a:rPr>
              <a:t> </a:t>
            </a:r>
            <a:r>
              <a:rPr lang="en-US" sz="1900" dirty="0"/>
              <a:t>There are no exceptions to this; green</a:t>
            </a:r>
            <a:r>
              <a:rPr lang="en-US" sz="1900" dirty="0">
                <a:solidFill>
                  <a:schemeClr val="tx1"/>
                </a:solidFill>
              </a:rPr>
              <a:t> card holders are not eligible. For the “Degree and experience, as required by award” section, the categories listed are the most common ones seen in the “award requirements” tab.</a:t>
            </a:r>
            <a:r>
              <a:rPr lang="en-US" sz="1900" dirty="0"/>
              <a:t>  </a:t>
            </a:r>
            <a:endParaRPr lang="en-US" dirty="0">
              <a:cs typeface="Calibri"/>
            </a:endParaRPr>
          </a:p>
          <a:p>
            <a:pPr marL="301625" indent="-301625" defTabSz="1932941">
              <a:buFont typeface="Arial" panose="020B0604020202020204" pitchFamily="34" charset="0"/>
              <a:buChar char="•"/>
            </a:pPr>
            <a:r>
              <a:rPr lang="en-US" sz="1900" dirty="0">
                <a:solidFill>
                  <a:schemeClr val="tx1"/>
                </a:solidFill>
              </a:rPr>
              <a:t>The </a:t>
            </a:r>
            <a:r>
              <a:rPr lang="en-US" sz="1900" dirty="0"/>
              <a:t>official policy</a:t>
            </a:r>
            <a:r>
              <a:rPr lang="en-US" sz="1900" dirty="0">
                <a:solidFill>
                  <a:schemeClr val="tx1"/>
                </a:solidFill>
              </a:rPr>
              <a:t> on alumni: </a:t>
            </a:r>
            <a:r>
              <a:rPr lang="en-US" sz="1900" u="sng" dirty="0">
                <a:solidFill>
                  <a:schemeClr val="tx1"/>
                </a:solidFill>
              </a:rPr>
              <a:t>2 full years</a:t>
            </a:r>
            <a:r>
              <a:rPr lang="en-US" sz="1900" dirty="0">
                <a:solidFill>
                  <a:schemeClr val="tx1"/>
                </a:solidFill>
              </a:rPr>
              <a:t> must elapse between the completion of a grant to the application deadline of the next grant. For this fall, applicants applying on September</a:t>
            </a:r>
            <a:r>
              <a:rPr lang="en-US" sz="1900" dirty="0"/>
              <a:t> 15,</a:t>
            </a:r>
            <a:r>
              <a:rPr lang="en-US" sz="1900" dirty="0">
                <a:solidFill>
                  <a:schemeClr val="tx1"/>
                </a:solidFill>
              </a:rPr>
              <a:t> </a:t>
            </a:r>
            <a:r>
              <a:rPr lang="en-US" sz="1900" dirty="0"/>
              <a:t>2023 </a:t>
            </a:r>
            <a:r>
              <a:rPr lang="en-US" sz="1900" dirty="0">
                <a:solidFill>
                  <a:schemeClr val="tx1"/>
                </a:solidFill>
              </a:rPr>
              <a:t>need to have completed their grants before September 15, </a:t>
            </a:r>
            <a:r>
              <a:rPr lang="en-US" sz="1900" dirty="0"/>
              <a:t>2021</a:t>
            </a:r>
            <a:r>
              <a:rPr lang="en-US" sz="1900" dirty="0">
                <a:solidFill>
                  <a:schemeClr val="tx1"/>
                </a:solidFill>
              </a:rPr>
              <a:t> to be eligible in this regard.</a:t>
            </a:r>
            <a:r>
              <a:rPr lang="en-US" sz="1900" dirty="0"/>
              <a:t> </a:t>
            </a:r>
            <a:endParaRPr lang="en-US" sz="1900" dirty="0">
              <a:cs typeface="Calibri"/>
            </a:endParaRPr>
          </a:p>
          <a:p>
            <a:pPr marL="301625" indent="-301625" defTabSz="1932941">
              <a:buFont typeface="Arial" panose="020B0604020202020204" pitchFamily="34" charset="0"/>
              <a:buChar char="•"/>
            </a:pPr>
            <a:r>
              <a:rPr lang="en-US" sz="1900" dirty="0">
                <a:solidFill>
                  <a:schemeClr val="tx1"/>
                </a:solidFill>
              </a:rPr>
              <a:t>Always review award </a:t>
            </a:r>
            <a:r>
              <a:rPr lang="en-US" sz="1900" dirty="0"/>
              <a:t>descriptions</a:t>
            </a:r>
            <a:r>
              <a:rPr lang="en-US" sz="1900" dirty="0">
                <a:solidFill>
                  <a:schemeClr val="tx1"/>
                </a:solidFill>
              </a:rPr>
              <a:t> or contact the Fulbright office to confirm eligibility </a:t>
            </a:r>
            <a:r>
              <a:rPr lang="en-US" sz="1900" dirty="0"/>
              <a:t>if you are unsure.  This can include questions of allowed</a:t>
            </a:r>
            <a:r>
              <a:rPr lang="en-US" sz="1900" dirty="0">
                <a:solidFill>
                  <a:schemeClr val="tx1"/>
                </a:solidFill>
              </a:rPr>
              <a:t> disciplines for your award, </a:t>
            </a:r>
            <a:r>
              <a:rPr lang="en-US" sz="1900" dirty="0"/>
              <a:t>appropriateness of your career</a:t>
            </a:r>
            <a:r>
              <a:rPr lang="en-US" sz="1900" dirty="0">
                <a:solidFill>
                  <a:schemeClr val="tx1"/>
                </a:solidFill>
              </a:rPr>
              <a:t> profile (e.g. postdoctoral vs. Distinguished Scholars, etc.)</a:t>
            </a:r>
            <a:r>
              <a:rPr lang="en-US" sz="1900" dirty="0"/>
              <a:t> and other factors. </a:t>
            </a:r>
            <a:endParaRPr lang="en-US" sz="1900" dirty="0">
              <a:solidFill>
                <a:schemeClr val="tx1"/>
              </a:solidFill>
              <a:cs typeface="Calibri"/>
            </a:endParaRPr>
          </a:p>
        </p:txBody>
      </p:sp>
    </p:spTree>
    <p:extLst>
      <p:ext uri="{BB962C8B-B14F-4D97-AF65-F5344CB8AC3E}">
        <p14:creationId xmlns:p14="http://schemas.microsoft.com/office/powerpoint/2010/main" val="219729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900" dirty="0">
                <a:cs typeface="Calibri"/>
              </a:rPr>
              <a:t>Different award categories fall under the umbrella of the U.S. Scholar Program</a:t>
            </a:r>
          </a:p>
          <a:p>
            <a:endParaRPr lang="en-US" sz="1900" b="1" dirty="0"/>
          </a:p>
          <a:p>
            <a:r>
              <a:rPr lang="en-US" sz="1900" b="1" dirty="0">
                <a:solidFill>
                  <a:schemeClr val="tx1"/>
                </a:solidFill>
              </a:rPr>
              <a:t>Scholar awards</a:t>
            </a:r>
            <a:r>
              <a:rPr lang="en-US" sz="1900" dirty="0">
                <a:solidFill>
                  <a:schemeClr val="tx1"/>
                </a:solidFill>
              </a:rPr>
              <a:t> are by far the largest category, ranging in grant length and professional profile. These can be for postdoctoral researchers to full professors and everyone in between.</a:t>
            </a:r>
            <a:r>
              <a:rPr lang="en-US" sz="1900" dirty="0"/>
              <a:t>  </a:t>
            </a:r>
            <a:endParaRPr lang="en-US" sz="1900">
              <a:solidFill>
                <a:schemeClr val="tx1"/>
              </a:solidFill>
              <a:cs typeface="Calibri"/>
            </a:endParaRPr>
          </a:p>
          <a:p>
            <a:r>
              <a:rPr lang="en-US" sz="1900" b="1" dirty="0">
                <a:solidFill>
                  <a:schemeClr val="tx1"/>
                </a:solidFill>
              </a:rPr>
              <a:t>Postdoctoral awards </a:t>
            </a:r>
            <a:r>
              <a:rPr lang="en-US" sz="1900" dirty="0">
                <a:solidFill>
                  <a:schemeClr val="tx1"/>
                </a:solidFill>
              </a:rPr>
              <a:t>are specific to researchers who have completed their PhD within 5 years of the fellowship start date.</a:t>
            </a:r>
            <a:endParaRPr lang="en-US" sz="1900" dirty="0">
              <a:solidFill>
                <a:schemeClr val="tx1"/>
              </a:solidFill>
              <a:cs typeface="Calibri"/>
            </a:endParaRPr>
          </a:p>
          <a:p>
            <a:r>
              <a:rPr lang="en-US" sz="1900" b="1" dirty="0">
                <a:solidFill>
                  <a:schemeClr val="tx1"/>
                </a:solidFill>
              </a:rPr>
              <a:t>Distinguished Scholar awards</a:t>
            </a:r>
            <a:r>
              <a:rPr lang="en-US" sz="1900" dirty="0">
                <a:solidFill>
                  <a:schemeClr val="tx1"/>
                </a:solidFill>
              </a:rPr>
              <a:t> are intended for more accomplished faculty. Some awards look for those at associate or full professor rank or above – always consult award description</a:t>
            </a:r>
            <a:endParaRPr lang="en-US" sz="1900" dirty="0">
              <a:solidFill>
                <a:schemeClr val="tx1"/>
              </a:solidFill>
              <a:cs typeface="Calibri"/>
            </a:endParaRPr>
          </a:p>
          <a:p>
            <a:r>
              <a:rPr lang="en-US" sz="1900" b="1" dirty="0">
                <a:solidFill>
                  <a:schemeClr val="tx1"/>
                </a:solidFill>
              </a:rPr>
              <a:t>IEA awards</a:t>
            </a:r>
            <a:r>
              <a:rPr lang="en-US" sz="1900" dirty="0">
                <a:solidFill>
                  <a:schemeClr val="tx1"/>
                </a:solidFill>
              </a:rPr>
              <a:t> – for administrators at US campuses to participate in seminars abroad. These are not for faculty and do not support research or teaching</a:t>
            </a:r>
            <a:r>
              <a:rPr lang="en-US" sz="1900" dirty="0"/>
              <a:t>, but are excellent opportunities for faculty with administrative responsibilities (such as a dean or chair) and university staff.</a:t>
            </a:r>
            <a:endParaRPr lang="en-US" sz="1900" dirty="0">
              <a:solidFill>
                <a:schemeClr val="tx1"/>
              </a:solidFill>
              <a:cs typeface="Calibri"/>
            </a:endParaRPr>
          </a:p>
          <a:p>
            <a:endParaRPr lang="en-US" sz="1900" dirty="0">
              <a:solidFill>
                <a:schemeClr val="tx1"/>
              </a:solidFill>
              <a:cs typeface="Calibri"/>
            </a:endParaRPr>
          </a:p>
        </p:txBody>
      </p:sp>
    </p:spTree>
    <p:extLst>
      <p:ext uri="{BB962C8B-B14F-4D97-AF65-F5344CB8AC3E}">
        <p14:creationId xmlns:p14="http://schemas.microsoft.com/office/powerpoint/2010/main" val="397098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63 countries around the world offer the Flex Option, which allows you to break up a longer award into 2 or 3 shorter visits over 1 or 2 years.  Some projects are better served by shorter visits – this could be your solution. </a:t>
            </a:r>
            <a:endParaRPr lang="en-US" sz="1900">
              <a:cs typeface="Calibri" panose="020F0502020204030204"/>
            </a:endParaRPr>
          </a:p>
          <a:p>
            <a:endParaRPr lang="en-US" dirty="0"/>
          </a:p>
          <a:p>
            <a:r>
              <a:rPr lang="en-US" dirty="0"/>
              <a:t>Most awards do take place during the academic year.  However, the length of time and allowable start dates vary from award to award,  so applicants should always start there to see if their plans are feasible. </a:t>
            </a:r>
            <a:endParaRPr lang="en-US" sz="1900" dirty="0">
              <a:cs typeface="Calibri" panose="020F0502020204030204"/>
            </a:endParaRPr>
          </a:p>
          <a:p>
            <a:endParaRPr lang="en-US" sz="1900" dirty="0">
              <a:cs typeface="Calibri" panose="020F0502020204030204"/>
            </a:endParaRPr>
          </a:p>
          <a:p>
            <a:r>
              <a:rPr lang="en-US" sz="1900" dirty="0">
                <a:cs typeface="Calibri" panose="020F0502020204030204"/>
              </a:rPr>
              <a:t>The </a:t>
            </a:r>
            <a:r>
              <a:rPr lang="en-US" sz="1900" b="1" dirty="0">
                <a:cs typeface="Calibri" panose="020F0502020204030204"/>
              </a:rPr>
              <a:t>Fulbright Public Policy Fellowship  (FPPF) </a:t>
            </a:r>
            <a:r>
              <a:rPr lang="en-US" sz="1900" dirty="0">
                <a:cs typeface="Calibri" panose="020F0502020204030204"/>
              </a:rPr>
              <a:t>is unique among Scholar awards, intended for </a:t>
            </a:r>
            <a:r>
              <a:rPr lang="en-US" dirty="0">
                <a:cs typeface="Calibri" panose="020F0502020204030204"/>
              </a:rPr>
              <a:t>early</a:t>
            </a:r>
            <a:r>
              <a:rPr lang="en-US" dirty="0"/>
              <a:t> and mid-career professionals and practitioners to serve in placements in a foreign government ministry or institutions in select countries around the world. Graduates of public policy programs at U.S. universities plus early career faculty who are still practitioners can be great candidates for this opportunity!</a:t>
            </a:r>
            <a:endParaRPr lang="en-US">
              <a:cs typeface="Calibri"/>
            </a:endParaRPr>
          </a:p>
          <a:p>
            <a:endParaRPr lang="en-US" sz="1900" dirty="0"/>
          </a:p>
          <a:p>
            <a:r>
              <a:rPr lang="en-US" sz="1900" dirty="0"/>
              <a:t>Most awards are specific to a single country, but Regional</a:t>
            </a:r>
            <a:r>
              <a:rPr lang="en-US" sz="1900" dirty="0">
                <a:solidFill>
                  <a:schemeClr val="tx1"/>
                </a:solidFill>
              </a:rPr>
              <a:t> Research Awards exist in most world regions, allowing you to visit 2 or more countries throughout a region. </a:t>
            </a:r>
            <a:r>
              <a:rPr lang="en-US" sz="1900" dirty="0"/>
              <a:t>The Global Scholar Award accommodates projects that span 2 or more countries across 2 or more world regions. </a:t>
            </a:r>
            <a:endParaRPr lang="en-US" sz="1900" dirty="0">
              <a:solidFill>
                <a:schemeClr val="tx1"/>
              </a:solidFill>
            </a:endParaRPr>
          </a:p>
          <a:p>
            <a:endParaRPr lang="en-US" sz="1900" dirty="0">
              <a:solidFill>
                <a:schemeClr val="tx1"/>
              </a:solidFill>
            </a:endParaRPr>
          </a:p>
        </p:txBody>
      </p:sp>
    </p:spTree>
    <p:extLst>
      <p:ext uri="{BB962C8B-B14F-4D97-AF65-F5344CB8AC3E}">
        <p14:creationId xmlns:p14="http://schemas.microsoft.com/office/powerpoint/2010/main" val="341865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828800">
              <a:defRPr/>
            </a:pPr>
            <a:r>
              <a:rPr lang="en-US" dirty="0">
                <a:solidFill>
                  <a:srgbClr val="0065A2"/>
                </a:solidFill>
                <a:latin typeface=""/>
              </a:rPr>
              <a:t>Many details vary by award, so always </a:t>
            </a:r>
            <a:r>
              <a:rPr lang="en-US" b="1" u="sng" dirty="0">
                <a:solidFill>
                  <a:srgbClr val="0065A2"/>
                </a:solidFill>
                <a:latin typeface=""/>
              </a:rPr>
              <a:t>read award description carefully!</a:t>
            </a:r>
            <a:endParaRPr lang="en-US">
              <a:cs typeface="Calibri" panose="020F0502020204030204"/>
            </a:endParaRPr>
          </a:p>
          <a:p>
            <a:pPr marL="0" marR="0" lvl="0" indent="0" defTabSz="1828800">
              <a:lnSpc>
                <a:spcPct val="100000"/>
              </a:lnSpc>
              <a:spcBef>
                <a:spcPts val="0"/>
              </a:spcBef>
              <a:spcAft>
                <a:spcPts val="0"/>
              </a:spcAft>
              <a:buClrTx/>
              <a:buSzTx/>
              <a:buFontTx/>
              <a:buNone/>
              <a:tabLst/>
              <a:defRPr/>
            </a:pPr>
            <a:endParaRPr lang="en-US" b="1" u="sng" dirty="0">
              <a:solidFill>
                <a:srgbClr val="0065A2"/>
              </a:solidFill>
              <a:latin typeface=""/>
            </a:endParaRPr>
          </a:p>
          <a:p>
            <a:pPr defTabSz="1828800">
              <a:defRPr/>
            </a:pPr>
            <a:r>
              <a:rPr lang="en-US" u="sng" dirty="0">
                <a:solidFill>
                  <a:srgbClr val="0065A2"/>
                </a:solidFill>
                <a:latin typeface=""/>
              </a:rPr>
              <a:t>Details to note:</a:t>
            </a:r>
            <a:endParaRPr lang="en-US" b="1" u="sng" dirty="0">
              <a:solidFill>
                <a:srgbClr val="0065A2"/>
              </a:solidFill>
              <a:latin typeface=""/>
            </a:endParaRPr>
          </a:p>
          <a:p>
            <a:pPr marL="0" marR="0" lvl="0" indent="0" defTabSz="1828800" eaLnBrk="1" fontAlgn="auto" latinLnBrk="0" hangingPunct="1">
              <a:lnSpc>
                <a:spcPct val="100000"/>
              </a:lnSpc>
              <a:spcBef>
                <a:spcPts val="0"/>
              </a:spcBef>
              <a:spcAft>
                <a:spcPts val="0"/>
              </a:spcAft>
              <a:buClrTx/>
              <a:buSzTx/>
              <a:buFontTx/>
              <a:buNone/>
              <a:tabLst/>
              <a:defRPr/>
            </a:pPr>
            <a:r>
              <a:rPr lang="en-US" b="1" dirty="0">
                <a:solidFill>
                  <a:srgbClr val="0065A2"/>
                </a:solidFill>
                <a:latin typeface=""/>
              </a:rPr>
              <a:t>Career level </a:t>
            </a:r>
            <a:r>
              <a:rPr lang="en-US" dirty="0">
                <a:solidFill>
                  <a:srgbClr val="0065A2"/>
                </a:solidFill>
                <a:latin typeface=""/>
              </a:rPr>
              <a:t>– early career, mid-career, senior and senior academics, professionals and artists are all categories listed on the award descriptions</a:t>
            </a:r>
          </a:p>
          <a:p>
            <a:pPr defTabSz="1828800">
              <a:defRPr/>
            </a:pPr>
            <a:r>
              <a:rPr lang="en-US" b="1" dirty="0">
                <a:solidFill>
                  <a:srgbClr val="0065A2"/>
                </a:solidFill>
                <a:latin typeface=""/>
              </a:rPr>
              <a:t>Language ability </a:t>
            </a:r>
            <a:r>
              <a:rPr lang="en-US" dirty="0">
                <a:solidFill>
                  <a:srgbClr val="0065A2"/>
                </a:solidFill>
                <a:latin typeface=""/>
              </a:rPr>
              <a:t>– many awards do not require a language other than English. Check award description’s application requirements section for details!</a:t>
            </a:r>
          </a:p>
          <a:p>
            <a:pPr marL="0" marR="0" lvl="0" indent="0" defTabSz="1828800" eaLnBrk="1" fontAlgn="auto" latinLnBrk="0" hangingPunct="1">
              <a:lnSpc>
                <a:spcPct val="100000"/>
              </a:lnSpc>
              <a:spcBef>
                <a:spcPts val="0"/>
              </a:spcBef>
              <a:spcAft>
                <a:spcPts val="0"/>
              </a:spcAft>
              <a:buClrTx/>
              <a:buSzTx/>
              <a:buFontTx/>
              <a:buNone/>
              <a:tabLst/>
              <a:defRPr/>
            </a:pPr>
            <a:r>
              <a:rPr lang="en-US" dirty="0">
                <a:solidFill>
                  <a:srgbClr val="0065A2"/>
                </a:solidFill>
                <a:latin typeface=""/>
              </a:rPr>
              <a:t>Scholars can only apply for </a:t>
            </a:r>
            <a:r>
              <a:rPr lang="en-US" b="1" dirty="0">
                <a:solidFill>
                  <a:srgbClr val="0065A2"/>
                </a:solidFill>
                <a:latin typeface=""/>
              </a:rPr>
              <a:t>one award per cycle</a:t>
            </a:r>
            <a:r>
              <a:rPr lang="en-US" dirty="0">
                <a:solidFill>
                  <a:srgbClr val="0065A2"/>
                </a:solidFill>
                <a:latin typeface=""/>
              </a:rPr>
              <a:t>. If they have difficulty choosing, they should contact the regional staff listed on the award for guidance or attend an office hour.</a:t>
            </a:r>
          </a:p>
          <a:p>
            <a:endParaRPr lang="en-US">
              <a:solidFill>
                <a:schemeClr val="tx1"/>
              </a:solidFill>
            </a:endParaRPr>
          </a:p>
        </p:txBody>
      </p:sp>
    </p:spTree>
    <p:extLst>
      <p:ext uri="{BB962C8B-B14F-4D97-AF65-F5344CB8AC3E}">
        <p14:creationId xmlns:p14="http://schemas.microsoft.com/office/powerpoint/2010/main" val="240314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cs typeface="Calibri"/>
              </a:rPr>
              <a:t>Awards are available on FulbrightScholars.org</a:t>
            </a:r>
            <a:endParaRPr lang="en-US" dirty="0"/>
          </a:p>
          <a:p>
            <a:endParaRPr lang="en-US" b="1" dirty="0"/>
          </a:p>
          <a:p>
            <a:r>
              <a:rPr lang="en-US" sz="1300" dirty="0">
                <a:solidFill>
                  <a:schemeClr val="tx1"/>
                </a:solidFill>
              </a:rPr>
              <a:t>EVERY AWARD contains 4 parts:</a:t>
            </a:r>
            <a:r>
              <a:rPr lang="en-US" sz="1300" dirty="0"/>
              <a:t> </a:t>
            </a:r>
            <a:endParaRPr lang="en-US" dirty="0"/>
          </a:p>
          <a:p>
            <a:pPr marL="679450" indent="-679450">
              <a:buFont typeface="Arial" panose="020B0604020202020204" pitchFamily="34" charset="0"/>
              <a:buChar char="•"/>
            </a:pPr>
            <a:r>
              <a:rPr lang="en-US" sz="1300" dirty="0">
                <a:solidFill>
                  <a:schemeClr val="tx1"/>
                </a:solidFill>
              </a:rPr>
              <a:t>award details</a:t>
            </a:r>
            <a:endParaRPr lang="en-US" sz="1300" dirty="0">
              <a:solidFill>
                <a:schemeClr val="tx1"/>
              </a:solidFill>
              <a:cs typeface="Calibri"/>
            </a:endParaRPr>
          </a:p>
          <a:p>
            <a:pPr marL="679450" indent="-679450">
              <a:buFont typeface="Arial" panose="020B0604020202020204" pitchFamily="34" charset="0"/>
              <a:buChar char="•"/>
            </a:pPr>
            <a:r>
              <a:rPr lang="en-US" sz="1300" dirty="0">
                <a:solidFill>
                  <a:schemeClr val="tx1"/>
                </a:solidFill>
              </a:rPr>
              <a:t>award requirements</a:t>
            </a:r>
            <a:endParaRPr lang="en-US" sz="1300" dirty="0">
              <a:solidFill>
                <a:schemeClr val="tx1"/>
              </a:solidFill>
              <a:cs typeface="Calibri"/>
            </a:endParaRPr>
          </a:p>
          <a:p>
            <a:pPr marL="679450" indent="-679450">
              <a:buFont typeface="Arial" panose="020B0604020202020204" pitchFamily="34" charset="0"/>
              <a:buChar char="•"/>
            </a:pPr>
            <a:r>
              <a:rPr lang="en-US" sz="1300" dirty="0">
                <a:solidFill>
                  <a:schemeClr val="tx1"/>
                </a:solidFill>
              </a:rPr>
              <a:t>award benefits</a:t>
            </a:r>
            <a:endParaRPr lang="en-US" sz="1300" dirty="0">
              <a:solidFill>
                <a:schemeClr val="tx1"/>
              </a:solidFill>
              <a:cs typeface="Calibri"/>
            </a:endParaRPr>
          </a:p>
          <a:p>
            <a:pPr marL="679450" indent="-679450">
              <a:buFont typeface="Arial" panose="020B0604020202020204" pitchFamily="34" charset="0"/>
              <a:buChar char="•"/>
            </a:pPr>
            <a:r>
              <a:rPr lang="en-US" sz="1300" dirty="0">
                <a:solidFill>
                  <a:schemeClr val="tx1"/>
                </a:solidFill>
              </a:rPr>
              <a:t>country/area overview</a:t>
            </a:r>
            <a:endParaRPr lang="en-US" sz="1300" dirty="0">
              <a:solidFill>
                <a:schemeClr val="tx1"/>
              </a:solidFill>
              <a:cs typeface="Calibri"/>
            </a:endParaRPr>
          </a:p>
          <a:p>
            <a:pPr marL="679586" indent="-679586">
              <a:buFont typeface="Arial" panose="020B0604020202020204" pitchFamily="34" charset="0"/>
              <a:buChar char="•"/>
            </a:pPr>
            <a:endParaRPr lang="en-US" sz="1300">
              <a:solidFill>
                <a:schemeClr val="tx1"/>
              </a:solidFill>
            </a:endParaRPr>
          </a:p>
          <a:p>
            <a:r>
              <a:rPr lang="en-US" sz="1300" dirty="0">
                <a:solidFill>
                  <a:schemeClr val="tx1"/>
                </a:solidFill>
              </a:rPr>
              <a:t>Potential applicants should carefully read the information on </a:t>
            </a:r>
            <a:r>
              <a:rPr lang="en-US" sz="1300" b="1" dirty="0">
                <a:solidFill>
                  <a:schemeClr val="tx1"/>
                </a:solidFill>
              </a:rPr>
              <a:t>EVERY</a:t>
            </a:r>
            <a:r>
              <a:rPr lang="en-US" sz="1300" dirty="0">
                <a:solidFill>
                  <a:schemeClr val="tx1"/>
                </a:solidFill>
              </a:rPr>
              <a:t> tab to understand the award completely.</a:t>
            </a:r>
            <a:endParaRPr lang="en-US" sz="1300" dirty="0">
              <a:solidFill>
                <a:schemeClr val="tx1"/>
              </a:solidFill>
              <a:cs typeface="Calibri"/>
            </a:endParaRPr>
          </a:p>
          <a:p>
            <a:endParaRPr lang="en-US" sz="1300">
              <a:solidFill>
                <a:schemeClr val="tx1"/>
              </a:solidFill>
            </a:endParaRPr>
          </a:p>
          <a:p>
            <a:pPr defTabSz="1932941">
              <a:defRPr/>
            </a:pPr>
            <a:r>
              <a:rPr lang="en-US" sz="1300" dirty="0">
                <a:solidFill>
                  <a:schemeClr val="tx1"/>
                </a:solidFill>
              </a:rPr>
              <a:t>Please encourage scholars to pay specific attention to the “Award Requirements” tab.</a:t>
            </a:r>
            <a:r>
              <a:rPr lang="en-US" sz="1300" dirty="0"/>
              <a:t> </a:t>
            </a:r>
            <a:r>
              <a:rPr lang="en-US" sz="1300" dirty="0">
                <a:solidFill>
                  <a:schemeClr val="tx1"/>
                </a:solidFill>
              </a:rPr>
              <a:t> This provides critical information regarding eligibility, language proficiency requirements, and whether a letter of invitation is required.</a:t>
            </a:r>
            <a:r>
              <a:rPr lang="en-US" sz="1300" dirty="0"/>
              <a:t> </a:t>
            </a:r>
            <a:r>
              <a:rPr lang="en-US" sz="1300" dirty="0">
                <a:solidFill>
                  <a:schemeClr val="tx1"/>
                </a:solidFill>
              </a:rPr>
              <a:t> Note that the Award Details and Requirements tabs often have contacts listed at institutions abroad or the Fulbright office in country. </a:t>
            </a:r>
            <a:br>
              <a:rPr lang="en-US" sz="1300" dirty="0">
                <a:cs typeface="+mn-lt"/>
              </a:rPr>
            </a:br>
            <a:br>
              <a:rPr lang="en-US" sz="1300" dirty="0">
                <a:cs typeface="+mn-lt"/>
              </a:rPr>
            </a:br>
            <a:r>
              <a:rPr lang="en-US" sz="1300" b="1" dirty="0"/>
              <a:t>It's best not </a:t>
            </a:r>
            <a:r>
              <a:rPr lang="en-US" sz="1300" b="1" dirty="0">
                <a:solidFill>
                  <a:schemeClr val="tx1"/>
                </a:solidFill>
              </a:rPr>
              <a:t>answer specific questions about any award requirements </a:t>
            </a:r>
            <a:r>
              <a:rPr lang="en-US" sz="1300" dirty="0">
                <a:solidFill>
                  <a:schemeClr val="tx1"/>
                </a:solidFill>
              </a:rPr>
              <a:t>because they differ across awards.</a:t>
            </a:r>
            <a:r>
              <a:rPr lang="en-US" sz="1300" dirty="0"/>
              <a:t> </a:t>
            </a:r>
            <a:r>
              <a:rPr lang="en-US" sz="1300" dirty="0">
                <a:solidFill>
                  <a:schemeClr val="tx1"/>
                </a:solidFill>
              </a:rPr>
              <a:t> Remind the audience to consult the “Award Requirements” tab and reach out to the Fulbright office if they have any questions or need clarification.</a:t>
            </a:r>
            <a:endParaRPr lang="en-US" sz="1300" dirty="0">
              <a:solidFill>
                <a:schemeClr val="tx1"/>
              </a:solidFill>
              <a:cs typeface="Calibri"/>
            </a:endParaRPr>
          </a:p>
          <a:p>
            <a:pPr defTabSz="1932941">
              <a:defRPr/>
            </a:pPr>
            <a:endParaRPr lang="en-US" sz="1300">
              <a:solidFill>
                <a:schemeClr val="tx1"/>
              </a:solidFill>
            </a:endParaRPr>
          </a:p>
          <a:p>
            <a:pPr defTabSz="1932941">
              <a:defRPr/>
            </a:pPr>
            <a:r>
              <a:rPr lang="en-US" sz="1300" dirty="0">
                <a:solidFill>
                  <a:schemeClr val="tx1"/>
                </a:solidFill>
              </a:rPr>
              <a:t>If time allows at the end, </a:t>
            </a:r>
            <a:r>
              <a:rPr lang="en-US" sz="1300" dirty="0"/>
              <a:t>it</a:t>
            </a:r>
            <a:r>
              <a:rPr lang="en-US" sz="1300" dirty="0">
                <a:solidFill>
                  <a:schemeClr val="tx1"/>
                </a:solidFill>
              </a:rPr>
              <a:t> </a:t>
            </a:r>
            <a:r>
              <a:rPr lang="en-US" sz="1300" dirty="0"/>
              <a:t>can be helpful to walk through the</a:t>
            </a:r>
            <a:r>
              <a:rPr lang="en-US" sz="1300" dirty="0">
                <a:solidFill>
                  <a:schemeClr val="tx1"/>
                </a:solidFill>
              </a:rPr>
              <a:t> website + an award description</a:t>
            </a:r>
            <a:r>
              <a:rPr lang="en-US" sz="1300" dirty="0"/>
              <a:t> (plus you can demonstrate how to search) </a:t>
            </a:r>
            <a:endParaRPr lang="en-US" sz="1300" dirty="0">
              <a:solidFill>
                <a:schemeClr val="tx1"/>
              </a:solidFill>
            </a:endParaRPr>
          </a:p>
        </p:txBody>
      </p:sp>
    </p:spTree>
    <p:extLst>
      <p:ext uri="{BB962C8B-B14F-4D97-AF65-F5344CB8AC3E}">
        <p14:creationId xmlns:p14="http://schemas.microsoft.com/office/powerpoint/2010/main" val="61647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3624459">
              <a:defRPr/>
            </a:pPr>
            <a:r>
              <a:rPr lang="en-US">
                <a:cs typeface="Calibri"/>
              </a:rPr>
              <a:t>Note: IEA/FPPF application requirements are a bit different – In lieu of a project statement, applicants submit a series of essays.  </a:t>
            </a:r>
            <a:endParaRPr lang="en-US"/>
          </a:p>
        </p:txBody>
      </p:sp>
    </p:spTree>
    <p:extLst>
      <p:ext uri="{BB962C8B-B14F-4D97-AF65-F5344CB8AC3E}">
        <p14:creationId xmlns:p14="http://schemas.microsoft.com/office/powerpoint/2010/main" val="2389902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Read the description carefully:</a:t>
            </a:r>
            <a:r>
              <a:rPr lang="en-US" dirty="0">
                <a:cs typeface="Calibri"/>
              </a:rPr>
              <a:t> as obvious as this sounds, you want to make sure what you're proposing is appropriate and you are personally eligible for the award. Confirm all this before you begin!</a:t>
            </a:r>
            <a:endParaRPr lang="en-US" dirty="0"/>
          </a:p>
          <a:p>
            <a:r>
              <a:rPr lang="en-US" b="1" dirty="0">
                <a:cs typeface="Calibri" panose="020F0502020204030204"/>
              </a:rPr>
              <a:t>Start as soon as possible:</a:t>
            </a:r>
            <a:r>
              <a:rPr lang="en-US" dirty="0">
                <a:cs typeface="Calibri" panose="020F0502020204030204"/>
              </a:rPr>
              <a:t>  This will allow you to familiarize yourself with the application system and avoid any last minute panics at the deadline.  Also remember that your references are due on the same day as your application (Sept 15), so you want to give your referees as much time as you can for them to submit their letters on your behalf.</a:t>
            </a:r>
          </a:p>
          <a:p>
            <a:r>
              <a:rPr lang="en-US" b="1" dirty="0"/>
              <a:t>We are here to help!</a:t>
            </a:r>
            <a:r>
              <a:rPr lang="en-US" dirty="0"/>
              <a:t>  We offer resources throughout the competition to guide you through the application process, plus office hours to ask your questions live to IIE staff.  </a:t>
            </a:r>
            <a:endParaRPr lang="en-US" dirty="0">
              <a:cs typeface="Calibri"/>
            </a:endParaRPr>
          </a:p>
          <a:p>
            <a:endParaRPr lang="en-US" dirty="0">
              <a:cs typeface="Calibri"/>
            </a:endParaRPr>
          </a:p>
          <a:p>
            <a:r>
              <a:rPr lang="en-US" b="1" dirty="0">
                <a:cs typeface="Calibri"/>
              </a:rPr>
              <a:t>Applicants who follow instructions are always the most competitive.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52A13-ADE4-48B5-9746-C2A98A942C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91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3624459">
              <a:defRPr/>
            </a:pPr>
            <a:endParaRPr lang="en-US" sz="1900">
              <a:solidFill>
                <a:schemeClr val="tx1"/>
              </a:solidFill>
            </a:endParaRPr>
          </a:p>
          <a:p>
            <a:pPr defTabSz="3624459">
              <a:defRPr/>
            </a:pPr>
            <a:r>
              <a:rPr lang="en-US"/>
              <a:t>Note that the notification window for hearing final decisions is wide but also accurate. People can year as early as January and as late as the end of May.</a:t>
            </a:r>
          </a:p>
          <a:p>
            <a:pPr defTabSz="3624459">
              <a:defRPr/>
            </a:pPr>
            <a:endParaRPr lang="en-US">
              <a:cs typeface="Calibri" panose="020F0502020204030204"/>
            </a:endParaRPr>
          </a:p>
          <a:p>
            <a:pPr defTabSz="3624459">
              <a:defRPr/>
            </a:pPr>
            <a:r>
              <a:rPr lang="en-US">
                <a:cs typeface="Calibri" panose="020F0502020204030204"/>
              </a:rPr>
              <a:t>**Note: Award timeline for IEA Seminars is different, depending on the award!</a:t>
            </a:r>
          </a:p>
        </p:txBody>
      </p:sp>
    </p:spTree>
    <p:extLst>
      <p:ext uri="{BB962C8B-B14F-4D97-AF65-F5344CB8AC3E}">
        <p14:creationId xmlns:p14="http://schemas.microsoft.com/office/powerpoint/2010/main" val="87462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defTabSz="1932941">
              <a:buFont typeface="Arial" panose="020B0604020202020204" pitchFamily="34" charset="0"/>
              <a:buNone/>
            </a:pPr>
            <a:endParaRPr lang="en-US" sz="1900">
              <a:solidFill>
                <a:schemeClr val="tx1"/>
              </a:solidFill>
            </a:endParaRPr>
          </a:p>
        </p:txBody>
      </p:sp>
    </p:spTree>
    <p:extLst>
      <p:ext uri="{BB962C8B-B14F-4D97-AF65-F5344CB8AC3E}">
        <p14:creationId xmlns:p14="http://schemas.microsoft.com/office/powerpoint/2010/main" val="120583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300" dirty="0">
                <a:cs typeface="Calibri"/>
              </a:rPr>
              <a:t>Remember there is an inbound side of Fulbright as well to bring visitors to your campus.  All of these programs increase your institution's capacity, whether it's teaching staff or international  programs/engagement.</a:t>
            </a:r>
            <a:endParaRPr lang="en-US" dirty="0"/>
          </a:p>
          <a:p>
            <a:endParaRPr lang="en-US"/>
          </a:p>
          <a:p>
            <a:r>
              <a:rPr lang="en-US" sz="1300" dirty="0">
                <a:solidFill>
                  <a:schemeClr val="tx1"/>
                </a:solidFill>
              </a:rPr>
              <a:t>The </a:t>
            </a:r>
            <a:r>
              <a:rPr lang="en-US" sz="1300" b="1" dirty="0">
                <a:solidFill>
                  <a:schemeClr val="tx1"/>
                </a:solidFill>
              </a:rPr>
              <a:t>Fulbright Scholar-in-Residence (S-I-R) Program </a:t>
            </a:r>
            <a:r>
              <a:rPr lang="en-US" sz="1300" dirty="0">
                <a:solidFill>
                  <a:schemeClr val="tx1"/>
                </a:solidFill>
              </a:rPr>
              <a:t>assists U.S. higher education institutions in expanding programs of academic exchange, by supporting non-U.S. scholars through grants for teaching at institutions that might not have a strong international component and/or serve minority audiences. Both the U.S. institution and the scholar grantee benefit from this experience.</a:t>
            </a:r>
            <a:r>
              <a:rPr lang="en-US" sz="1300" dirty="0"/>
              <a:t> This is an ideal program for those who would like to host a visiting professor to teach but don't already have connections to faculty in other countries. </a:t>
            </a:r>
            <a:endParaRPr lang="en-US" sz="1300">
              <a:solidFill>
                <a:schemeClr val="tx1"/>
              </a:solidFill>
              <a:cs typeface="Calibri"/>
            </a:endParaRPr>
          </a:p>
          <a:p>
            <a:endParaRPr lang="en-US" sz="1300">
              <a:solidFill>
                <a:schemeClr val="tx1"/>
              </a:solidFill>
              <a:cs typeface="Calibri"/>
            </a:endParaRPr>
          </a:p>
          <a:p>
            <a:r>
              <a:rPr lang="en-US" sz="1300" dirty="0">
                <a:solidFill>
                  <a:schemeClr val="tx1"/>
                </a:solidFill>
              </a:rPr>
              <a:t>The</a:t>
            </a:r>
            <a:r>
              <a:rPr lang="en-US" sz="1300" b="1" dirty="0">
                <a:solidFill>
                  <a:schemeClr val="tx1"/>
                </a:solidFill>
              </a:rPr>
              <a:t> Outreach Lecturing Fund (OLF) </a:t>
            </a:r>
            <a:r>
              <a:rPr lang="en-US" sz="1300" dirty="0">
                <a:solidFill>
                  <a:schemeClr val="tx1"/>
                </a:solidFill>
              </a:rPr>
              <a:t>provides funding for campuses to host </a:t>
            </a:r>
            <a:r>
              <a:rPr lang="en-US" sz="1300" b="1" dirty="0">
                <a:solidFill>
                  <a:schemeClr val="tx1"/>
                </a:solidFill>
                <a:hlinkClick r:id="rId3">
                  <a:extLst>
                    <a:ext uri="{A12FA001-AC4F-418D-AE19-62706E023703}">
                      <ahyp:hlinkClr xmlns:ahyp="http://schemas.microsoft.com/office/drawing/2018/hyperlinkcolor" val="tx"/>
                    </a:ext>
                  </a:extLst>
                </a:hlinkClick>
              </a:rPr>
              <a:t>Fulbright Visiting Scholars</a:t>
            </a:r>
            <a:r>
              <a:rPr lang="en-US" sz="1300" dirty="0">
                <a:solidFill>
                  <a:schemeClr val="tx1"/>
                </a:solidFill>
              </a:rPr>
              <a:t>, already in the United States, for short-term speaking engagements. To see a list of current Visiting Scholars in the U.S. please visit our </a:t>
            </a:r>
            <a:r>
              <a:rPr lang="en-US" sz="1300" b="1" dirty="0">
                <a:solidFill>
                  <a:schemeClr val="tx1"/>
                </a:solidFill>
                <a:hlinkClick r:id="rId4">
                  <a:extLst>
                    <a:ext uri="{A12FA001-AC4F-418D-AE19-62706E023703}">
                      <ahyp:hlinkClr xmlns:ahyp="http://schemas.microsoft.com/office/drawing/2018/hyperlinkcolor" val="tx"/>
                    </a:ext>
                  </a:extLst>
                </a:hlinkClick>
              </a:rPr>
              <a:t>Scholar Directory</a:t>
            </a:r>
            <a:r>
              <a:rPr lang="en-US" sz="1300" dirty="0">
                <a:solidFill>
                  <a:schemeClr val="tx1"/>
                </a:solidFill>
              </a:rPr>
              <a:t>.</a:t>
            </a:r>
            <a:r>
              <a:rPr lang="en-US" sz="1300" b="1" dirty="0">
                <a:solidFill>
                  <a:schemeClr val="tx1"/>
                </a:solidFill>
              </a:rPr>
              <a:t> </a:t>
            </a:r>
            <a:r>
              <a:rPr lang="en-US" sz="1300" dirty="0">
                <a:solidFill>
                  <a:schemeClr val="tx1"/>
                </a:solidFill>
              </a:rPr>
              <a:t>The OLF travel award is designed to enrich both institutions and Visiting Scholars through lectures that will promote academic disciplines and cultural understanding.</a:t>
            </a:r>
            <a:r>
              <a:rPr lang="en-US" sz="1300" dirty="0"/>
              <a:t> </a:t>
            </a:r>
            <a:endParaRPr lang="en-US" sz="1300" dirty="0">
              <a:solidFill>
                <a:schemeClr val="tx1"/>
              </a:solidFill>
              <a:cs typeface="Calibri"/>
            </a:endParaRPr>
          </a:p>
          <a:p>
            <a:endParaRPr lang="en-US" sz="1300" dirty="0">
              <a:solidFill>
                <a:schemeClr val="tx1"/>
              </a:solidFill>
            </a:endParaRPr>
          </a:p>
          <a:p>
            <a:pPr defTabSz="3624459">
              <a:defRPr/>
            </a:pPr>
            <a:r>
              <a:rPr lang="en-US" sz="1300" kern="1200" dirty="0">
                <a:solidFill>
                  <a:schemeClr val="tx1"/>
                </a:solidFill>
              </a:rPr>
              <a:t>The </a:t>
            </a:r>
            <a:r>
              <a:rPr lang="en-US" sz="1300" b="1" kern="1200" dirty="0">
                <a:solidFill>
                  <a:schemeClr val="tx1"/>
                </a:solidFill>
              </a:rPr>
              <a:t>Fulbright Foreign Language Teaching Assistant (FLTA) Program</a:t>
            </a:r>
            <a:r>
              <a:rPr lang="en-US" sz="1300" kern="1200" dirty="0">
                <a:solidFill>
                  <a:schemeClr val="tx1"/>
                </a:solidFill>
              </a:rPr>
              <a:t> supports language assistantships at universities and colleges throughout the U.S., providing institutions with an opportunity to enhance their language programming and expose students to native speakers who bring an energetic, up-to-date cultural component to the foreign language classroom as well as student life at a campus in general.</a:t>
            </a:r>
            <a:endParaRPr lang="en-US" sz="1300" kern="1200" dirty="0">
              <a:solidFill>
                <a:schemeClr val="tx1"/>
              </a:solidFill>
              <a:cs typeface="Calibri"/>
            </a:endParaRPr>
          </a:p>
        </p:txBody>
      </p:sp>
    </p:spTree>
    <p:extLst>
      <p:ext uri="{BB962C8B-B14F-4D97-AF65-F5344CB8AC3E}">
        <p14:creationId xmlns:p14="http://schemas.microsoft.com/office/powerpoint/2010/main" val="312977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3224">
              <a:defRPr/>
            </a:pPr>
            <a:r>
              <a:rPr lang="en-US" sz="1900" dirty="0">
                <a:solidFill>
                  <a:schemeClr val="tx1"/>
                </a:solidFill>
              </a:rPr>
              <a:t>Update to include your information + any other speakers + the date</a:t>
            </a:r>
          </a:p>
        </p:txBody>
      </p:sp>
    </p:spTree>
    <p:extLst>
      <p:ext uri="{BB962C8B-B14F-4D97-AF65-F5344CB8AC3E}">
        <p14:creationId xmlns:p14="http://schemas.microsoft.com/office/powerpoint/2010/main" val="328616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2941">
              <a:defRPr/>
            </a:pPr>
            <a:r>
              <a:rPr lang="en-US" sz="1300" dirty="0">
                <a:solidFill>
                  <a:schemeClr val="tx1"/>
                </a:solidFill>
              </a:rPr>
              <a:t>The U.S. Scholar Program is large but is one of many programs under the Fulbright umbrella.</a:t>
            </a:r>
            <a:r>
              <a:rPr lang="en-US" sz="1300" dirty="0"/>
              <a:t> </a:t>
            </a:r>
            <a:r>
              <a:rPr lang="en-US" sz="1300" dirty="0">
                <a:solidFill>
                  <a:schemeClr val="tx1"/>
                </a:solidFill>
              </a:rPr>
              <a:t> Note that there are opportunities other opportunities for U.S. Scholars, students and teachers to pursue abroad.</a:t>
            </a:r>
            <a:r>
              <a:rPr lang="en-US" sz="1300" dirty="0"/>
              <a:t> </a:t>
            </a:r>
            <a:r>
              <a:rPr lang="en-US" sz="1300" dirty="0">
                <a:solidFill>
                  <a:schemeClr val="tx1"/>
                </a:solidFill>
              </a:rPr>
              <a:t> I encourage people to take a photo or screenshot this to follow up if interested.</a:t>
            </a:r>
            <a:r>
              <a:rPr lang="en-US" sz="1300" dirty="0"/>
              <a:t> </a:t>
            </a:r>
            <a:endParaRPr lang="en-US" sz="1300">
              <a:solidFill>
                <a:schemeClr val="tx1"/>
              </a:solidFill>
            </a:endParaRPr>
          </a:p>
          <a:p>
            <a:pPr defTabSz="1932941">
              <a:defRPr/>
            </a:pPr>
            <a:endParaRPr lang="en-US" sz="1300" dirty="0"/>
          </a:p>
          <a:p>
            <a:pPr defTabSz="1932941">
              <a:defRPr/>
            </a:pPr>
            <a:r>
              <a:rPr lang="en-US" sz="1300" b="1" dirty="0">
                <a:solidFill>
                  <a:schemeClr val="tx1"/>
                </a:solidFill>
              </a:rPr>
              <a:t>U.S. Scholars</a:t>
            </a:r>
            <a:endParaRPr lang="en-US" sz="1300" b="1" dirty="0">
              <a:solidFill>
                <a:schemeClr val="tx1"/>
              </a:solidFill>
              <a:cs typeface="Calibri"/>
            </a:endParaRPr>
          </a:p>
          <a:p>
            <a:pPr defTabSz="1932941">
              <a:defRPr/>
            </a:pPr>
            <a:endParaRPr lang="en-US" sz="1300" u="sng">
              <a:solidFill>
                <a:schemeClr val="tx1"/>
              </a:solidFill>
            </a:endParaRPr>
          </a:p>
          <a:p>
            <a:pPr defTabSz="1932941">
              <a:defRPr/>
            </a:pPr>
            <a:r>
              <a:rPr lang="en-US" sz="1300" u="sng" dirty="0">
                <a:solidFill>
                  <a:schemeClr val="tx1"/>
                </a:solidFill>
              </a:rPr>
              <a:t>Fulbright-Hays Group Projects Abroad Program</a:t>
            </a:r>
            <a:r>
              <a:rPr lang="en-US" sz="1300" dirty="0">
                <a:solidFill>
                  <a:schemeClr val="tx1"/>
                </a:solidFill>
              </a:rPr>
              <a:t> - Funding to spend time in a foreign country or region acquiring resource materials for curriculum development in modern foreign languages or area studies programs</a:t>
            </a:r>
            <a:r>
              <a:rPr lang="en-US" sz="1300" dirty="0"/>
              <a:t> </a:t>
            </a:r>
            <a:endParaRPr lang="en-US" sz="1300" dirty="0">
              <a:solidFill>
                <a:schemeClr val="tx1"/>
              </a:solidFill>
              <a:cs typeface="Calibri"/>
            </a:endParaRPr>
          </a:p>
          <a:p>
            <a:pPr defTabSz="1932941">
              <a:defRPr/>
            </a:pPr>
            <a:endParaRPr lang="en-US" sz="1300">
              <a:solidFill>
                <a:schemeClr val="tx1"/>
              </a:solidFill>
            </a:endParaRPr>
          </a:p>
          <a:p>
            <a:pPr defTabSz="1932941">
              <a:defRPr/>
            </a:pPr>
            <a:r>
              <a:rPr lang="en-US" sz="1300" u="sng" dirty="0">
                <a:solidFill>
                  <a:schemeClr val="tx1"/>
                </a:solidFill>
              </a:rPr>
              <a:t>Fulbright Specialist</a:t>
            </a:r>
            <a:r>
              <a:rPr lang="en-US" sz="1300" dirty="0">
                <a:solidFill>
                  <a:schemeClr val="tx1"/>
                </a:solidFill>
              </a:rPr>
              <a:t> - The Fulbright Specialist Program is a unique opportunity for U.S. academics and established professionals to join a roster of candidates who are eligible to engage in two- to six-week, project-based exchanges at host institutions across the globe.  Institutionally driven from overseas, so projects must be approved for funding abroad before matches take place.</a:t>
            </a:r>
            <a:endParaRPr lang="en-US" sz="1300" dirty="0">
              <a:solidFill>
                <a:schemeClr val="tx1"/>
              </a:solidFill>
              <a:cs typeface="Calibri"/>
            </a:endParaRPr>
          </a:p>
          <a:p>
            <a:pPr defTabSz="1932941">
              <a:defRPr/>
            </a:pPr>
            <a:endParaRPr lang="en-US" sz="1300" u="sng">
              <a:solidFill>
                <a:schemeClr val="tx1"/>
              </a:solidFill>
            </a:endParaRPr>
          </a:p>
          <a:p>
            <a:pPr defTabSz="1932941">
              <a:defRPr/>
            </a:pPr>
            <a:r>
              <a:rPr lang="en-US" sz="1300" b="1" dirty="0">
                <a:solidFill>
                  <a:schemeClr val="tx1"/>
                </a:solidFill>
              </a:rPr>
              <a:t>U.S. Students</a:t>
            </a:r>
            <a:endParaRPr lang="en-US" sz="1300" b="1" dirty="0">
              <a:solidFill>
                <a:schemeClr val="tx1"/>
              </a:solidFill>
              <a:cs typeface="Calibri"/>
            </a:endParaRPr>
          </a:p>
          <a:p>
            <a:pPr defTabSz="1932941">
              <a:defRPr/>
            </a:pPr>
            <a:endParaRPr lang="en-US" sz="1300">
              <a:solidFill>
                <a:schemeClr val="tx1"/>
              </a:solidFill>
            </a:endParaRPr>
          </a:p>
          <a:p>
            <a:pPr>
              <a:defRPr>
                <a:solidFill>
                  <a:srgbClr val="FAFFF8"/>
                </a:solidFill>
                <a:latin typeface="Mark OT Light"/>
                <a:ea typeface="Mark OT Light"/>
                <a:cs typeface="Mark OT Light"/>
                <a:sym typeface="Mark OT Light"/>
              </a:defRPr>
            </a:pPr>
            <a:r>
              <a:rPr lang="en-US" sz="1300" u="sng" dirty="0">
                <a:solidFill>
                  <a:srgbClr val="000000"/>
                </a:solidFill>
              </a:rPr>
              <a:t>English </a:t>
            </a:r>
            <a:r>
              <a:rPr lang="en-US" sz="1300" u="sng" dirty="0" err="1">
                <a:solidFill>
                  <a:srgbClr val="000000"/>
                </a:solidFill>
              </a:rPr>
              <a:t>Teachign</a:t>
            </a:r>
            <a:r>
              <a:rPr lang="en-US" sz="1300" u="sng" dirty="0">
                <a:solidFill>
                  <a:srgbClr val="000000"/>
                </a:solidFill>
              </a:rPr>
              <a:t> Assistant (ETA</a:t>
            </a:r>
            <a:r>
              <a:rPr lang="en-US" sz="1300" u="sng" dirty="0">
                <a:solidFill>
                  <a:srgbClr val="000000"/>
                </a:solidFill>
                <a:latin typeface="Mark OT Light"/>
              </a:rPr>
              <a:t>) Program</a:t>
            </a:r>
            <a:r>
              <a:rPr lang="en-US" sz="1300" dirty="0">
                <a:solidFill>
                  <a:srgbClr val="000000"/>
                </a:solidFill>
                <a:latin typeface="Mark OT Light"/>
              </a:rPr>
              <a:t> - P</a:t>
            </a:r>
            <a:r>
              <a:rPr lang="en-US" sz="1300" dirty="0">
                <a:solidFill>
                  <a:schemeClr val="tx1"/>
                </a:solidFill>
              </a:rPr>
              <a:t>laces grantees in schools overseas to supplement local English language instruction and to provide a native speaker presence in the classrooms</a:t>
            </a:r>
          </a:p>
          <a:p>
            <a:pPr>
              <a:defRPr>
                <a:solidFill>
                  <a:srgbClr val="FAFFF8"/>
                </a:solidFill>
                <a:latin typeface="Mark OT Light"/>
                <a:ea typeface="Mark OT Light"/>
                <a:cs typeface="Mark OT Light"/>
                <a:sym typeface="Mark OT Light"/>
              </a:defRPr>
            </a:pPr>
            <a:endParaRPr lang="en-US" sz="1300">
              <a:solidFill>
                <a:schemeClr val="tx1"/>
              </a:solidFill>
            </a:endParaRPr>
          </a:p>
          <a:p>
            <a:pPr defTabSz="1932941">
              <a:defRPr/>
            </a:pPr>
            <a:r>
              <a:rPr lang="en-US" sz="1300" u="sng" dirty="0">
                <a:solidFill>
                  <a:schemeClr val="tx1"/>
                </a:solidFill>
              </a:rPr>
              <a:t>Fulbright-Hays Doctoral Dissertation Research Abroad Program</a:t>
            </a:r>
            <a:r>
              <a:rPr lang="en-US" sz="1300" dirty="0">
                <a:solidFill>
                  <a:schemeClr val="tx1"/>
                </a:solidFill>
              </a:rPr>
              <a:t> - Funding for individual doctoral students who conduct research in other countries in modern foreign languages and area studies for periods of six to 12 months</a:t>
            </a:r>
            <a:endParaRPr lang="en-US" sz="1300" dirty="0">
              <a:solidFill>
                <a:schemeClr val="tx1"/>
              </a:solidFill>
              <a:cs typeface="Calibri"/>
            </a:endParaRPr>
          </a:p>
          <a:p>
            <a:endParaRPr lang="en-US" sz="1300">
              <a:solidFill>
                <a:schemeClr val="tx1"/>
              </a:solidFill>
            </a:endParaRPr>
          </a:p>
          <a:p>
            <a:r>
              <a:rPr lang="en-US" sz="1300" u="sng" dirty="0">
                <a:solidFill>
                  <a:schemeClr val="tx1"/>
                </a:solidFill>
              </a:rPr>
              <a:t>Fulbright U.S. Student Program</a:t>
            </a:r>
            <a:r>
              <a:rPr lang="en-US" sz="1300" dirty="0">
                <a:solidFill>
                  <a:schemeClr val="tx1"/>
                </a:solidFill>
              </a:rPr>
              <a:t> - Recent graduates, post-graduate candidates through dissertation level, developing professionals and artists to study and research abroad</a:t>
            </a:r>
            <a:endParaRPr lang="en-US" sz="1300" dirty="0">
              <a:solidFill>
                <a:schemeClr val="tx1"/>
              </a:solidFill>
              <a:cs typeface="Calibri"/>
            </a:endParaRPr>
          </a:p>
          <a:p>
            <a:endParaRPr lang="en-US" sz="1300" u="sng">
              <a:solidFill>
                <a:schemeClr val="tx1"/>
              </a:solidFill>
            </a:endParaRPr>
          </a:p>
          <a:p>
            <a:r>
              <a:rPr lang="en-US" sz="1300" b="1" dirty="0">
                <a:solidFill>
                  <a:schemeClr val="tx1"/>
                </a:solidFill>
              </a:rPr>
              <a:t>U.S. Teachers</a:t>
            </a:r>
            <a:endParaRPr lang="en-US" sz="1300" b="1" dirty="0">
              <a:solidFill>
                <a:schemeClr val="tx1"/>
              </a:solidFill>
              <a:cs typeface="Calibri"/>
            </a:endParaRPr>
          </a:p>
          <a:p>
            <a:endParaRPr lang="en-US" sz="1300">
              <a:solidFill>
                <a:schemeClr val="tx1"/>
              </a:solidFill>
            </a:endParaRPr>
          </a:p>
          <a:p>
            <a:pPr defTabSz="1932941">
              <a:defRPr/>
            </a:pPr>
            <a:r>
              <a:rPr lang="en-US" sz="1300" u="sng" dirty="0">
                <a:solidFill>
                  <a:schemeClr val="tx1"/>
                </a:solidFill>
              </a:rPr>
              <a:t>Fulbright Distinguished Award in Teaching Program</a:t>
            </a:r>
            <a:r>
              <a:rPr lang="en-US" sz="1300" dirty="0">
                <a:solidFill>
                  <a:schemeClr val="tx1"/>
                </a:solidFill>
              </a:rPr>
              <a:t> - K-12 educators can take part in a three-to six-month professional development experience abroad, pursue individual inquiry projects, take courses at a host university, and collaborate with colleagues on best educational practices</a:t>
            </a:r>
            <a:endParaRPr lang="en-US" sz="1300" dirty="0">
              <a:solidFill>
                <a:schemeClr val="tx1"/>
              </a:solidFill>
              <a:cs typeface="Calibri"/>
            </a:endParaRPr>
          </a:p>
          <a:p>
            <a:pPr defTabSz="1932941">
              <a:defRPr/>
            </a:pPr>
            <a:endParaRPr lang="en-US" sz="1300">
              <a:solidFill>
                <a:schemeClr val="tx1"/>
              </a:solidFill>
            </a:endParaRPr>
          </a:p>
          <a:p>
            <a:pPr defTabSz="1932941">
              <a:defRPr/>
            </a:pPr>
            <a:r>
              <a:rPr lang="en-US" sz="1300" u="sng" dirty="0">
                <a:solidFill>
                  <a:schemeClr val="tx1"/>
                </a:solidFill>
              </a:rPr>
              <a:t>Fulbright-Hays Group Projects Abroad</a:t>
            </a:r>
            <a:r>
              <a:rPr lang="en-US" sz="1300" dirty="0">
                <a:solidFill>
                  <a:schemeClr val="tx1"/>
                </a:solidFill>
              </a:rPr>
              <a:t> - Funding to spend time in a foreign country or region acquiring resource materials for curriculum development in modern foreign languages or area studies programs</a:t>
            </a:r>
            <a:r>
              <a:rPr lang="en-US" sz="1300" dirty="0"/>
              <a:t> </a:t>
            </a:r>
            <a:endParaRPr lang="en-US" sz="1300" dirty="0">
              <a:solidFill>
                <a:schemeClr val="tx1"/>
              </a:solidFill>
              <a:cs typeface="Calibri"/>
            </a:endParaRPr>
          </a:p>
          <a:p>
            <a:pPr defTabSz="1932941">
              <a:defRPr/>
            </a:pPr>
            <a:endParaRPr lang="en-US" sz="1300">
              <a:solidFill>
                <a:schemeClr val="tx1"/>
              </a:solidFill>
            </a:endParaRPr>
          </a:p>
          <a:p>
            <a:pPr defTabSz="1932941">
              <a:defRPr/>
            </a:pPr>
            <a:r>
              <a:rPr lang="en-US" sz="1300" u="sng" dirty="0">
                <a:solidFill>
                  <a:schemeClr val="tx1"/>
                </a:solidFill>
              </a:rPr>
              <a:t>Fulbright Teachers for Global Classrooms</a:t>
            </a:r>
            <a:r>
              <a:rPr lang="en-US" sz="1300" dirty="0">
                <a:solidFill>
                  <a:schemeClr val="tx1"/>
                </a:solidFill>
              </a:rPr>
              <a:t> - Fulbright TGC is a year-long professional development opportunity for U.S. elementary, middle, and high school teachers to develop skills for preparing students for a competitive global economy.</a:t>
            </a:r>
            <a:r>
              <a:rPr lang="en-US" sz="1300" dirty="0"/>
              <a:t> </a:t>
            </a:r>
            <a:endParaRPr lang="en-US" sz="1300" dirty="0">
              <a:solidFill>
                <a:schemeClr val="tx1"/>
              </a:solidFill>
              <a:cs typeface="Calibri"/>
            </a:endParaRPr>
          </a:p>
        </p:txBody>
      </p:sp>
    </p:spTree>
    <p:extLst>
      <p:ext uri="{BB962C8B-B14F-4D97-AF65-F5344CB8AC3E}">
        <p14:creationId xmlns:p14="http://schemas.microsoft.com/office/powerpoint/2010/main" val="2589113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a:t>Sign up for </a:t>
            </a:r>
            <a:r>
              <a:rPr lang="en-US" err="1"/>
              <a:t>MyFulbright</a:t>
            </a:r>
            <a:r>
              <a:rPr lang="en-US"/>
              <a:t>, follow all our media for inspiration and stories, refer your colleagues!</a:t>
            </a:r>
          </a:p>
        </p:txBody>
      </p:sp>
    </p:spTree>
    <p:extLst>
      <p:ext uri="{BB962C8B-B14F-4D97-AF65-F5344CB8AC3E}">
        <p14:creationId xmlns:p14="http://schemas.microsoft.com/office/powerpoint/2010/main" val="3610774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42900" indent="-342900" defTabSz="1933224">
              <a:buFont typeface="Arial"/>
              <a:buChar char="•"/>
              <a:defRPr/>
            </a:pPr>
            <a:endParaRPr lang="en-US" sz="1900" dirty="0">
              <a:cs typeface="Calibri"/>
            </a:endParaRPr>
          </a:p>
        </p:txBody>
      </p:sp>
    </p:spTree>
    <p:extLst>
      <p:ext uri="{BB962C8B-B14F-4D97-AF65-F5344CB8AC3E}">
        <p14:creationId xmlns:p14="http://schemas.microsoft.com/office/powerpoint/2010/main" val="3882889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231DBFC0-96C0-43E6-A899-3FDA858CBC7D}" type="slidenum">
              <a:rPr lang="en-US" smtClean="0"/>
              <a:t>24</a:t>
            </a:fld>
            <a:endParaRPr lang="en-US"/>
          </a:p>
        </p:txBody>
      </p:sp>
    </p:spTree>
    <p:extLst>
      <p:ext uri="{BB962C8B-B14F-4D97-AF65-F5344CB8AC3E}">
        <p14:creationId xmlns:p14="http://schemas.microsoft.com/office/powerpoint/2010/main" val="206990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as is necessary for your audience)</a:t>
            </a:r>
            <a:endParaRPr lang="en-US" b="1" dirty="0"/>
          </a:p>
          <a:p>
            <a:endParaRPr lang="en-US" dirty="0"/>
          </a:p>
          <a:p>
            <a:r>
              <a:rPr lang="en-US" dirty="0"/>
              <a:t>Specify that you will focus on </a:t>
            </a:r>
            <a:r>
              <a:rPr lang="en-US" b="1" dirty="0"/>
              <a:t>U.S. scholar awards for faculty and professionals </a:t>
            </a:r>
            <a:r>
              <a:rPr lang="en-US" dirty="0"/>
              <a:t>(FYI for those</a:t>
            </a:r>
            <a:r>
              <a:rPr lang="en-US" b="0" dirty="0"/>
              <a:t> interested in Student or Visiting Scholar Programs</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DBFC0-96C0-43E6-A899-3FDA858CBC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06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3624459">
              <a:defRPr/>
            </a:pPr>
            <a:r>
              <a:rPr lang="en-US" sz="1900" dirty="0">
                <a:solidFill>
                  <a:schemeClr val="tx1"/>
                </a:solidFill>
              </a:rPr>
              <a:t>Fulbright allows people to teach, research and conduct professional projects abroad, but at its core it</a:t>
            </a:r>
            <a:r>
              <a:rPr lang="en-US" sz="1900" dirty="0"/>
              <a:t> is</a:t>
            </a:r>
            <a:r>
              <a:rPr lang="en-US" sz="1900" dirty="0">
                <a:solidFill>
                  <a:schemeClr val="tx1"/>
                </a:solidFill>
              </a:rPr>
              <a:t> </a:t>
            </a:r>
            <a:r>
              <a:rPr lang="en-US" sz="1900" b="1" dirty="0">
                <a:solidFill>
                  <a:schemeClr val="tx1"/>
                </a:solidFill>
              </a:rPr>
              <a:t>a cultural and educational exchange program </a:t>
            </a:r>
            <a:r>
              <a:rPr lang="en-US" sz="1900" b="0" dirty="0">
                <a:solidFill>
                  <a:schemeClr val="tx1"/>
                </a:solidFill>
              </a:rPr>
              <a:t>to accomplish our stated mission.</a:t>
            </a:r>
            <a:r>
              <a:rPr lang="en-US" sz="1900" dirty="0"/>
              <a:t>  </a:t>
            </a:r>
            <a:endParaRPr lang="en-US" sz="1900" dirty="0">
              <a:solidFill>
                <a:schemeClr val="tx1"/>
              </a:solidFill>
            </a:endParaRPr>
          </a:p>
        </p:txBody>
      </p:sp>
    </p:spTree>
    <p:extLst>
      <p:ext uri="{BB962C8B-B14F-4D97-AF65-F5344CB8AC3E}">
        <p14:creationId xmlns:p14="http://schemas.microsoft.com/office/powerpoint/2010/main" val="208234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3224">
              <a:defRPr/>
            </a:pPr>
            <a:r>
              <a:rPr lang="en-US" sz="1900">
                <a:solidFill>
                  <a:schemeClr val="tx1"/>
                </a:solidFill>
              </a:rPr>
              <a:t>As a program that “represents the American people”, diversity and inclusion is critical to our work.  We strive to have a broad range of American experiences represented by </a:t>
            </a:r>
            <a:r>
              <a:rPr lang="en-US" sz="1900" err="1">
                <a:solidFill>
                  <a:schemeClr val="tx1"/>
                </a:solidFill>
              </a:rPr>
              <a:t>Fulbrighters</a:t>
            </a:r>
            <a:r>
              <a:rPr lang="en-US" sz="1900">
                <a:solidFill>
                  <a:schemeClr val="tx1"/>
                </a:solidFill>
              </a:rPr>
              <a:t> abroad.  With that in mind, we are actively seeking a diverse pool of applicants for the Fulbright program. No matter where you’re from in the US or how you identify, Fulbright welcomes you to participate.</a:t>
            </a:r>
          </a:p>
        </p:txBody>
      </p:sp>
    </p:spTree>
    <p:extLst>
      <p:ext uri="{BB962C8B-B14F-4D97-AF65-F5344CB8AC3E}">
        <p14:creationId xmlns:p14="http://schemas.microsoft.com/office/powerpoint/2010/main" val="385178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900">
                <a:solidFill>
                  <a:schemeClr val="tx1"/>
                </a:solidFill>
              </a:rPr>
              <a:t>While US Scholar is the smallest piece of this puzzle, it is the most strategic.  All other programs are possible through the development of relationships that faculty foster while abroad through programs like Fulbright. </a:t>
            </a:r>
          </a:p>
        </p:txBody>
      </p:sp>
    </p:spTree>
    <p:extLst>
      <p:ext uri="{BB962C8B-B14F-4D97-AF65-F5344CB8AC3E}">
        <p14:creationId xmlns:p14="http://schemas.microsoft.com/office/powerpoint/2010/main" val="1428404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2400">
              <a:effectLst/>
              <a:latin typeface="+mj-lt"/>
              <a:ea typeface="+mj-ea"/>
              <a:cs typeface="+mj-cs"/>
              <a:sym typeface="Calibri"/>
            </a:endParaRPr>
          </a:p>
        </p:txBody>
      </p:sp>
    </p:spTree>
    <p:extLst>
      <p:ext uri="{BB962C8B-B14F-4D97-AF65-F5344CB8AC3E}">
        <p14:creationId xmlns:p14="http://schemas.microsoft.com/office/powerpoint/2010/main" val="162636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2400" dirty="0">
                <a:latin typeface="+mj-lt"/>
                <a:ea typeface="+mj-ea"/>
                <a:cs typeface="Calibri Light"/>
              </a:rPr>
              <a:t>This makes Fulbright unique among fellowships and grants.  Many Fulbright dependents, especially children, are deeply impacted during their time abroad. </a:t>
            </a:r>
            <a:endParaRPr lang="en-US" sz="2400" dirty="0">
              <a:effectLst/>
              <a:latin typeface="+mj-lt"/>
              <a:ea typeface="+mj-ea"/>
              <a:cs typeface="+mj-cs"/>
              <a:sym typeface="Calibri"/>
            </a:endParaRPr>
          </a:p>
        </p:txBody>
      </p:sp>
    </p:spTree>
    <p:extLst>
      <p:ext uri="{BB962C8B-B14F-4D97-AF65-F5344CB8AC3E}">
        <p14:creationId xmlns:p14="http://schemas.microsoft.com/office/powerpoint/2010/main" val="249054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2400">
              <a:effectLst/>
              <a:latin typeface="+mj-lt"/>
              <a:ea typeface="+mj-ea"/>
              <a:cs typeface="+mj-cs"/>
              <a:sym typeface="Calibri"/>
            </a:endParaRPr>
          </a:p>
        </p:txBody>
      </p:sp>
    </p:spTree>
    <p:extLst>
      <p:ext uri="{BB962C8B-B14F-4D97-AF65-F5344CB8AC3E}">
        <p14:creationId xmlns:p14="http://schemas.microsoft.com/office/powerpoint/2010/main" val="292143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df"/><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37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F456AA0-1006-4F19-B1A0-87D828A4BB86}"/>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722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B275A67D-C157-42AB-8473-30ED0F5B04B7}"/>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3" name="Text Placeholder 13">
            <a:extLst>
              <a:ext uri="{FF2B5EF4-FFF2-40B4-BE49-F238E27FC236}">
                <a16:creationId xmlns:a16="http://schemas.microsoft.com/office/drawing/2014/main" id="{75AF8833-0154-4488-9F79-C35951D0D5A1}"/>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006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338E34-6575-4138-A0F2-9274179B4908}"/>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2778626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A86D3DE0-F962-461C-B2E5-007C5ED219A4}"/>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3" name="Text Placeholder 13">
            <a:extLst>
              <a:ext uri="{FF2B5EF4-FFF2-40B4-BE49-F238E27FC236}">
                <a16:creationId xmlns:a16="http://schemas.microsoft.com/office/drawing/2014/main" id="{E964CC44-C0D8-4013-83D9-91257A9C08BA}"/>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718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1E32B7-33DE-41C1-9815-523F58192947}"/>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63422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7A63A463-1ECF-4ED8-84B4-7704E9CA2FA7}"/>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3" name="Text Placeholder 13">
            <a:extLst>
              <a:ext uri="{FF2B5EF4-FFF2-40B4-BE49-F238E27FC236}">
                <a16:creationId xmlns:a16="http://schemas.microsoft.com/office/drawing/2014/main" id="{78AC8DE9-6676-41D5-A8F6-78F17979719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5807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BCD0AA-6F11-41B5-B89A-40014A964D91}"/>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19609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0A7C9-333A-4C0E-B3D9-1DAB2D3AB902}"/>
              </a:ext>
            </a:extLst>
          </p:cNvPr>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508000" y="371476"/>
            <a:ext cx="2429219" cy="457200"/>
          </a:xfrm>
          <a:prstGeom prst="rect">
            <a:avLst/>
          </a:prstGeom>
        </p:spPr>
      </p:pic>
      <p:sp>
        <p:nvSpPr>
          <p:cNvPr id="3" name="Title 9">
            <a:extLst>
              <a:ext uri="{FF2B5EF4-FFF2-40B4-BE49-F238E27FC236}">
                <a16:creationId xmlns:a16="http://schemas.microsoft.com/office/drawing/2014/main" id="{AB00C9C4-06C2-4D31-AF9E-F52D763E1306}"/>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4" name="Text Placeholder 13">
            <a:extLst>
              <a:ext uri="{FF2B5EF4-FFF2-40B4-BE49-F238E27FC236}">
                <a16:creationId xmlns:a16="http://schemas.microsoft.com/office/drawing/2014/main" id="{B47D0816-3A8C-41F3-BD5B-AD33F1C5117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98B7E465-DD61-8C8B-E649-F6F45AD3C7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r="365"/>
          <a:stretch>
            <a:fillRect/>
          </a:stretch>
        </p:blipFill>
        <p:spPr bwMode="auto">
          <a:xfrm>
            <a:off x="-6350" y="5943600"/>
            <a:ext cx="12198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172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4AC78C55-431D-4835-BF20-073ADD74198C}"/>
              </a:ext>
            </a:extLst>
          </p:cNvPr>
          <p:cNvSpPr>
            <a:spLocks noGrp="1"/>
          </p:cNvSpPr>
          <p:nvPr>
            <p:ph type="title"/>
          </p:nvPr>
        </p:nvSpPr>
        <p:spPr>
          <a:xfrm>
            <a:off x="508000" y="596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4" name="Text Placeholder 13">
            <a:extLst>
              <a:ext uri="{FF2B5EF4-FFF2-40B4-BE49-F238E27FC236}">
                <a16:creationId xmlns:a16="http://schemas.microsoft.com/office/drawing/2014/main" id="{AAB8B6B9-F0FC-4846-9705-04201FEEC62F}"/>
              </a:ext>
            </a:extLst>
          </p:cNvPr>
          <p:cNvSpPr>
            <a:spLocks noGrp="1"/>
          </p:cNvSpPr>
          <p:nvPr>
            <p:ph type="body" sz="quarter" idx="11"/>
          </p:nvPr>
        </p:nvSpPr>
        <p:spPr>
          <a:xfrm>
            <a:off x="508000" y="1511300"/>
            <a:ext cx="11201400" cy="42418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5363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9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402822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54621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370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chemeClr val="bg1"/>
                </a:solidFill>
                <a:latin typeface="Mark OT Book" panose="020B0604020201010104" pitchFamily="34" charset="0"/>
              </a:defRPr>
            </a:lvl1pPr>
          </a:lstStyle>
          <a:p>
            <a:endParaRPr lang="en-US"/>
          </a:p>
        </p:txBody>
      </p:sp>
    </p:spTree>
    <p:extLst>
      <p:ext uri="{BB962C8B-B14F-4D97-AF65-F5344CB8AC3E}">
        <p14:creationId xmlns:p14="http://schemas.microsoft.com/office/powerpoint/2010/main" val="292355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179227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838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52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3">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53975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35B3FC23-79F2-4CF5-B136-2B31B004ED91}"/>
              </a:ext>
            </a:extLst>
          </p:cNvPr>
          <p:cNvSpPr>
            <a:spLocks noGrp="1"/>
          </p:cNvSpPr>
          <p:nvPr>
            <p:ph type="body" sz="quarter" idx="12"/>
          </p:nvPr>
        </p:nvSpPr>
        <p:spPr>
          <a:xfrm>
            <a:off x="6286500" y="1879600"/>
            <a:ext cx="54229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142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41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1BC4E7-E781-4CCE-90D3-552D1F8F0555}"/>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227325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4F2734DE-443D-41EC-B9F8-6184F56D70D1}"/>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3" name="Text Placeholder 13">
            <a:extLst>
              <a:ext uri="{FF2B5EF4-FFF2-40B4-BE49-F238E27FC236}">
                <a16:creationId xmlns:a16="http://schemas.microsoft.com/office/drawing/2014/main" id="{519B4CFF-86D7-43F5-884E-C84141021FF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solidFill>
                  <a:schemeClr val="tx1"/>
                </a:solidFill>
                <a:latin typeface="+mn-lt"/>
              </a:defRPr>
            </a:lvl1pPr>
            <a:lvl2pPr marL="457200" indent="-274320">
              <a:lnSpc>
                <a:spcPct val="110000"/>
              </a:lnSpc>
              <a:spcBef>
                <a:spcPts val="600"/>
              </a:spcBef>
              <a:defRPr sz="2000">
                <a:solidFill>
                  <a:schemeClr val="tx1"/>
                </a:solidFill>
                <a:latin typeface="+mn-lt"/>
              </a:defRPr>
            </a:lvl2pPr>
            <a:lvl3pPr marL="640080" indent="-182880">
              <a:lnSpc>
                <a:spcPct val="110000"/>
              </a:lnSpc>
              <a:spcBef>
                <a:spcPts val="600"/>
              </a:spcBef>
              <a:defRPr sz="1800">
                <a:solidFill>
                  <a:schemeClr val="tx1"/>
                </a:solidFill>
                <a:latin typeface="+mn-lt"/>
              </a:defRPr>
            </a:lvl3pPr>
            <a:lvl4pPr marL="822960" indent="-182880">
              <a:lnSpc>
                <a:spcPct val="110000"/>
              </a:lnSpc>
              <a:spcBef>
                <a:spcPts val="600"/>
              </a:spcBef>
              <a:defRPr sz="1200">
                <a:solidFill>
                  <a:schemeClr val="tx1"/>
                </a:solidFill>
                <a:latin typeface="+mn-lt"/>
              </a:defRPr>
            </a:lvl4pPr>
            <a:lvl5pPr marL="1097280" indent="-182880">
              <a:lnSpc>
                <a:spcPct val="110000"/>
              </a:lnSpc>
              <a:spcBef>
                <a:spcPts val="600"/>
              </a:spcBef>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26856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4.png"/><Relationship Id="rId3" Type="http://schemas.openxmlformats.org/officeDocument/2006/relationships/theme" Target="../theme/theme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11" Type="http://schemas.openxmlformats.org/officeDocument/2006/relationships/image" Target="NULL"/><Relationship Id="rId5" Type="http://schemas.openxmlformats.org/officeDocument/2006/relationships/image" Target="../media/image1.png"/><Relationship Id="rId10" Type="http://schemas.openxmlformats.org/officeDocument/2006/relationships/image" Target="../media/image2.png"/><Relationship Id="rId4" Type="http://schemas.openxmlformats.org/officeDocument/2006/relationships/image" Target="NULL"/><Relationship Id="rId9" Type="http://schemas.openxmlformats.org/officeDocument/2006/relationships/image" Target="NUL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theme" Target="../theme/theme5.xml"/><Relationship Id="rId17" Type="http://schemas.openxmlformats.org/officeDocument/2006/relationships/image" Target="NULL"/><Relationship Id="rId2" Type="http://schemas.openxmlformats.org/officeDocument/2006/relationships/slideLayout" Target="../slideLayouts/slideLayout13.xml"/><Relationship Id="rId16"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2.png"/><Relationship Id="rId15" Type="http://schemas.openxmlformats.org/officeDocument/2006/relationships/image" Target="NULL"/><Relationship Id="rId4" Type="http://schemas.openxmlformats.org/officeDocument/2006/relationships/image" Target="NUL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6.xml"/><Relationship Id="rId7"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60.pdf"/><Relationship Id="rId5" Type="http://schemas.openxmlformats.org/officeDocument/2006/relationships/image" Target="../media/image5.png"/><Relationship Id="rId4" Type="http://schemas.openxmlformats.org/officeDocument/2006/relationships/image" Target="../media/image190.pdf"/></Relationships>
</file>

<file path=ppt/slideMasters/_rels/slideMaster7.xml.rels><?xml version="1.0" encoding="UTF-8" standalone="yes"?>
<Relationships xmlns="http://schemas.openxmlformats.org/package/2006/relationships"><Relationship Id="rId13" Type="http://schemas.openxmlformats.org/officeDocument/2006/relationships/image" Target="../media/image90.pdf"/><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7.xml"/><Relationship Id="rId4" Type="http://schemas.openxmlformats.org/officeDocument/2006/relationships/slideLayout" Target="../slideLayouts/slideLayout19.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8.xml"/><Relationship Id="rId1" Type="http://schemas.openxmlformats.org/officeDocument/2006/relationships/slideLayout" Target="../slideLayouts/slideLayout20.xml"/><Relationship Id="rId4" Type="http://schemas.openxmlformats.org/officeDocument/2006/relationships/image" Target="../media/image13.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5400" y="0"/>
            <a:ext cx="12242800" cy="6858000"/>
          </a:xfrm>
          <a:prstGeom prst="rect">
            <a:avLst/>
          </a:prstGeom>
        </p:spPr>
      </p:pic>
      <p:pic>
        <p:nvPicPr>
          <p:cNvPr id="11" name="Picture 10"/>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9955066" y="6321580"/>
            <a:ext cx="1714500" cy="152400"/>
          </a:xfrm>
          <a:prstGeom prst="rect">
            <a:avLst/>
          </a:prstGeom>
        </p:spPr>
      </p:pic>
      <p:pic>
        <p:nvPicPr>
          <p:cNvPr id="7" name="Picture 6"/>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1"/>
              <a:stretch>
                <a:fillRect/>
              </a:stretch>
            </p:blipFill>
          </mc:Choice>
          <mc:Fallback>
            <p:blipFill>
              <a:blip r:embed="rId12"/>
              <a:stretch>
                <a:fillRect/>
              </a:stretch>
            </p:blipFill>
          </mc:Fallback>
        </mc:AlternateContent>
        <p:spPr>
          <a:xfrm>
            <a:off x="-25400" y="5838922"/>
            <a:ext cx="12242800" cy="1028700"/>
          </a:xfrm>
          <a:prstGeom prst="rect">
            <a:avLst/>
          </a:prstGeom>
        </p:spPr>
      </p:pic>
      <p:sp>
        <p:nvSpPr>
          <p:cNvPr id="2" name="Rectangle 1">
            <a:extLst>
              <a:ext uri="{FF2B5EF4-FFF2-40B4-BE49-F238E27FC236}">
                <a16:creationId xmlns:a16="http://schemas.microsoft.com/office/drawing/2014/main" id="{300AD8AC-88B4-C348-C24C-777BEF4D7C54}"/>
              </a:ext>
            </a:extLst>
          </p:cNvPr>
          <p:cNvSpPr/>
          <p:nvPr userDrawn="1"/>
        </p:nvSpPr>
        <p:spPr>
          <a:xfrm>
            <a:off x="4137660" y="6108220"/>
            <a:ext cx="3482340" cy="426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EAED440-6B98-A54C-95FD-61BC21F3648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r="365"/>
          <a:stretch>
            <a:fillRect/>
          </a:stretch>
        </p:blipFill>
        <p:spPr bwMode="auto">
          <a:xfrm>
            <a:off x="-6350" y="5943600"/>
            <a:ext cx="12198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717489"/>
      </p:ext>
    </p:extLst>
  </p:cSld>
  <p:clrMap bg1="lt1" tx1="dk1" bg2="lt2" tx2="dk2" accent1="accent1" accent2="accent2" accent3="accent3" accent4="accent4" accent5="accent5" accent6="accent6" hlink="hlink" folHlink="folHlink"/>
  <p:sldLayoutIdLst>
    <p:sldLayoutId id="2147483663" r:id="rId1"/>
    <p:sldLayoutId id="2147483701"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noChangeArrowheads="1"/>
          </p:cNvPicPr>
          <p:nvPr userDrawn="1"/>
        </p:nvPicPr>
        <p:blipFill>
          <a:blip r:embed="rId8">
            <a:extLst>
              <a:ext uri="{28A0092B-C50C-407E-A947-70E740481C1C}">
                <a14:useLocalDpi xmlns:a14="http://schemas.microsoft.com/office/drawing/2010/main" val="0"/>
              </a:ext>
            </a:extLst>
          </a:blip>
          <a:srcRect r="285"/>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31924F7-263D-6FCC-75BD-5CE3512DAA1A}"/>
              </a:ext>
            </a:extLst>
          </p:cNvPr>
          <p:cNvPicPr>
            <a:picLocks noChangeAspect="1"/>
          </p:cNvPicPr>
          <p:nvPr userDrawn="1"/>
        </p:nvPicPr>
        <p:blipFill rotWithShape="1">
          <a:blip r:embed="rId9"/>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1722928989"/>
      </p:ext>
    </p:extLst>
  </p:cSld>
  <p:clrMap bg1="lt1" tx1="dk1" bg2="lt2" tx2="dk2" accent1="accent1" accent2="accent2" accent3="accent3" accent4="accent4" accent5="accent5" accent6="accent6" hlink="hlink" folHlink="folHlink"/>
  <p:sldLayoutIdLst>
    <p:sldLayoutId id="2147483702" r:id="rId1"/>
    <p:sldLayoutId id="2147483696" r:id="rId2"/>
    <p:sldLayoutId id="2147483699" r:id="rId3"/>
    <p:sldLayoutId id="2147483667" r:id="rId4"/>
    <p:sldLayoutId id="2147483713" r:id="rId5"/>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p:nvPicPr>
        <p:blipFill>
          <a:blip r:embed="rId4">
            <a:extLst>
              <a:ext uri="{28A0092B-C50C-407E-A947-70E740481C1C}">
                <a14:useLocalDpi xmlns:a14="http://schemas.microsoft.com/office/drawing/2010/main" val="0"/>
              </a:ext>
            </a:extLst>
          </a:blip>
          <a:srcRect t="2020"/>
          <a:stretch>
            <a:fillRect/>
          </a:stretch>
        </p:blipFill>
        <p:spPr bwMode="auto">
          <a:xfrm>
            <a:off x="5514975" y="1"/>
            <a:ext cx="669290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userDrawn="1"/>
        </p:nvPicPr>
        <p:blipFill>
          <a:blip r:embed="rId6">
            <a:extLst>
              <a:ext uri="{28A0092B-C50C-407E-A947-70E740481C1C}">
                <a14:useLocalDpi xmlns:a14="http://schemas.microsoft.com/office/drawing/2010/main" val="0"/>
              </a:ext>
            </a:extLst>
          </a:blip>
          <a:srcRect r="285"/>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8CBA3E0-C348-C211-7E88-7509F181AF6F}"/>
              </a:ext>
            </a:extLst>
          </p:cNvPr>
          <p:cNvPicPr>
            <a:picLocks noChangeAspect="1"/>
          </p:cNvPicPr>
          <p:nvPr userDrawn="1"/>
        </p:nvPicPr>
        <p:blipFill rotWithShape="1">
          <a:blip r:embed="rId7"/>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2112944779"/>
      </p:ext>
    </p:extLst>
  </p:cSld>
  <p:clrMap bg1="lt1" tx1="dk1" bg2="lt2" tx2="dk2" accent1="accent1" accent2="accent2" accent3="accent3" accent4="accent4" accent5="accent5" accent6="accent6" hlink="hlink" folHlink="folHlink"/>
  <p:sldLayoutIdLst>
    <p:sldLayoutId id="2147483703" r:id="rId1"/>
    <p:sldLayoutId id="2147483671" r:id="rId2"/>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4">
            <a:extLst>
              <a:ext uri="{28A0092B-C50C-407E-A947-70E740481C1C}">
                <a14:useLocalDpi xmlns:a14="http://schemas.microsoft.com/office/drawing/2010/main" val="0"/>
              </a:ext>
            </a:extLst>
          </a:blip>
          <a:srcRect r="365"/>
          <a:stretch>
            <a:fillRect/>
          </a:stretch>
        </p:blipFill>
        <p:spPr bwMode="auto">
          <a:xfrm>
            <a:off x="-6350" y="5943600"/>
            <a:ext cx="12198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597585"/>
      </p:ext>
    </p:extLst>
  </p:cSld>
  <p:clrMap bg1="lt1" tx1="dk1" bg2="lt2" tx2="dk2" accent1="accent1" accent2="accent2" accent3="accent3" accent4="accent4" accent5="accent5" accent6="accent6" hlink="hlink" folHlink="folHlink"/>
  <p:sldLayoutIdLst>
    <p:sldLayoutId id="2147483704" r:id="rId1"/>
    <p:sldLayoutId id="2147483673" r:id="rId2"/>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9955066" y="6321580"/>
            <a:ext cx="1714500" cy="152400"/>
          </a:xfrm>
          <a:prstGeom prst="rect">
            <a:avLst/>
          </a:prstGeom>
        </p:spPr>
      </p:pic>
      <p:pic>
        <p:nvPicPr>
          <p:cNvPr id="9" name="Picture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5"/>
              <a:stretch>
                <a:fillRect/>
              </a:stretch>
            </p:blipFill>
          </mc:Choice>
          <mc:Fallback>
            <p:blipFill>
              <a:blip r:embed="rId16"/>
              <a:stretch>
                <a:fillRect/>
              </a:stretch>
            </p:blipFill>
          </mc:Fallback>
        </mc:AlternateContent>
        <p:spPr>
          <a:xfrm>
            <a:off x="438150" y="173068"/>
            <a:ext cx="11315700" cy="527050"/>
          </a:xfrm>
          <a:prstGeom prst="rect">
            <a:avLst/>
          </a:prstGeom>
        </p:spPr>
      </p:pic>
      <p:pic>
        <p:nvPicPr>
          <p:cNvPr id="6" name="Picture 5"/>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7"/>
              <a:srcRect r="443"/>
              <a:stretch>
                <a:fillRect/>
              </a:stretch>
            </p:blipFill>
          </mc:Choice>
          <mc:Fallback>
            <p:blipFill>
              <a:blip r:embed="rId18"/>
              <a:srcRect r="443"/>
              <a:stretch>
                <a:fillRect/>
              </a:stretch>
            </p:blipFill>
          </mc:Fallback>
        </mc:AlternateContent>
        <p:spPr>
          <a:xfrm>
            <a:off x="3463" y="5838922"/>
            <a:ext cx="12188537" cy="1028700"/>
          </a:xfrm>
          <a:prstGeom prst="rect">
            <a:avLst/>
          </a:prstGeom>
        </p:spPr>
      </p:pic>
    </p:spTree>
    <p:extLst>
      <p:ext uri="{BB962C8B-B14F-4D97-AF65-F5344CB8AC3E}">
        <p14:creationId xmlns:p14="http://schemas.microsoft.com/office/powerpoint/2010/main" val="4267193247"/>
      </p:ext>
    </p:extLst>
  </p:cSld>
  <p:clrMap bg1="lt1" tx1="dk1" bg2="lt2" tx2="dk2" accent1="accent1" accent2="accent2" accent3="accent3" accent4="accent4" accent5="accent5" accent6="accent6" hlink="hlink" folHlink="folHlink"/>
  <p:sldLayoutIdLst>
    <p:sldLayoutId id="2147483705" r:id="rId1"/>
    <p:sldLayoutId id="2147483675"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38150" y="173068"/>
            <a:ext cx="11315700" cy="527050"/>
          </a:xfrm>
          <a:prstGeom prst="rect">
            <a:avLst/>
          </a:prstGeom>
        </p:spPr>
      </p:pic>
      <p:pic>
        <p:nvPicPr>
          <p:cNvPr id="5" name="Picture 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6"/>
              <a:srcRect r="225"/>
              <a:stretch>
                <a:fillRect/>
              </a:stretch>
            </p:blipFill>
          </mc:Choice>
          <mc:Fallback>
            <p:blipFill>
              <a:blip r:embed="rId7"/>
              <a:srcRect r="225"/>
              <a:stretch>
                <a:fillRect/>
              </a:stretch>
            </p:blipFill>
          </mc:Fallback>
        </mc:AlternateContent>
        <p:spPr>
          <a:xfrm>
            <a:off x="-7513" y="5847188"/>
            <a:ext cx="12215292" cy="1028700"/>
          </a:xfrm>
          <a:prstGeom prst="rect">
            <a:avLst/>
          </a:prstGeom>
        </p:spPr>
      </p:pic>
      <p:pic>
        <p:nvPicPr>
          <p:cNvPr id="3" name="Picture 2">
            <a:extLst>
              <a:ext uri="{FF2B5EF4-FFF2-40B4-BE49-F238E27FC236}">
                <a16:creationId xmlns:a16="http://schemas.microsoft.com/office/drawing/2014/main" id="{D94D565F-8114-1F6E-4F8E-78F44A86F053}"/>
              </a:ext>
            </a:extLst>
          </p:cNvPr>
          <p:cNvPicPr>
            <a:picLocks noChangeAspect="1"/>
          </p:cNvPicPr>
          <p:nvPr userDrawn="1"/>
        </p:nvPicPr>
        <p:blipFill rotWithShape="1">
          <a:blip r:embed="rId8"/>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4000591213"/>
      </p:ext>
    </p:extLst>
  </p:cSld>
  <p:clrMap bg1="lt1" tx1="dk1" bg2="lt2" tx2="dk2" accent1="accent1" accent2="accent2" accent3="accent3" accent4="accent4" accent5="accent5" accent6="accent6" hlink="hlink" folHlink="folHlink"/>
  <p:sldLayoutIdLst>
    <p:sldLayoutId id="2147483706" r:id="rId1"/>
    <p:sldLayoutId id="2147483687"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rcRect r="443"/>
              <a:stretch>
                <a:fillRect/>
              </a:stretch>
            </p:blipFill>
          </mc:Choice>
          <mc:Fallback>
            <p:blipFill>
              <a:blip r:embed="rId14"/>
              <a:srcRect r="443"/>
              <a:stretch>
                <a:fillRect/>
              </a:stretch>
            </p:blipFill>
          </mc:Fallback>
        </mc:AlternateContent>
        <p:spPr>
          <a:xfrm>
            <a:off x="3463" y="5838922"/>
            <a:ext cx="12188537" cy="1028700"/>
          </a:xfrm>
          <a:prstGeom prst="rect">
            <a:avLst/>
          </a:prstGeom>
        </p:spPr>
      </p:pic>
    </p:spTree>
    <p:extLst>
      <p:ext uri="{BB962C8B-B14F-4D97-AF65-F5344CB8AC3E}">
        <p14:creationId xmlns:p14="http://schemas.microsoft.com/office/powerpoint/2010/main" val="1565635443"/>
      </p:ext>
    </p:extLst>
  </p:cSld>
  <p:clrMap bg1="lt1" tx1="dk1" bg2="lt2" tx2="dk2" accent1="accent1" accent2="accent2" accent3="accent3" accent4="accent4" accent5="accent5" accent6="accent6" hlink="hlink" folHlink="folHlink"/>
  <p:sldLayoutIdLst>
    <p:sldLayoutId id="2147483707" r:id="rId1"/>
    <p:sldLayoutId id="2147483691" r:id="rId2"/>
    <p:sldLayoutId id="2147483695" r:id="rId3"/>
    <p:sldLayoutId id="2147483697" r:id="rId4"/>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Fulbright_Back1.png" descr="Fulbright_Back1.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26096" y="1"/>
            <a:ext cx="12260158" cy="6866944"/>
          </a:xfrm>
          <a:prstGeom prst="rect">
            <a:avLst/>
          </a:prstGeom>
          <a:ln w="12700">
            <a:miter lim="400000"/>
          </a:ln>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70682" y="2338119"/>
            <a:ext cx="9558584" cy="2335716"/>
          </a:xfrm>
          <a:prstGeom prst="rect">
            <a:avLst/>
          </a:prstGeom>
        </p:spPr>
      </p:pic>
    </p:spTree>
    <p:extLst>
      <p:ext uri="{BB962C8B-B14F-4D97-AF65-F5344CB8AC3E}">
        <p14:creationId xmlns:p14="http://schemas.microsoft.com/office/powerpoint/2010/main" val="562121794"/>
      </p:ext>
    </p:extLst>
  </p:cSld>
  <p:clrMap bg1="lt1" tx1="dk1" bg2="lt2" tx2="dk2" accent1="accent1" accent2="accent2" accent3="accent3" accent4="accent4" accent5="accent5" accent6="accent6" hlink="hlink" folHlink="folHlink"/>
  <p:sldLayoutIdLst>
    <p:sldLayoutId id="214748370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1pPr>
      <a:lvl2pPr marL="555171" marR="0" indent="-326571"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2pPr>
      <a:lvl3pPr marL="762000" marR="0" indent="-3048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3pPr>
      <a:lvl4pPr marL="1051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4pPr>
      <a:lvl5pPr marL="12801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5pPr>
      <a:lvl6pPr marL="15087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6pPr>
      <a:lvl7pPr marL="17373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7pPr>
      <a:lvl8pPr marL="19659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8pPr>
      <a:lvl9pPr marL="2194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228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685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1143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1600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400" y="0"/>
            <a:ext cx="12242800" cy="685800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55066" y="6321580"/>
            <a:ext cx="1714500" cy="152400"/>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400" y="5838922"/>
            <a:ext cx="12242800" cy="1028700"/>
          </a:xfrm>
          <a:prstGeom prst="rect">
            <a:avLst/>
          </a:prstGeom>
        </p:spPr>
      </p:pic>
      <p:pic>
        <p:nvPicPr>
          <p:cNvPr id="2" name="Picture 4">
            <a:extLst>
              <a:ext uri="{FF2B5EF4-FFF2-40B4-BE49-F238E27FC236}">
                <a16:creationId xmlns:a16="http://schemas.microsoft.com/office/drawing/2014/main" id="{7297FA40-FD2F-CDA5-6CFD-3BD074E54D7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r="365"/>
          <a:stretch>
            <a:fillRect/>
          </a:stretch>
        </p:blipFill>
        <p:spPr bwMode="auto">
          <a:xfrm>
            <a:off x="-6350" y="5943600"/>
            <a:ext cx="12198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888736"/>
      </p:ext>
    </p:extLst>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s://eca.state.gov/files/bureau/chapter_600_-_3_-_2016_0.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80.pd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fulbrightscholars.org/" TargetMode="External"/><Relationship Id="rId4" Type="http://schemas.openxmlformats.org/officeDocument/2006/relationships/hyperlink" Target="https://awards.cie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fulbrightscholars.org/alumni-ambassador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hyperlink" Target="mailto:dcook@iie.org" TargetMode="External"/><Relationship Id="rId3" Type="http://schemas.openxmlformats.org/officeDocument/2006/relationships/hyperlink" Target="https://fulbrightscholars.org/sir" TargetMode="External"/><Relationship Id="rId7" Type="http://schemas.openxmlformats.org/officeDocument/2006/relationships/hyperlink" Target="https://foreign.fulbrightonline.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ailto:OLF@iie.org" TargetMode="External"/><Relationship Id="rId5" Type="http://schemas.openxmlformats.org/officeDocument/2006/relationships/hyperlink" Target="https://fulbrightscholars.org/OLF" TargetMode="External"/><Relationship Id="rId4" Type="http://schemas.openxmlformats.org/officeDocument/2006/relationships/hyperlink" Target="mailto:SIR@ii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hyperlink" Target="mailto:irex@irex.org" TargetMode="External"/><Relationship Id="rId3" Type="http://schemas.openxmlformats.org/officeDocument/2006/relationships/hyperlink" Target="mailto:arctic@iie.org" TargetMode="External"/><Relationship Id="rId7" Type="http://schemas.openxmlformats.org/officeDocument/2006/relationships/hyperlink" Target="mailto:FBstudent@iie.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mailto:DDRA@ed.gov" TargetMode="External"/><Relationship Id="rId5" Type="http://schemas.openxmlformats.org/officeDocument/2006/relationships/hyperlink" Target="mailto:fulbrightspecialist@worldlearning.org" TargetMode="External"/><Relationship Id="rId4" Type="http://schemas.openxmlformats.org/officeDocument/2006/relationships/hyperlink" Target="mailto:GPA@ed.gov" TargetMode="External"/><Relationship Id="rId9" Type="http://schemas.openxmlformats.org/officeDocument/2006/relationships/hyperlink" Target="mailto:FulbrightTGC@irex.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cholars@iie.org"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hyperlink" Target="https://apply.iie.org/register/refer-a-colleague" TargetMode="External"/><Relationship Id="rId4" Type="http://schemas.openxmlformats.org/officeDocument/2006/relationships/hyperlink" Target="http://www.fulbrightscholars.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80.pd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esentation Name…">
            <a:extLst>
              <a:ext uri="{FF2B5EF4-FFF2-40B4-BE49-F238E27FC236}">
                <a16:creationId xmlns:a16="http://schemas.microsoft.com/office/drawing/2014/main" id="{A0F5E9C7-54AF-1699-8C94-ADC82B3579F5}"/>
              </a:ext>
            </a:extLst>
          </p:cNvPr>
          <p:cNvSpPr txBox="1"/>
          <p:nvPr/>
        </p:nvSpPr>
        <p:spPr>
          <a:xfrm>
            <a:off x="2219325" y="2149010"/>
            <a:ext cx="2705134" cy="1920240"/>
          </a:xfrm>
          <a:prstGeom prst="homePlate">
            <a:avLst/>
          </a:prstGeom>
          <a:solidFill>
            <a:srgbClr val="61D6F4"/>
          </a:solidFill>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ctr">
            <a:noAutofit/>
          </a:bodyPr>
          <a:lstStyle/>
          <a:p>
            <a:pPr hangingPunct="0">
              <a:lnSpc>
                <a:spcPct val="110000"/>
              </a:lnSpc>
              <a:spcBef>
                <a:spcPts val="600"/>
              </a:spcBef>
              <a:spcAft>
                <a:spcPts val="900"/>
              </a:spcAft>
              <a:defRPr sz="10000">
                <a:solidFill>
                  <a:srgbClr val="FAFFF8"/>
                </a:solidFill>
                <a:latin typeface="Mark OT Bold"/>
                <a:ea typeface="Mark OT Bold"/>
                <a:cs typeface="Mark OT Bold"/>
                <a:sym typeface="Mark OT Bold"/>
              </a:defRPr>
            </a:pPr>
            <a:endParaRPr lang="en-US" b="1" kern="0" dirty="0">
              <a:solidFill>
                <a:schemeClr val="bg1"/>
              </a:solidFill>
              <a:latin typeface="Montserrat SemiBold" panose="00000700000000000000" pitchFamily="2" charset="0"/>
              <a:sym typeface="Mark OT Bold"/>
            </a:endParaRPr>
          </a:p>
        </p:txBody>
      </p:sp>
      <p:sp>
        <p:nvSpPr>
          <p:cNvPr id="2" name="Presentation Name…"/>
          <p:cNvSpPr txBox="1"/>
          <p:nvPr/>
        </p:nvSpPr>
        <p:spPr>
          <a:xfrm>
            <a:off x="1195705" y="2149010"/>
            <a:ext cx="3541395" cy="1920240"/>
          </a:xfrm>
          <a:prstGeom prst="homePlate">
            <a:avLst/>
          </a:prstGeom>
          <a:solidFill>
            <a:srgbClr val="0065A2"/>
          </a:solidFill>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ctr">
            <a:noAutofit/>
          </a:bodyPr>
          <a:lstStyle/>
          <a:p>
            <a:pPr marL="91440" hangingPunct="0">
              <a:spcBef>
                <a:spcPts val="600"/>
              </a:spcBef>
              <a:spcAft>
                <a:spcPts val="900"/>
              </a:spcAft>
              <a:defRPr sz="10000">
                <a:solidFill>
                  <a:srgbClr val="FAFFF8"/>
                </a:solidFill>
                <a:latin typeface="Mark OT Bold"/>
                <a:ea typeface="Mark OT Bold"/>
                <a:cs typeface="Mark OT Bold"/>
                <a:sym typeface="Mark OT Bold"/>
              </a:defRPr>
            </a:pPr>
            <a:r>
              <a:rPr lang="en-US" sz="3200" b="1" kern="0" dirty="0">
                <a:solidFill>
                  <a:srgbClr val="61D6F4"/>
                </a:solidFill>
                <a:latin typeface="Montserrat SemiBold" panose="00000700000000000000" pitchFamily="2" charset="0"/>
                <a:sym typeface="Mark OT Bold"/>
              </a:rPr>
              <a:t>Eligibility</a:t>
            </a:r>
            <a:r>
              <a:rPr lang="en-US" sz="3200" b="1" kern="0" dirty="0">
                <a:solidFill>
                  <a:srgbClr val="00B1E4"/>
                </a:solidFill>
                <a:latin typeface="Montserrat SemiBold" panose="00000700000000000000" pitchFamily="2" charset="0"/>
                <a:sym typeface="Mark OT Bold"/>
              </a:rPr>
              <a:t> </a:t>
            </a:r>
            <a:r>
              <a:rPr lang="en-US" sz="3200" b="1" kern="0" dirty="0">
                <a:solidFill>
                  <a:schemeClr val="bg1"/>
                </a:solidFill>
                <a:latin typeface="Montserrat SemiBold" panose="00000700000000000000" pitchFamily="2" charset="0"/>
                <a:sym typeface="Mark OT Bold"/>
              </a:rPr>
              <a:t>for U.S. Scholar Program</a:t>
            </a:r>
          </a:p>
        </p:txBody>
      </p:sp>
      <p:sp>
        <p:nvSpPr>
          <p:cNvPr id="3" name="First &amp; Last Name, Position…"/>
          <p:cNvSpPr txBox="1"/>
          <p:nvPr/>
        </p:nvSpPr>
        <p:spPr>
          <a:xfrm>
            <a:off x="5801664" y="1211383"/>
            <a:ext cx="6096000" cy="409086"/>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205E9F"/>
                </a:solidFill>
                <a:latin typeface="Montserrat" panose="00000500000000000000" pitchFamily="2" charset="0"/>
              </a:rPr>
              <a:t>U.S. citizenship</a:t>
            </a:r>
            <a:endParaRPr lang="en-US" dirty="0">
              <a:solidFill>
                <a:srgbClr val="205E9F"/>
              </a:solidFill>
              <a:latin typeface="Montserrat" panose="00000500000000000000" pitchFamily="2" charset="0"/>
            </a:endParaRPr>
          </a:p>
        </p:txBody>
      </p:sp>
      <p:sp>
        <p:nvSpPr>
          <p:cNvPr id="12" name="TextBox 11">
            <a:extLst>
              <a:ext uri="{FF2B5EF4-FFF2-40B4-BE49-F238E27FC236}">
                <a16:creationId xmlns:a16="http://schemas.microsoft.com/office/drawing/2014/main" id="{5CADDAA9-BC22-B442-A06F-2F0349DB0EAD}"/>
              </a:ext>
            </a:extLst>
          </p:cNvPr>
          <p:cNvSpPr txBox="1"/>
          <p:nvPr/>
        </p:nvSpPr>
        <p:spPr>
          <a:xfrm>
            <a:off x="5801664" y="4285871"/>
            <a:ext cx="6108700" cy="1101584"/>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205E9F"/>
                </a:solidFill>
                <a:latin typeface="Montserrat" panose="00000500000000000000" pitchFamily="2" charset="0"/>
              </a:rPr>
              <a:t>Compliance with </a:t>
            </a:r>
            <a:r>
              <a:rPr lang="en-US" b="1" dirty="0">
                <a:solidFill>
                  <a:srgbClr val="205E9F"/>
                </a:solidFill>
                <a:latin typeface="Montserrat" panose="00000500000000000000" pitchFamily="2" charset="0"/>
                <a:hlinkClick r:id="rId3">
                  <a:extLst>
                    <a:ext uri="{A12FA001-AC4F-418D-AE19-62706E023703}">
                      <ahyp:hlinkClr xmlns:ahyp="http://schemas.microsoft.com/office/drawing/2018/hyperlinkcolor" val="tx"/>
                    </a:ext>
                  </a:extLst>
                </a:hlinkClick>
              </a:rPr>
              <a:t>policies</a:t>
            </a:r>
            <a:r>
              <a:rPr lang="en-US" b="1" dirty="0">
                <a:solidFill>
                  <a:srgbClr val="205E9F"/>
                </a:solidFill>
                <a:latin typeface="Montserrat" panose="00000500000000000000" pitchFamily="2" charset="0"/>
              </a:rPr>
              <a:t> </a:t>
            </a:r>
            <a:r>
              <a:rPr lang="en-US" dirty="0">
                <a:solidFill>
                  <a:srgbClr val="205E9F"/>
                </a:solidFill>
                <a:latin typeface="Montserrat" panose="00000500000000000000" pitchFamily="2" charset="0"/>
              </a:rPr>
              <a:t>on previous Fulbright Scholar awards: two year waiting period between Fulbright U.S. Scholar award and next application</a:t>
            </a:r>
          </a:p>
        </p:txBody>
      </p:sp>
      <p:sp>
        <p:nvSpPr>
          <p:cNvPr id="14" name="TextBox 13">
            <a:extLst>
              <a:ext uri="{FF2B5EF4-FFF2-40B4-BE49-F238E27FC236}">
                <a16:creationId xmlns:a16="http://schemas.microsoft.com/office/drawing/2014/main" id="{DAB7A253-FB16-52D5-59F5-FEA524C70C59}"/>
              </a:ext>
            </a:extLst>
          </p:cNvPr>
          <p:cNvSpPr txBox="1"/>
          <p:nvPr/>
        </p:nvSpPr>
        <p:spPr>
          <a:xfrm>
            <a:off x="5801664" y="1717659"/>
            <a:ext cx="6108700" cy="2489592"/>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205E9F"/>
                </a:solidFill>
                <a:latin typeface="Montserrat" panose="00000500000000000000" pitchFamily="2" charset="0"/>
              </a:rPr>
              <a:t>Degree and experience</a:t>
            </a:r>
            <a:r>
              <a:rPr lang="en-US" dirty="0">
                <a:solidFill>
                  <a:srgbClr val="205E9F"/>
                </a:solidFill>
                <a:latin typeface="Montserrat" panose="00000500000000000000" pitchFamily="2" charset="0"/>
              </a:rPr>
              <a:t>, as required by award:</a:t>
            </a:r>
          </a:p>
          <a:p>
            <a:pPr marL="640080"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205E9F"/>
                </a:solidFill>
                <a:latin typeface="Montserrat" panose="00000500000000000000" pitchFamily="2" charset="0"/>
              </a:rPr>
              <a:t>Ph.D. or other terminal degree</a:t>
            </a:r>
          </a:p>
          <a:p>
            <a:pPr marL="640080"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205E9F"/>
                </a:solidFill>
                <a:latin typeface="Montserrat" panose="00000500000000000000" pitchFamily="2" charset="0"/>
              </a:rPr>
              <a:t>MA and higher education teaching or professional experience</a:t>
            </a:r>
          </a:p>
          <a:p>
            <a:pPr marL="640080"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205E9F"/>
                </a:solidFill>
                <a:latin typeface="Montserrat" panose="00000500000000000000" pitchFamily="2" charset="0"/>
              </a:rPr>
              <a:t>Professional and/or artistic experience with substantial accomplishments</a:t>
            </a:r>
          </a:p>
          <a:p>
            <a:pPr marL="640080"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205E9F"/>
                </a:solidFill>
                <a:latin typeface="Montserrat" panose="00000500000000000000" pitchFamily="2" charset="0"/>
              </a:rPr>
              <a:t>Teaching experience as required</a:t>
            </a:r>
            <a:endParaRPr lang="en-US" dirty="0"/>
          </a:p>
        </p:txBody>
      </p:sp>
      <p:pic>
        <p:nvPicPr>
          <p:cNvPr id="15" name="Picture 14">
            <a:extLst>
              <a:ext uri="{FF2B5EF4-FFF2-40B4-BE49-F238E27FC236}">
                <a16:creationId xmlns:a16="http://schemas.microsoft.com/office/drawing/2014/main" id="{2D673460-CA79-C1D5-CC7B-8A9AB58F1A51}"/>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4"/>
              <a:stretch>
                <a:fillRect/>
              </a:stretch>
            </p:blipFill>
          </mc:Choice>
          <mc:Fallback>
            <p:blipFill>
              <a:blip r:embed="rId5"/>
              <a:stretch>
                <a:fillRect/>
              </a:stretch>
            </p:blipFill>
          </mc:Fallback>
        </mc:AlternateContent>
        <p:spPr>
          <a:xfrm>
            <a:off x="5366037" y="1288307"/>
            <a:ext cx="255237" cy="255237"/>
          </a:xfrm>
          <a:prstGeom prst="rect">
            <a:avLst/>
          </a:prstGeom>
        </p:spPr>
      </p:pic>
      <p:pic>
        <p:nvPicPr>
          <p:cNvPr id="16" name="Picture 15">
            <a:extLst>
              <a:ext uri="{FF2B5EF4-FFF2-40B4-BE49-F238E27FC236}">
                <a16:creationId xmlns:a16="http://schemas.microsoft.com/office/drawing/2014/main" id="{70D851D6-85D9-CAF2-FE1B-1D1AA86F8BA8}"/>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4"/>
              <a:stretch>
                <a:fillRect/>
              </a:stretch>
            </p:blipFill>
          </mc:Choice>
          <mc:Fallback>
            <p:blipFill>
              <a:blip r:embed="rId5"/>
              <a:stretch>
                <a:fillRect/>
              </a:stretch>
            </p:blipFill>
          </mc:Fallback>
        </mc:AlternateContent>
        <p:spPr>
          <a:xfrm>
            <a:off x="5359068" y="1814022"/>
            <a:ext cx="255237" cy="255237"/>
          </a:xfrm>
          <a:prstGeom prst="rect">
            <a:avLst/>
          </a:prstGeom>
        </p:spPr>
      </p:pic>
      <p:pic>
        <p:nvPicPr>
          <p:cNvPr id="17" name="Picture 16">
            <a:extLst>
              <a:ext uri="{FF2B5EF4-FFF2-40B4-BE49-F238E27FC236}">
                <a16:creationId xmlns:a16="http://schemas.microsoft.com/office/drawing/2014/main" id="{731028F1-1138-5901-30AB-DD33D2607F70}"/>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4"/>
              <a:stretch>
                <a:fillRect/>
              </a:stretch>
            </p:blipFill>
          </mc:Choice>
          <mc:Fallback>
            <p:blipFill>
              <a:blip r:embed="rId5"/>
              <a:stretch>
                <a:fillRect/>
              </a:stretch>
            </p:blipFill>
          </mc:Fallback>
        </mc:AlternateContent>
        <p:spPr>
          <a:xfrm>
            <a:off x="5366037" y="4362489"/>
            <a:ext cx="255237" cy="255237"/>
          </a:xfrm>
          <a:prstGeom prst="rect">
            <a:avLst/>
          </a:prstGeom>
        </p:spPr>
      </p:pic>
    </p:spTree>
    <p:extLst>
      <p:ext uri="{BB962C8B-B14F-4D97-AF65-F5344CB8AC3E}">
        <p14:creationId xmlns:p14="http://schemas.microsoft.com/office/powerpoint/2010/main" val="311405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64551" y="917589"/>
            <a:ext cx="11439331"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a:solidFill>
                  <a:srgbClr val="0065A2"/>
                </a:solidFill>
                <a:latin typeface="Montserrat SemiBold" panose="00000700000000000000" pitchFamily="2" charset="0"/>
                <a:sym typeface="Mark OT Bold"/>
              </a:rPr>
              <a:t>Which Award is for you? </a:t>
            </a:r>
            <a:endParaRPr lang="en-US" sz="3600" kern="0" dirty="0">
              <a:solidFill>
                <a:srgbClr val="0065A2"/>
              </a:solidFill>
              <a:latin typeface="Montserrat SemiBold" panose="00000700000000000000" pitchFamily="2" charset="0"/>
              <a:sym typeface="Mark OT Bold"/>
            </a:endParaRPr>
          </a:p>
        </p:txBody>
      </p:sp>
      <p:sp>
        <p:nvSpPr>
          <p:cNvPr id="3" name="First &amp; Last Name, Position…"/>
          <p:cNvSpPr txBox="1"/>
          <p:nvPr/>
        </p:nvSpPr>
        <p:spPr>
          <a:xfrm>
            <a:off x="642819" y="1714481"/>
            <a:ext cx="4900408" cy="47942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sz="2200" b="1" dirty="0">
                <a:solidFill>
                  <a:srgbClr val="00B1E4"/>
                </a:solidFill>
                <a:latin typeface="Montserrat" panose="00000500000000000000" pitchFamily="2" charset="0"/>
              </a:rPr>
              <a:t>Award Types:</a:t>
            </a:r>
          </a:p>
        </p:txBody>
      </p:sp>
      <p:grpSp>
        <p:nvGrpSpPr>
          <p:cNvPr id="25" name="Group 24">
            <a:extLst>
              <a:ext uri="{FF2B5EF4-FFF2-40B4-BE49-F238E27FC236}">
                <a16:creationId xmlns:a16="http://schemas.microsoft.com/office/drawing/2014/main" id="{D158DAC2-E8D2-E56E-9327-9F1C00E3A3F0}"/>
              </a:ext>
            </a:extLst>
          </p:cNvPr>
          <p:cNvGrpSpPr/>
          <p:nvPr/>
        </p:nvGrpSpPr>
        <p:grpSpPr>
          <a:xfrm>
            <a:off x="738362" y="2429142"/>
            <a:ext cx="2984213" cy="457200"/>
            <a:chOff x="699856" y="2329288"/>
            <a:chExt cx="2984213" cy="457200"/>
          </a:xfrm>
        </p:grpSpPr>
        <p:sp>
          <p:nvSpPr>
            <p:cNvPr id="10" name="Oval 9">
              <a:extLst>
                <a:ext uri="{FF2B5EF4-FFF2-40B4-BE49-F238E27FC236}">
                  <a16:creationId xmlns:a16="http://schemas.microsoft.com/office/drawing/2014/main" id="{C394345A-B9A1-EDA8-EF45-7B3E5882DFC3}"/>
                </a:ext>
              </a:extLst>
            </p:cNvPr>
            <p:cNvSpPr/>
            <p:nvPr/>
          </p:nvSpPr>
          <p:spPr>
            <a:xfrm>
              <a:off x="699856" y="2329288"/>
              <a:ext cx="457200" cy="45720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latin typeface="Montserrat SemiBold" panose="00000700000000000000" pitchFamily="2" charset="0"/>
                </a:rPr>
                <a:t>1</a:t>
              </a:r>
            </a:p>
          </p:txBody>
        </p:sp>
        <p:sp>
          <p:nvSpPr>
            <p:cNvPr id="12" name="TextBox 11">
              <a:extLst>
                <a:ext uri="{FF2B5EF4-FFF2-40B4-BE49-F238E27FC236}">
                  <a16:creationId xmlns:a16="http://schemas.microsoft.com/office/drawing/2014/main" id="{1D8979A8-81FF-87E9-A935-84F10ADCCBE2}"/>
                </a:ext>
              </a:extLst>
            </p:cNvPr>
            <p:cNvSpPr txBox="1"/>
            <p:nvPr/>
          </p:nvSpPr>
          <p:spPr>
            <a:xfrm>
              <a:off x="1306629" y="2353345"/>
              <a:ext cx="2377440" cy="409086"/>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Scholar Awards</a:t>
              </a:r>
            </a:p>
          </p:txBody>
        </p:sp>
      </p:grpSp>
      <p:grpSp>
        <p:nvGrpSpPr>
          <p:cNvPr id="24" name="Group 23">
            <a:extLst>
              <a:ext uri="{FF2B5EF4-FFF2-40B4-BE49-F238E27FC236}">
                <a16:creationId xmlns:a16="http://schemas.microsoft.com/office/drawing/2014/main" id="{9BF29D8D-D5D5-71EE-5323-64874500E4EC}"/>
              </a:ext>
            </a:extLst>
          </p:cNvPr>
          <p:cNvGrpSpPr/>
          <p:nvPr/>
        </p:nvGrpSpPr>
        <p:grpSpPr>
          <a:xfrm>
            <a:off x="738362" y="3172921"/>
            <a:ext cx="3807173" cy="457200"/>
            <a:chOff x="699856" y="2951653"/>
            <a:chExt cx="3807173" cy="457200"/>
          </a:xfrm>
        </p:grpSpPr>
        <p:sp>
          <p:nvSpPr>
            <p:cNvPr id="14" name="TextBox 13">
              <a:extLst>
                <a:ext uri="{FF2B5EF4-FFF2-40B4-BE49-F238E27FC236}">
                  <a16:creationId xmlns:a16="http://schemas.microsoft.com/office/drawing/2014/main" id="{56CF3CC4-66C4-D8C8-EDC8-F4F29471DD67}"/>
                </a:ext>
              </a:extLst>
            </p:cNvPr>
            <p:cNvSpPr txBox="1"/>
            <p:nvPr/>
          </p:nvSpPr>
          <p:spPr>
            <a:xfrm>
              <a:off x="1306629" y="2975710"/>
              <a:ext cx="3200400" cy="409086"/>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Postdoctoral Awards</a:t>
              </a:r>
            </a:p>
          </p:txBody>
        </p:sp>
        <p:sp>
          <p:nvSpPr>
            <p:cNvPr id="19" name="Oval 18">
              <a:extLst>
                <a:ext uri="{FF2B5EF4-FFF2-40B4-BE49-F238E27FC236}">
                  <a16:creationId xmlns:a16="http://schemas.microsoft.com/office/drawing/2014/main" id="{20BBD838-789C-5291-DF74-27A20861982C}"/>
                </a:ext>
              </a:extLst>
            </p:cNvPr>
            <p:cNvSpPr/>
            <p:nvPr/>
          </p:nvSpPr>
          <p:spPr>
            <a:xfrm>
              <a:off x="699856" y="2951653"/>
              <a:ext cx="457200" cy="45720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latin typeface="Montserrat SemiBold" panose="00000700000000000000" pitchFamily="2" charset="0"/>
                </a:rPr>
                <a:t>2</a:t>
              </a:r>
            </a:p>
          </p:txBody>
        </p:sp>
      </p:grpSp>
      <p:grpSp>
        <p:nvGrpSpPr>
          <p:cNvPr id="23" name="Group 22">
            <a:extLst>
              <a:ext uri="{FF2B5EF4-FFF2-40B4-BE49-F238E27FC236}">
                <a16:creationId xmlns:a16="http://schemas.microsoft.com/office/drawing/2014/main" id="{28F34457-D6E0-26C1-517B-72802501D58A}"/>
              </a:ext>
            </a:extLst>
          </p:cNvPr>
          <p:cNvGrpSpPr/>
          <p:nvPr/>
        </p:nvGrpSpPr>
        <p:grpSpPr>
          <a:xfrm>
            <a:off x="738362" y="3891083"/>
            <a:ext cx="4447253" cy="457200"/>
            <a:chOff x="699856" y="3545880"/>
            <a:chExt cx="4447253" cy="457200"/>
          </a:xfrm>
        </p:grpSpPr>
        <p:sp>
          <p:nvSpPr>
            <p:cNvPr id="16" name="TextBox 15">
              <a:extLst>
                <a:ext uri="{FF2B5EF4-FFF2-40B4-BE49-F238E27FC236}">
                  <a16:creationId xmlns:a16="http://schemas.microsoft.com/office/drawing/2014/main" id="{C9CADF48-1B57-B453-DBF5-A332787CC383}"/>
                </a:ext>
              </a:extLst>
            </p:cNvPr>
            <p:cNvSpPr txBox="1"/>
            <p:nvPr/>
          </p:nvSpPr>
          <p:spPr>
            <a:xfrm>
              <a:off x="1306629" y="3569937"/>
              <a:ext cx="3840480" cy="409086"/>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Distinguished Scholar Awards</a:t>
              </a:r>
            </a:p>
          </p:txBody>
        </p:sp>
        <p:sp>
          <p:nvSpPr>
            <p:cNvPr id="20" name="Oval 19">
              <a:extLst>
                <a:ext uri="{FF2B5EF4-FFF2-40B4-BE49-F238E27FC236}">
                  <a16:creationId xmlns:a16="http://schemas.microsoft.com/office/drawing/2014/main" id="{FBF9A1F2-E6E1-5BB7-7135-D988421003C5}"/>
                </a:ext>
              </a:extLst>
            </p:cNvPr>
            <p:cNvSpPr/>
            <p:nvPr/>
          </p:nvSpPr>
          <p:spPr>
            <a:xfrm>
              <a:off x="699856" y="3545880"/>
              <a:ext cx="457200" cy="45720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latin typeface="Montserrat SemiBold" panose="00000700000000000000" pitchFamily="2" charset="0"/>
                </a:rPr>
                <a:t>3</a:t>
              </a:r>
            </a:p>
          </p:txBody>
        </p:sp>
      </p:grpSp>
      <p:grpSp>
        <p:nvGrpSpPr>
          <p:cNvPr id="22" name="Group 21">
            <a:extLst>
              <a:ext uri="{FF2B5EF4-FFF2-40B4-BE49-F238E27FC236}">
                <a16:creationId xmlns:a16="http://schemas.microsoft.com/office/drawing/2014/main" id="{DB7E27A8-B509-B2FD-CF53-8E8F828C7595}"/>
              </a:ext>
            </a:extLst>
          </p:cNvPr>
          <p:cNvGrpSpPr/>
          <p:nvPr/>
        </p:nvGrpSpPr>
        <p:grpSpPr>
          <a:xfrm>
            <a:off x="738362" y="4613544"/>
            <a:ext cx="5357638" cy="779392"/>
            <a:chOff x="699856" y="4134369"/>
            <a:chExt cx="4954568" cy="779392"/>
          </a:xfrm>
        </p:grpSpPr>
        <p:sp>
          <p:nvSpPr>
            <p:cNvPr id="18" name="TextBox 17">
              <a:extLst>
                <a:ext uri="{FF2B5EF4-FFF2-40B4-BE49-F238E27FC236}">
                  <a16:creationId xmlns:a16="http://schemas.microsoft.com/office/drawing/2014/main" id="{BBE65D2A-08E3-37DF-FD55-02B1EE07ADD2}"/>
                </a:ext>
              </a:extLst>
            </p:cNvPr>
            <p:cNvSpPr txBox="1"/>
            <p:nvPr/>
          </p:nvSpPr>
          <p:spPr>
            <a:xfrm>
              <a:off x="1306630" y="4158426"/>
              <a:ext cx="4347794" cy="755335"/>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International Education Administrator Awards</a:t>
              </a:r>
            </a:p>
          </p:txBody>
        </p:sp>
        <p:sp>
          <p:nvSpPr>
            <p:cNvPr id="21" name="Oval 20">
              <a:extLst>
                <a:ext uri="{FF2B5EF4-FFF2-40B4-BE49-F238E27FC236}">
                  <a16:creationId xmlns:a16="http://schemas.microsoft.com/office/drawing/2014/main" id="{03E96CED-4AD2-0CE7-850F-6EB0E27E62DD}"/>
                </a:ext>
              </a:extLst>
            </p:cNvPr>
            <p:cNvSpPr/>
            <p:nvPr/>
          </p:nvSpPr>
          <p:spPr>
            <a:xfrm>
              <a:off x="699856" y="4134369"/>
              <a:ext cx="457200" cy="45720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latin typeface="Montserrat SemiBold" panose="00000700000000000000" pitchFamily="2" charset="0"/>
                </a:rPr>
                <a:t>4</a:t>
              </a:r>
            </a:p>
          </p:txBody>
        </p:sp>
      </p:grpSp>
      <p:pic>
        <p:nvPicPr>
          <p:cNvPr id="6" name="Picture 5" descr="A group of women looking at a paper&#10;&#10;Description automatically generated with low confidence">
            <a:extLst>
              <a:ext uri="{FF2B5EF4-FFF2-40B4-BE49-F238E27FC236}">
                <a16:creationId xmlns:a16="http://schemas.microsoft.com/office/drawing/2014/main" id="{7FD9FF0A-1A7F-81AB-D69B-CA79756F8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5806" y="1903453"/>
            <a:ext cx="5107832" cy="3405221"/>
          </a:xfrm>
          <a:prstGeom prst="rect">
            <a:avLst/>
          </a:prstGeom>
        </p:spPr>
      </p:pic>
    </p:spTree>
    <p:extLst>
      <p:ext uri="{BB962C8B-B14F-4D97-AF65-F5344CB8AC3E}">
        <p14:creationId xmlns:p14="http://schemas.microsoft.com/office/powerpoint/2010/main" val="240815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64551" y="917589"/>
            <a:ext cx="11439331" cy="538802"/>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a:solidFill>
                  <a:srgbClr val="0065A2"/>
                </a:solidFill>
                <a:latin typeface="Montserrat SemiBold" panose="00000700000000000000" pitchFamily="2" charset="0"/>
                <a:sym typeface="Mark OT Bold"/>
              </a:rPr>
              <a:t>Which Award is for you? </a:t>
            </a:r>
            <a:endParaRPr lang="en-US" sz="3600" kern="0" dirty="0">
              <a:solidFill>
                <a:srgbClr val="0065A2"/>
              </a:solidFill>
              <a:latin typeface="Montserrat SemiBold" panose="00000700000000000000" pitchFamily="2" charset="0"/>
              <a:sym typeface="Mark OT Bold"/>
            </a:endParaRPr>
          </a:p>
        </p:txBody>
      </p:sp>
      <p:sp>
        <p:nvSpPr>
          <p:cNvPr id="4" name="TextBox 3">
            <a:extLst>
              <a:ext uri="{FF2B5EF4-FFF2-40B4-BE49-F238E27FC236}">
                <a16:creationId xmlns:a16="http://schemas.microsoft.com/office/drawing/2014/main" id="{19E9730F-4D69-1769-5CE0-ABB2E693899E}"/>
              </a:ext>
            </a:extLst>
          </p:cNvPr>
          <p:cNvSpPr txBox="1"/>
          <p:nvPr/>
        </p:nvSpPr>
        <p:spPr>
          <a:xfrm>
            <a:off x="675144" y="4357233"/>
            <a:ext cx="436144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0065A2"/>
                </a:solidFill>
                <a:latin typeface="Montserrat" panose="00000500000000000000" pitchFamily="2" charset="0"/>
              </a:rPr>
              <a:t>Global &amp; Regional Awards</a:t>
            </a:r>
          </a:p>
        </p:txBody>
      </p:sp>
      <p:sp>
        <p:nvSpPr>
          <p:cNvPr id="7" name="TextBox 6">
            <a:extLst>
              <a:ext uri="{FF2B5EF4-FFF2-40B4-BE49-F238E27FC236}">
                <a16:creationId xmlns:a16="http://schemas.microsoft.com/office/drawing/2014/main" id="{722436A7-BE18-D7CC-7235-B84AB43711C0}"/>
              </a:ext>
            </a:extLst>
          </p:cNvPr>
          <p:cNvSpPr txBox="1"/>
          <p:nvPr/>
        </p:nvSpPr>
        <p:spPr>
          <a:xfrm>
            <a:off x="675144" y="2650851"/>
            <a:ext cx="8286750" cy="755335"/>
          </a:xfrm>
          <a:prstGeom prst="rect">
            <a:avLst/>
          </a:prstGeom>
          <a:noFill/>
        </p:spPr>
        <p:txBody>
          <a:bodyPr wrap="square">
            <a:spAutoFit/>
          </a:bodyPr>
          <a:lstStyle/>
          <a:p>
            <a:pPr marL="285750" indent="-285750">
              <a:lnSpc>
                <a:spcPct val="125000"/>
              </a:lnSpc>
              <a:buClr>
                <a:srgbClr val="0095D9"/>
              </a:buClr>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Available in 63 countries and all world areas</a:t>
            </a:r>
          </a:p>
          <a:p>
            <a:pPr marL="285750" indent="-285750">
              <a:lnSpc>
                <a:spcPct val="125000"/>
              </a:lnSpc>
              <a:buClr>
                <a:srgbClr val="0095D9"/>
              </a:buClr>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Allows multiple visits over two years</a:t>
            </a:r>
          </a:p>
        </p:txBody>
      </p:sp>
      <p:sp>
        <p:nvSpPr>
          <p:cNvPr id="9" name="TextBox 8">
            <a:extLst>
              <a:ext uri="{FF2B5EF4-FFF2-40B4-BE49-F238E27FC236}">
                <a16:creationId xmlns:a16="http://schemas.microsoft.com/office/drawing/2014/main" id="{5E9A5726-3029-D189-7680-8335F8CE32ED}"/>
              </a:ext>
            </a:extLst>
          </p:cNvPr>
          <p:cNvSpPr txBox="1"/>
          <p:nvPr/>
        </p:nvSpPr>
        <p:spPr>
          <a:xfrm>
            <a:off x="675144" y="3641996"/>
            <a:ext cx="8286750" cy="479427"/>
          </a:xfrm>
          <a:prstGeom prst="rect">
            <a:avLst/>
          </a:prstGeom>
          <a:noFill/>
        </p:spPr>
        <p:txBody>
          <a:bodyPr wrap="square">
            <a:spAutoFit/>
          </a:bodyPr>
          <a:lstStyle/>
          <a:p>
            <a:pPr>
              <a:lnSpc>
                <a:spcPct val="125000"/>
              </a:lnSpc>
              <a:defRPr>
                <a:solidFill>
                  <a:srgbClr val="FAFFF8"/>
                </a:solidFill>
                <a:latin typeface="Mark OT Light"/>
                <a:ea typeface="Mark OT Light"/>
                <a:cs typeface="Mark OT Light"/>
                <a:sym typeface="Mark OT Light"/>
              </a:defRPr>
            </a:pPr>
            <a:r>
              <a:rPr lang="en-US" sz="2200" b="1" dirty="0">
                <a:solidFill>
                  <a:srgbClr val="0065A2"/>
                </a:solidFill>
                <a:latin typeface="Montserrat" panose="00000500000000000000" pitchFamily="2" charset="0"/>
              </a:rPr>
              <a:t>Fulbright Public Policy Fellowship</a:t>
            </a:r>
          </a:p>
        </p:txBody>
      </p:sp>
      <p:sp>
        <p:nvSpPr>
          <p:cNvPr id="27" name="TextBox 26">
            <a:extLst>
              <a:ext uri="{FF2B5EF4-FFF2-40B4-BE49-F238E27FC236}">
                <a16:creationId xmlns:a16="http://schemas.microsoft.com/office/drawing/2014/main" id="{B4283C8B-5BFB-0DE9-8768-BF5185BA1ED8}"/>
              </a:ext>
            </a:extLst>
          </p:cNvPr>
          <p:cNvSpPr txBox="1"/>
          <p:nvPr/>
        </p:nvSpPr>
        <p:spPr>
          <a:xfrm>
            <a:off x="675144" y="2019281"/>
            <a:ext cx="7573878" cy="479427"/>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sz="2200" b="1" dirty="0">
                <a:solidFill>
                  <a:srgbClr val="0065A2"/>
                </a:solidFill>
                <a:latin typeface="Montserrat" panose="00000500000000000000" pitchFamily="2" charset="0"/>
              </a:rPr>
              <a:t>Flex Option</a:t>
            </a:r>
          </a:p>
        </p:txBody>
      </p:sp>
      <p:pic>
        <p:nvPicPr>
          <p:cNvPr id="11" name="Picture 10" descr="Text&#10;&#10;Description automatically generated">
            <a:extLst>
              <a:ext uri="{FF2B5EF4-FFF2-40B4-BE49-F238E27FC236}">
                <a16:creationId xmlns:a16="http://schemas.microsoft.com/office/drawing/2014/main" id="{A48469B1-4042-347F-398C-5B4467C8278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p:blipFill>
        <p:spPr>
          <a:xfrm>
            <a:off x="6908800" y="1725907"/>
            <a:ext cx="4470400" cy="3451815"/>
          </a:xfrm>
          <a:prstGeom prst="rect">
            <a:avLst/>
          </a:prstGeom>
        </p:spPr>
      </p:pic>
    </p:spTree>
    <p:extLst>
      <p:ext uri="{BB962C8B-B14F-4D97-AF65-F5344CB8AC3E}">
        <p14:creationId xmlns:p14="http://schemas.microsoft.com/office/powerpoint/2010/main" val="338012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39594" y="990789"/>
            <a:ext cx="10900069"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Selecting the Right Award</a:t>
            </a:r>
            <a:endParaRPr sz="3600" kern="0" dirty="0">
              <a:solidFill>
                <a:srgbClr val="0065A2"/>
              </a:solidFill>
              <a:latin typeface="Montserrat SemiBold" panose="00000700000000000000" pitchFamily="2" charset="0"/>
              <a:sym typeface="Mark OT Bold"/>
            </a:endParaRPr>
          </a:p>
        </p:txBody>
      </p:sp>
      <p:sp>
        <p:nvSpPr>
          <p:cNvPr id="6" name="First &amp; Last Name, Position…">
            <a:extLst>
              <a:ext uri="{FF2B5EF4-FFF2-40B4-BE49-F238E27FC236}">
                <a16:creationId xmlns:a16="http://schemas.microsoft.com/office/drawing/2014/main" id="{300D3C15-CB58-4930-BBA7-E5FC16802F9D}"/>
              </a:ext>
            </a:extLst>
          </p:cNvPr>
          <p:cNvSpPr txBox="1"/>
          <p:nvPr/>
        </p:nvSpPr>
        <p:spPr>
          <a:xfrm>
            <a:off x="580670" y="1737229"/>
            <a:ext cx="6185631" cy="2954014"/>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marL="285750" indent="-285750">
              <a:lnSpc>
                <a:spcPct val="150000"/>
              </a:lnSpc>
              <a:buClr>
                <a:srgbClr val="00B1E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Match</a:t>
            </a:r>
            <a:r>
              <a:rPr lang="en-US" dirty="0">
                <a:solidFill>
                  <a:srgbClr val="0065A2"/>
                </a:solidFill>
                <a:latin typeface="Montserrat" panose="00000500000000000000" pitchFamily="2" charset="0"/>
              </a:rPr>
              <a:t> country interest, expertise, career profile, and proposal to the award description</a:t>
            </a:r>
          </a:p>
          <a:p>
            <a:pPr marL="285750" indent="-285750">
              <a:lnSpc>
                <a:spcPct val="150000"/>
              </a:lnSpc>
              <a:buClr>
                <a:srgbClr val="00B1E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Language ability </a:t>
            </a:r>
            <a:r>
              <a:rPr lang="en-US" dirty="0">
                <a:solidFill>
                  <a:srgbClr val="0065A2"/>
                </a:solidFill>
                <a:latin typeface="Montserrat" panose="00000500000000000000" pitchFamily="2" charset="0"/>
              </a:rPr>
              <a:t>(if applicable)</a:t>
            </a:r>
          </a:p>
          <a:p>
            <a:pPr marL="285750" indent="-285750">
              <a:lnSpc>
                <a:spcPct val="150000"/>
              </a:lnSpc>
              <a:buClr>
                <a:srgbClr val="00B1E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Discipline preferences</a:t>
            </a:r>
            <a:r>
              <a:rPr lang="en-US" dirty="0">
                <a:solidFill>
                  <a:srgbClr val="0065A2"/>
                </a:solidFill>
                <a:latin typeface="Montserrat" panose="00000500000000000000" pitchFamily="2" charset="0"/>
              </a:rPr>
              <a:t>, when specified</a:t>
            </a:r>
          </a:p>
          <a:p>
            <a:pPr marL="285750" indent="-285750">
              <a:lnSpc>
                <a:spcPct val="150000"/>
              </a:lnSpc>
              <a:buClr>
                <a:srgbClr val="00B1E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Project relevance </a:t>
            </a:r>
            <a:r>
              <a:rPr lang="en-US" dirty="0">
                <a:solidFill>
                  <a:srgbClr val="0065A2"/>
                </a:solidFill>
                <a:latin typeface="Montserrat" panose="00000500000000000000" pitchFamily="2" charset="0"/>
              </a:rPr>
              <a:t>to the host country and/or institution</a:t>
            </a:r>
          </a:p>
          <a:p>
            <a:pPr marL="285750" indent="-285750">
              <a:lnSpc>
                <a:spcPct val="150000"/>
              </a:lnSpc>
              <a:buClr>
                <a:srgbClr val="00B1E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Benefits </a:t>
            </a:r>
            <a:r>
              <a:rPr lang="en-US" dirty="0">
                <a:solidFill>
                  <a:srgbClr val="0065A2"/>
                </a:solidFill>
                <a:latin typeface="Montserrat" panose="00000500000000000000" pitchFamily="2" charset="0"/>
              </a:rPr>
              <a:t>to you and your community</a:t>
            </a:r>
          </a:p>
        </p:txBody>
      </p:sp>
      <p:sp>
        <p:nvSpPr>
          <p:cNvPr id="7" name="First &amp; Last Name, Position…">
            <a:extLst>
              <a:ext uri="{FF2B5EF4-FFF2-40B4-BE49-F238E27FC236}">
                <a16:creationId xmlns:a16="http://schemas.microsoft.com/office/drawing/2014/main" id="{FE0D7F85-9768-4B01-9A99-003E5C3072DC}"/>
              </a:ext>
            </a:extLst>
          </p:cNvPr>
          <p:cNvSpPr txBox="1"/>
          <p:nvPr/>
        </p:nvSpPr>
        <p:spPr>
          <a:xfrm>
            <a:off x="580670" y="4869180"/>
            <a:ext cx="7605785" cy="64633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buSzPct val="120000"/>
              <a:defRPr>
                <a:solidFill>
                  <a:srgbClr val="FAFFF8"/>
                </a:solidFill>
                <a:latin typeface="Mark OT Light"/>
                <a:ea typeface="Mark OT Light"/>
                <a:cs typeface="Mark OT Light"/>
                <a:sym typeface="Mark OT Light"/>
              </a:defRPr>
            </a:pPr>
            <a:r>
              <a:rPr lang="en-US" b="1" dirty="0">
                <a:solidFill>
                  <a:schemeClr val="accent4"/>
                </a:solidFill>
                <a:latin typeface="Montserrat" panose="00000500000000000000" pitchFamily="2" charset="0"/>
              </a:rPr>
              <a:t>Remember: </a:t>
            </a:r>
            <a:r>
              <a:rPr lang="en-US" i="1" dirty="0">
                <a:solidFill>
                  <a:srgbClr val="205E9F"/>
                </a:solidFill>
                <a:latin typeface="Montserrat" panose="00000500000000000000" pitchFamily="2" charset="0"/>
              </a:rPr>
              <a:t>you can only apply for </a:t>
            </a:r>
            <a:r>
              <a:rPr lang="en-US" b="1" i="1" dirty="0">
                <a:solidFill>
                  <a:srgbClr val="205E9F"/>
                </a:solidFill>
                <a:latin typeface="Montserrat" panose="00000500000000000000" pitchFamily="2" charset="0"/>
              </a:rPr>
              <a:t>ONE AWARD </a:t>
            </a:r>
            <a:r>
              <a:rPr lang="en-US" i="1" dirty="0">
                <a:solidFill>
                  <a:srgbClr val="205E9F"/>
                </a:solidFill>
                <a:latin typeface="Montserrat" panose="00000500000000000000" pitchFamily="2" charset="0"/>
              </a:rPr>
              <a:t>per application cycle</a:t>
            </a:r>
          </a:p>
        </p:txBody>
      </p:sp>
      <p:sp>
        <p:nvSpPr>
          <p:cNvPr id="8" name="Rectangle: Rounded Corners 7">
            <a:extLst>
              <a:ext uri="{FF2B5EF4-FFF2-40B4-BE49-F238E27FC236}">
                <a16:creationId xmlns:a16="http://schemas.microsoft.com/office/drawing/2014/main" id="{91241DC6-87F7-299F-337B-5B2A524FAD12}"/>
              </a:ext>
            </a:extLst>
          </p:cNvPr>
          <p:cNvSpPr/>
          <p:nvPr/>
        </p:nvSpPr>
        <p:spPr>
          <a:xfrm>
            <a:off x="9126690" y="1342489"/>
            <a:ext cx="1920240" cy="914400"/>
          </a:xfrm>
          <a:prstGeom prst="roundRect">
            <a:avLst>
              <a:gd name="adj" fmla="val 40477"/>
            </a:avLst>
          </a:prstGeom>
          <a:solidFill>
            <a:srgbClr val="205E9F"/>
          </a:solidFill>
          <a:ln>
            <a:noFill/>
          </a:ln>
          <a:effectLst>
            <a:outerShdw blurRad="127000" dist="50800" dir="5400000" algn="ctr" rotWithShape="0">
              <a:schemeClr val="tx1">
                <a:alpha val="20000"/>
              </a:schemeClr>
            </a:outerShdw>
            <a:reflection endPos="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ontserrat SemiBold" panose="00000700000000000000" pitchFamily="2" charset="0"/>
              </a:rPr>
              <a:t>Teaching</a:t>
            </a:r>
          </a:p>
        </p:txBody>
      </p:sp>
      <p:sp>
        <p:nvSpPr>
          <p:cNvPr id="9" name="Rectangle: Rounded Corners 8">
            <a:extLst>
              <a:ext uri="{FF2B5EF4-FFF2-40B4-BE49-F238E27FC236}">
                <a16:creationId xmlns:a16="http://schemas.microsoft.com/office/drawing/2014/main" id="{4BC112B9-5D4E-6BC3-5717-10E485428713}"/>
              </a:ext>
            </a:extLst>
          </p:cNvPr>
          <p:cNvSpPr/>
          <p:nvPr/>
        </p:nvSpPr>
        <p:spPr>
          <a:xfrm>
            <a:off x="9126690" y="2390924"/>
            <a:ext cx="1920240" cy="914400"/>
          </a:xfrm>
          <a:prstGeom prst="roundRect">
            <a:avLst>
              <a:gd name="adj" fmla="val 34524"/>
            </a:avLst>
          </a:prstGeom>
          <a:solidFill>
            <a:srgbClr val="00B1E4"/>
          </a:solidFill>
          <a:ln>
            <a:noFill/>
          </a:ln>
          <a:effectLst>
            <a:outerShdw blurRad="127000" dist="50800" dir="5400000" algn="ctr" rotWithShape="0">
              <a:schemeClr val="tx1">
                <a:alpha val="20000"/>
              </a:schemeClr>
            </a:outerShdw>
            <a:reflection endPos="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ontserrat SemiBold" panose="00000700000000000000" pitchFamily="2" charset="0"/>
              </a:rPr>
              <a:t>Research</a:t>
            </a:r>
          </a:p>
        </p:txBody>
      </p:sp>
      <p:sp>
        <p:nvSpPr>
          <p:cNvPr id="10" name="Rectangle: Rounded Corners 9">
            <a:extLst>
              <a:ext uri="{FF2B5EF4-FFF2-40B4-BE49-F238E27FC236}">
                <a16:creationId xmlns:a16="http://schemas.microsoft.com/office/drawing/2014/main" id="{7FEDA1BD-2E98-1025-3150-ADD2106FCFAE}"/>
              </a:ext>
            </a:extLst>
          </p:cNvPr>
          <p:cNvSpPr/>
          <p:nvPr/>
        </p:nvSpPr>
        <p:spPr>
          <a:xfrm>
            <a:off x="9126689" y="3439359"/>
            <a:ext cx="1920240" cy="914400"/>
          </a:xfrm>
          <a:prstGeom prst="roundRect">
            <a:avLst>
              <a:gd name="adj" fmla="val 36216"/>
            </a:avLst>
          </a:prstGeom>
          <a:solidFill>
            <a:srgbClr val="0095D9"/>
          </a:solidFill>
          <a:ln>
            <a:noFill/>
          </a:ln>
          <a:effectLst>
            <a:outerShdw blurRad="127000" dist="50800" dir="5400000" algn="ctr" rotWithShape="0">
              <a:schemeClr val="tx1">
                <a:alpha val="20000"/>
              </a:schemeClr>
            </a:outerShdw>
            <a:reflection endPos="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ontserrat SemiBold" panose="00000700000000000000" pitchFamily="2" charset="0"/>
              </a:rPr>
              <a:t>Teaching/</a:t>
            </a:r>
          </a:p>
          <a:p>
            <a:pPr algn="ctr"/>
            <a:r>
              <a:rPr lang="en-US" dirty="0">
                <a:latin typeface="Montserrat SemiBold" panose="00000700000000000000" pitchFamily="2" charset="0"/>
              </a:rPr>
              <a:t>Research</a:t>
            </a:r>
          </a:p>
        </p:txBody>
      </p:sp>
      <p:pic>
        <p:nvPicPr>
          <p:cNvPr id="5" name="Graphic 4" descr="Right pointing backhand index with solid fill">
            <a:extLst>
              <a:ext uri="{FF2B5EF4-FFF2-40B4-BE49-F238E27FC236}">
                <a16:creationId xmlns:a16="http://schemas.microsoft.com/office/drawing/2014/main" id="{60448708-B671-D08A-FF85-09FE5D0530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07525" y="2136268"/>
            <a:ext cx="1533547" cy="1533547"/>
          </a:xfrm>
          <a:prstGeom prst="rect">
            <a:avLst/>
          </a:prstGeom>
        </p:spPr>
      </p:pic>
      <p:sp>
        <p:nvSpPr>
          <p:cNvPr id="3" name="Rectangle: Rounded Corners 2">
            <a:extLst>
              <a:ext uri="{FF2B5EF4-FFF2-40B4-BE49-F238E27FC236}">
                <a16:creationId xmlns:a16="http://schemas.microsoft.com/office/drawing/2014/main" id="{E9966E55-7F9D-5615-EE7A-00478A86AC09}"/>
              </a:ext>
            </a:extLst>
          </p:cNvPr>
          <p:cNvSpPr/>
          <p:nvPr/>
        </p:nvSpPr>
        <p:spPr>
          <a:xfrm>
            <a:off x="9126688" y="4487795"/>
            <a:ext cx="1920240" cy="914400"/>
          </a:xfrm>
          <a:prstGeom prst="roundRect">
            <a:avLst>
              <a:gd name="adj" fmla="val 36216"/>
            </a:avLst>
          </a:prstGeom>
          <a:solidFill>
            <a:schemeClr val="tx2"/>
          </a:solidFill>
          <a:ln>
            <a:noFill/>
          </a:ln>
          <a:effectLst>
            <a:outerShdw blurRad="127000" dist="50800" dir="5400000" algn="ctr" rotWithShape="0">
              <a:schemeClr val="tx1">
                <a:alpha val="20000"/>
              </a:schemeClr>
            </a:outerShdw>
            <a:reflection endPos="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ontserrat SemiBold" panose="00000700000000000000" pitchFamily="2" charset="0"/>
              </a:rPr>
              <a:t>Professional Project</a:t>
            </a:r>
          </a:p>
        </p:txBody>
      </p:sp>
    </p:spTree>
    <p:extLst>
      <p:ext uri="{BB962C8B-B14F-4D97-AF65-F5344CB8AC3E}">
        <p14:creationId xmlns:p14="http://schemas.microsoft.com/office/powerpoint/2010/main" val="339211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58943" y="986590"/>
            <a:ext cx="8452561"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Understanding the Awards</a:t>
            </a:r>
            <a:endParaRPr sz="3600" kern="0" dirty="0">
              <a:solidFill>
                <a:srgbClr val="0065A2"/>
              </a:solidFill>
              <a:latin typeface="Montserrat SemiBold" panose="00000700000000000000" pitchFamily="2" charset="0"/>
              <a:sym typeface="Mark OT Bold"/>
            </a:endParaRPr>
          </a:p>
        </p:txBody>
      </p:sp>
      <p:pic>
        <p:nvPicPr>
          <p:cNvPr id="3" name="Picture 2" descr="A screenshot of a web page&#10;&#10;Description automatically generated">
            <a:extLst>
              <a:ext uri="{FF2B5EF4-FFF2-40B4-BE49-F238E27FC236}">
                <a16:creationId xmlns:a16="http://schemas.microsoft.com/office/drawing/2014/main" id="{C52DB919-5CC5-BEFA-2587-340FBEAF1A16}"/>
              </a:ext>
            </a:extLst>
          </p:cNvPr>
          <p:cNvPicPr>
            <a:picLocks noChangeAspect="1"/>
          </p:cNvPicPr>
          <p:nvPr/>
        </p:nvPicPr>
        <p:blipFill rotWithShape="1">
          <a:blip r:embed="rId3"/>
          <a:srcRect l="-40" r="-163" b="7319"/>
          <a:stretch/>
        </p:blipFill>
        <p:spPr>
          <a:xfrm>
            <a:off x="5323545" y="1624749"/>
            <a:ext cx="6184680" cy="4255056"/>
          </a:xfrm>
          <a:prstGeom prst="rect">
            <a:avLst/>
          </a:prstGeom>
        </p:spPr>
      </p:pic>
      <p:sp>
        <p:nvSpPr>
          <p:cNvPr id="10" name="First &amp; Last Name, Position…">
            <a:hlinkClick r:id="rId4"/>
            <a:extLst>
              <a:ext uri="{FF2B5EF4-FFF2-40B4-BE49-F238E27FC236}">
                <a16:creationId xmlns:a16="http://schemas.microsoft.com/office/drawing/2014/main" id="{EB1A268F-395B-4B6C-B1AD-0A395D985E2D}"/>
              </a:ext>
            </a:extLst>
          </p:cNvPr>
          <p:cNvSpPr txBox="1"/>
          <p:nvPr/>
        </p:nvSpPr>
        <p:spPr>
          <a:xfrm>
            <a:off x="412483" y="2015106"/>
            <a:ext cx="4585475" cy="3319050"/>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hangingPunct="0">
              <a:lnSpc>
                <a:spcPct val="110000"/>
              </a:lnSpc>
              <a:buSzPct val="120000"/>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sym typeface="Mark OT Light"/>
              </a:rPr>
              <a:t>Visit </a:t>
            </a:r>
            <a:r>
              <a:rPr lang="en-US" sz="2200" b="1" kern="0" dirty="0">
                <a:solidFill>
                  <a:srgbClr val="0095D9"/>
                </a:solidFill>
                <a:latin typeface="Montserrat"/>
                <a:sym typeface="Mark OT Light"/>
                <a:hlinkClick r:id="rId5">
                  <a:extLst>
                    <a:ext uri="{A12FA001-AC4F-418D-AE19-62706E023703}">
                      <ahyp:hlinkClr xmlns:ahyp="http://schemas.microsoft.com/office/drawing/2018/hyperlinkcolor" val="tx"/>
                    </a:ext>
                  </a:extLst>
                </a:hlinkClick>
              </a:rPr>
              <a:t>fulbrightscholars.org </a:t>
            </a:r>
            <a:r>
              <a:rPr lang="en-US" sz="2200" kern="0" dirty="0">
                <a:solidFill>
                  <a:srgbClr val="0065A2"/>
                </a:solidFill>
                <a:latin typeface="Montserrat Medium"/>
                <a:sym typeface="Mark OT Light"/>
              </a:rPr>
              <a:t>to search awards </a:t>
            </a:r>
            <a:endParaRPr lang="en-US" sz="2200" kern="0" dirty="0">
              <a:solidFill>
                <a:srgbClr val="0065A2"/>
              </a:solidFill>
              <a:latin typeface="Montserrat Medium" pitchFamily="2" charset="0"/>
              <a:sym typeface="Mark OT Light"/>
            </a:endParaRPr>
          </a:p>
          <a:p>
            <a:pPr>
              <a:lnSpc>
                <a:spcPct val="110000"/>
              </a:lnSpc>
              <a:defRPr>
                <a:solidFill>
                  <a:srgbClr val="FAFFF8"/>
                </a:solidFill>
                <a:latin typeface="Mark OT Light"/>
                <a:ea typeface="Mark OT Light"/>
                <a:cs typeface="Mark OT Light"/>
                <a:sym typeface="Mark OT Light"/>
              </a:defRPr>
            </a:pPr>
            <a:endParaRPr lang="en-US" sz="2200" kern="0" dirty="0">
              <a:solidFill>
                <a:srgbClr val="0065A2"/>
              </a:solidFill>
              <a:latin typeface="Montserrat Medium"/>
            </a:endParaRPr>
          </a:p>
          <a:p>
            <a:pPr>
              <a:lnSpc>
                <a:spcPct val="110000"/>
              </a:lnSpc>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rPr>
              <a:t>Review important details in: </a:t>
            </a:r>
            <a:endParaRPr lang="en-US" sz="2200" kern="0" dirty="0">
              <a:solidFill>
                <a:srgbClr val="0065A2"/>
              </a:solidFill>
              <a:latin typeface="Montserrat Medium" pitchFamily="2" charset="0"/>
            </a:endParaRPr>
          </a:p>
          <a:p>
            <a:pPr marL="342900" indent="-342900">
              <a:buFont typeface="Arial"/>
              <a:buChar char="•"/>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rPr>
              <a:t>award details </a:t>
            </a:r>
            <a:endParaRPr lang="en-US" sz="2200" kern="0" dirty="0">
              <a:solidFill>
                <a:srgbClr val="0065A2"/>
              </a:solidFill>
              <a:latin typeface="Montserrat Medium" pitchFamily="2" charset="0"/>
            </a:endParaRPr>
          </a:p>
          <a:p>
            <a:pPr marL="342900" indent="-342900">
              <a:buFont typeface="Arial"/>
              <a:buChar char="•"/>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rPr>
              <a:t>award requirements </a:t>
            </a:r>
            <a:endParaRPr lang="en-US" sz="2200" kern="0" dirty="0">
              <a:solidFill>
                <a:srgbClr val="0065A2"/>
              </a:solidFill>
              <a:latin typeface="Montserrat Medium" pitchFamily="2" charset="0"/>
            </a:endParaRPr>
          </a:p>
          <a:p>
            <a:pPr marL="342900" indent="-342900">
              <a:buFont typeface="Arial"/>
              <a:buChar char="•"/>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rPr>
              <a:t>award benefits </a:t>
            </a:r>
            <a:endParaRPr lang="en-US" sz="2200" kern="0" dirty="0">
              <a:solidFill>
                <a:srgbClr val="0065A2"/>
              </a:solidFill>
              <a:latin typeface="Montserrat Medium" pitchFamily="2" charset="0"/>
            </a:endParaRPr>
          </a:p>
          <a:p>
            <a:pPr marL="342900" indent="-342900">
              <a:lnSpc>
                <a:spcPct val="110000"/>
              </a:lnSpc>
              <a:buFont typeface="Arial"/>
              <a:buChar char="•"/>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rPr>
              <a:t>country/area overview</a:t>
            </a:r>
          </a:p>
          <a:p>
            <a:pPr>
              <a:lnSpc>
                <a:spcPct val="110000"/>
              </a:lnSpc>
              <a:defRPr>
                <a:solidFill>
                  <a:srgbClr val="FAFFF8"/>
                </a:solidFill>
                <a:latin typeface="Mark OT Light"/>
                <a:ea typeface="Mark OT Light"/>
                <a:cs typeface="Mark OT Light"/>
                <a:sym typeface="Mark OT Light"/>
              </a:defRPr>
            </a:pPr>
            <a:endParaRPr lang="en-US" sz="2200" kern="0" dirty="0">
              <a:solidFill>
                <a:srgbClr val="0065A2"/>
              </a:solidFill>
              <a:latin typeface="Montserrat Medium" pitchFamily="2" charset="0"/>
            </a:endParaRPr>
          </a:p>
        </p:txBody>
      </p:sp>
      <p:sp>
        <p:nvSpPr>
          <p:cNvPr id="5" name="Rectangle: Rounded Corners 4">
            <a:extLst>
              <a:ext uri="{FF2B5EF4-FFF2-40B4-BE49-F238E27FC236}">
                <a16:creationId xmlns:a16="http://schemas.microsoft.com/office/drawing/2014/main" id="{A2CA5260-A67D-F975-9D46-01EE451B3BAF}"/>
              </a:ext>
            </a:extLst>
          </p:cNvPr>
          <p:cNvSpPr/>
          <p:nvPr/>
        </p:nvSpPr>
        <p:spPr>
          <a:xfrm>
            <a:off x="5323545" y="1987199"/>
            <a:ext cx="1554480" cy="128016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defRPr/>
            </a:pPr>
            <a:endParaRPr lang="en-US" kern="0">
              <a:solidFill>
                <a:prstClr val="white"/>
              </a:solidFill>
              <a:latin typeface="Calibri"/>
              <a:sym typeface="Calibri"/>
            </a:endParaRPr>
          </a:p>
        </p:txBody>
      </p:sp>
    </p:spTree>
    <p:extLst>
      <p:ext uri="{BB962C8B-B14F-4D97-AF65-F5344CB8AC3E}">
        <p14:creationId xmlns:p14="http://schemas.microsoft.com/office/powerpoint/2010/main" val="176002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38388" y="971495"/>
            <a:ext cx="9222425"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Application Components</a:t>
            </a:r>
            <a:endParaRPr sz="3600" kern="0" dirty="0">
              <a:solidFill>
                <a:srgbClr val="0065A2"/>
              </a:solidFill>
              <a:latin typeface="Montserrat SemiBold" panose="00000700000000000000" pitchFamily="2" charset="0"/>
              <a:sym typeface="Mark OT Bold"/>
            </a:endParaRPr>
          </a:p>
        </p:txBody>
      </p:sp>
      <p:sp>
        <p:nvSpPr>
          <p:cNvPr id="7" name="First &amp; Last Name, Position…">
            <a:extLst>
              <a:ext uri="{FF2B5EF4-FFF2-40B4-BE49-F238E27FC236}">
                <a16:creationId xmlns:a16="http://schemas.microsoft.com/office/drawing/2014/main" id="{B65802A0-5245-4489-B53A-4875A54DF7FC}"/>
              </a:ext>
            </a:extLst>
          </p:cNvPr>
          <p:cNvSpPr txBox="1"/>
          <p:nvPr/>
        </p:nvSpPr>
        <p:spPr>
          <a:xfrm>
            <a:off x="538388" y="1699549"/>
            <a:ext cx="4013187" cy="43088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a:defRPr>
                <a:solidFill>
                  <a:srgbClr val="FAFFF8"/>
                </a:solidFill>
                <a:latin typeface="Mark OT Bold"/>
                <a:ea typeface="Mark OT Bold"/>
                <a:cs typeface="Mark OT Bold"/>
                <a:sym typeface="Mark OT Bold"/>
              </a:defRPr>
            </a:pPr>
            <a:r>
              <a:rPr lang="en-US" sz="2200" b="1" dirty="0">
                <a:solidFill>
                  <a:srgbClr val="0095D9"/>
                </a:solidFill>
                <a:latin typeface="Montserrat" panose="00000500000000000000" pitchFamily="2" charset="0"/>
              </a:rPr>
              <a:t>Requirements:</a:t>
            </a:r>
            <a:endParaRPr sz="2200" b="1" kern="0" dirty="0">
              <a:solidFill>
                <a:srgbClr val="0095D9"/>
              </a:solidFill>
              <a:latin typeface="Montserrat" panose="00000500000000000000" pitchFamily="2" charset="0"/>
              <a:sym typeface="Mark OT Bold"/>
            </a:endParaRPr>
          </a:p>
        </p:txBody>
      </p:sp>
      <p:pic>
        <p:nvPicPr>
          <p:cNvPr id="13" name="Picture 12">
            <a:extLst>
              <a:ext uri="{FF2B5EF4-FFF2-40B4-BE49-F238E27FC236}">
                <a16:creationId xmlns:a16="http://schemas.microsoft.com/office/drawing/2014/main" id="{3632AAFE-C4A1-433D-A007-D1E50E420D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2277" y="2280498"/>
            <a:ext cx="17399" cy="3108960"/>
          </a:xfrm>
          <a:prstGeom prst="rect">
            <a:avLst/>
          </a:prstGeom>
        </p:spPr>
      </p:pic>
      <p:sp>
        <p:nvSpPr>
          <p:cNvPr id="15" name="First &amp; Last Name, Position…">
            <a:extLst>
              <a:ext uri="{FF2B5EF4-FFF2-40B4-BE49-F238E27FC236}">
                <a16:creationId xmlns:a16="http://schemas.microsoft.com/office/drawing/2014/main" id="{074AD10E-8E5D-4BB6-B8DF-A839A0A3704D}"/>
              </a:ext>
            </a:extLst>
          </p:cNvPr>
          <p:cNvSpPr txBox="1"/>
          <p:nvPr/>
        </p:nvSpPr>
        <p:spPr>
          <a:xfrm>
            <a:off x="6791003" y="1699549"/>
            <a:ext cx="4520340" cy="43088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a:buSzPct val="120000"/>
              <a:defRPr>
                <a:solidFill>
                  <a:srgbClr val="FAFFF8"/>
                </a:solidFill>
                <a:latin typeface="Mark OT Light"/>
                <a:ea typeface="Mark OT Light"/>
                <a:cs typeface="Mark OT Light"/>
                <a:sym typeface="Mark OT Light"/>
              </a:defRPr>
            </a:pPr>
            <a:r>
              <a:rPr lang="en-US" sz="2200" b="1" dirty="0">
                <a:solidFill>
                  <a:srgbClr val="0095D9"/>
                </a:solidFill>
                <a:latin typeface="Montserrat" panose="00000500000000000000" pitchFamily="2" charset="0"/>
              </a:rPr>
              <a:t>Supplemental Materials:</a:t>
            </a:r>
          </a:p>
        </p:txBody>
      </p:sp>
      <p:sp>
        <p:nvSpPr>
          <p:cNvPr id="17" name="First &amp; Last Name, Position…">
            <a:extLst>
              <a:ext uri="{FF2B5EF4-FFF2-40B4-BE49-F238E27FC236}">
                <a16:creationId xmlns:a16="http://schemas.microsoft.com/office/drawing/2014/main" id="{BED59A08-36AA-4330-82AF-BACF019998F7}"/>
              </a:ext>
            </a:extLst>
          </p:cNvPr>
          <p:cNvSpPr txBox="1"/>
          <p:nvPr/>
        </p:nvSpPr>
        <p:spPr>
          <a:xfrm>
            <a:off x="7139417" y="2361381"/>
            <a:ext cx="5251283" cy="37792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a:lnSpc>
                <a:spcPct val="110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SemiBold" panose="00000700000000000000" pitchFamily="2" charset="0"/>
              </a:rPr>
              <a:t>Course outlines or syllabi </a:t>
            </a:r>
            <a:r>
              <a:rPr lang="en-US" i="1" dirty="0">
                <a:solidFill>
                  <a:srgbClr val="0065A2"/>
                </a:solidFill>
                <a:latin typeface="Montserrat" panose="00000500000000000000" pitchFamily="2" charset="0"/>
              </a:rPr>
              <a:t>(for teaching)</a:t>
            </a:r>
          </a:p>
        </p:txBody>
      </p:sp>
      <p:grpSp>
        <p:nvGrpSpPr>
          <p:cNvPr id="56" name="Group 55">
            <a:extLst>
              <a:ext uri="{FF2B5EF4-FFF2-40B4-BE49-F238E27FC236}">
                <a16:creationId xmlns:a16="http://schemas.microsoft.com/office/drawing/2014/main" id="{275C21BC-213A-145E-A8B8-E7437193EEEF}"/>
              </a:ext>
            </a:extLst>
          </p:cNvPr>
          <p:cNvGrpSpPr/>
          <p:nvPr/>
        </p:nvGrpSpPr>
        <p:grpSpPr>
          <a:xfrm>
            <a:off x="687057" y="2333431"/>
            <a:ext cx="3697969" cy="390151"/>
            <a:chOff x="5229686" y="2076772"/>
            <a:chExt cx="3697969" cy="390151"/>
          </a:xfrm>
        </p:grpSpPr>
        <p:sp>
          <p:nvSpPr>
            <p:cNvPr id="5" name="TextBox 4">
              <a:extLst>
                <a:ext uri="{FF2B5EF4-FFF2-40B4-BE49-F238E27FC236}">
                  <a16:creationId xmlns:a16="http://schemas.microsoft.com/office/drawing/2014/main" id="{5D12A169-ECE2-082B-82B6-A6D580452233}"/>
                </a:ext>
              </a:extLst>
            </p:cNvPr>
            <p:cNvSpPr txBox="1"/>
            <p:nvPr/>
          </p:nvSpPr>
          <p:spPr>
            <a:xfrm>
              <a:off x="5836168" y="2088999"/>
              <a:ext cx="3091487" cy="377924"/>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sz="1800" b="1" dirty="0">
                  <a:solidFill>
                    <a:srgbClr val="0065A2"/>
                  </a:solidFill>
                  <a:latin typeface="Montserrat SemiBold" panose="00000700000000000000" pitchFamily="2" charset="0"/>
                </a:rPr>
                <a:t>Application Form</a:t>
              </a:r>
            </a:p>
          </p:txBody>
        </p:sp>
        <p:grpSp>
          <p:nvGrpSpPr>
            <p:cNvPr id="47" name="Group 46">
              <a:extLst>
                <a:ext uri="{FF2B5EF4-FFF2-40B4-BE49-F238E27FC236}">
                  <a16:creationId xmlns:a16="http://schemas.microsoft.com/office/drawing/2014/main" id="{ED2518D0-F48D-5996-6371-D0A00B5D9DB8}"/>
                </a:ext>
              </a:extLst>
            </p:cNvPr>
            <p:cNvGrpSpPr/>
            <p:nvPr/>
          </p:nvGrpSpPr>
          <p:grpSpPr>
            <a:xfrm>
              <a:off x="5229686" y="2076772"/>
              <a:ext cx="365760" cy="365760"/>
              <a:chOff x="5229686" y="2058662"/>
              <a:chExt cx="365760" cy="365760"/>
            </a:xfrm>
          </p:grpSpPr>
          <p:sp>
            <p:nvSpPr>
              <p:cNvPr id="4" name="Oval 3">
                <a:extLst>
                  <a:ext uri="{FF2B5EF4-FFF2-40B4-BE49-F238E27FC236}">
                    <a16:creationId xmlns:a16="http://schemas.microsoft.com/office/drawing/2014/main" id="{0B2B3FDA-2868-A2B0-E07C-71D42F4D3763}"/>
                  </a:ext>
                </a:extLst>
              </p:cNvPr>
              <p:cNvSpPr/>
              <p:nvPr/>
            </p:nvSpPr>
            <p:spPr>
              <a:xfrm>
                <a:off x="5229686" y="2058662"/>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29" name="Graphic 28" descr="Checkmark with solid fill">
                <a:extLst>
                  <a:ext uri="{FF2B5EF4-FFF2-40B4-BE49-F238E27FC236}">
                    <a16:creationId xmlns:a16="http://schemas.microsoft.com/office/drawing/2014/main" id="{7AB03F07-2DA4-C262-B202-33C152C807D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98266" y="2135446"/>
                <a:ext cx="228600" cy="228600"/>
              </a:xfrm>
              <a:prstGeom prst="rect">
                <a:avLst/>
              </a:prstGeom>
            </p:spPr>
          </p:pic>
        </p:grpSp>
      </p:grpSp>
      <p:grpSp>
        <p:nvGrpSpPr>
          <p:cNvPr id="57" name="Group 56">
            <a:extLst>
              <a:ext uri="{FF2B5EF4-FFF2-40B4-BE49-F238E27FC236}">
                <a16:creationId xmlns:a16="http://schemas.microsoft.com/office/drawing/2014/main" id="{4483F97E-E23E-C665-64EE-041CD7028125}"/>
              </a:ext>
            </a:extLst>
          </p:cNvPr>
          <p:cNvGrpSpPr/>
          <p:nvPr/>
        </p:nvGrpSpPr>
        <p:grpSpPr>
          <a:xfrm>
            <a:off x="687057" y="2882033"/>
            <a:ext cx="3804807" cy="390151"/>
            <a:chOff x="5231761" y="2620260"/>
            <a:chExt cx="3804807" cy="390151"/>
          </a:xfrm>
        </p:grpSpPr>
        <p:sp>
          <p:nvSpPr>
            <p:cNvPr id="9" name="TextBox 8">
              <a:extLst>
                <a:ext uri="{FF2B5EF4-FFF2-40B4-BE49-F238E27FC236}">
                  <a16:creationId xmlns:a16="http://schemas.microsoft.com/office/drawing/2014/main" id="{E4E400E8-A177-E153-012D-6D75E85D09E3}"/>
                </a:ext>
              </a:extLst>
            </p:cNvPr>
            <p:cNvSpPr txBox="1"/>
            <p:nvPr/>
          </p:nvSpPr>
          <p:spPr>
            <a:xfrm>
              <a:off x="5836168" y="2632487"/>
              <a:ext cx="3200400" cy="377924"/>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sz="1800" b="1" dirty="0">
                  <a:solidFill>
                    <a:srgbClr val="0065A2"/>
                  </a:solidFill>
                  <a:latin typeface="Montserrat SemiBold" panose="00000700000000000000" pitchFamily="2" charset="0"/>
                </a:rPr>
                <a:t>Project Statement </a:t>
              </a:r>
            </a:p>
          </p:txBody>
        </p:sp>
        <p:grpSp>
          <p:nvGrpSpPr>
            <p:cNvPr id="40" name="Group 39">
              <a:extLst>
                <a:ext uri="{FF2B5EF4-FFF2-40B4-BE49-F238E27FC236}">
                  <a16:creationId xmlns:a16="http://schemas.microsoft.com/office/drawing/2014/main" id="{12413F53-6766-2733-2CE1-C36A29A2C2DA}"/>
                </a:ext>
              </a:extLst>
            </p:cNvPr>
            <p:cNvGrpSpPr/>
            <p:nvPr/>
          </p:nvGrpSpPr>
          <p:grpSpPr>
            <a:xfrm>
              <a:off x="5231761" y="2620260"/>
              <a:ext cx="365760" cy="365760"/>
              <a:chOff x="5232052" y="2712848"/>
              <a:chExt cx="365760" cy="365760"/>
            </a:xfrm>
          </p:grpSpPr>
          <p:sp>
            <p:nvSpPr>
              <p:cNvPr id="38" name="Oval 37">
                <a:extLst>
                  <a:ext uri="{FF2B5EF4-FFF2-40B4-BE49-F238E27FC236}">
                    <a16:creationId xmlns:a16="http://schemas.microsoft.com/office/drawing/2014/main" id="{2D824EFB-77AC-345E-415D-986FCA866E6C}"/>
                  </a:ext>
                </a:extLst>
              </p:cNvPr>
              <p:cNvSpPr/>
              <p:nvPr/>
            </p:nvSpPr>
            <p:spPr>
              <a:xfrm>
                <a:off x="5232052" y="2712848"/>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39" name="Graphic 38" descr="Checkmark with solid fill">
                <a:extLst>
                  <a:ext uri="{FF2B5EF4-FFF2-40B4-BE49-F238E27FC236}">
                    <a16:creationId xmlns:a16="http://schemas.microsoft.com/office/drawing/2014/main" id="{0CCC3E47-33D1-B75C-E23B-4EA67477273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0632" y="2789632"/>
                <a:ext cx="228600" cy="228600"/>
              </a:xfrm>
              <a:prstGeom prst="rect">
                <a:avLst/>
              </a:prstGeom>
            </p:spPr>
          </p:pic>
        </p:grpSp>
      </p:grpSp>
      <p:grpSp>
        <p:nvGrpSpPr>
          <p:cNvPr id="58" name="Group 57">
            <a:extLst>
              <a:ext uri="{FF2B5EF4-FFF2-40B4-BE49-F238E27FC236}">
                <a16:creationId xmlns:a16="http://schemas.microsoft.com/office/drawing/2014/main" id="{D4A1F5B8-0970-B7D1-9513-8BBE4B6C6335}"/>
              </a:ext>
            </a:extLst>
          </p:cNvPr>
          <p:cNvGrpSpPr/>
          <p:nvPr/>
        </p:nvGrpSpPr>
        <p:grpSpPr>
          <a:xfrm>
            <a:off x="687057" y="3430635"/>
            <a:ext cx="4444596" cy="377924"/>
            <a:chOff x="5232052" y="3354731"/>
            <a:chExt cx="4444596" cy="377924"/>
          </a:xfrm>
        </p:grpSpPr>
        <p:sp>
          <p:nvSpPr>
            <p:cNvPr id="19" name="TextBox 18">
              <a:extLst>
                <a:ext uri="{FF2B5EF4-FFF2-40B4-BE49-F238E27FC236}">
                  <a16:creationId xmlns:a16="http://schemas.microsoft.com/office/drawing/2014/main" id="{22268EBC-2CA5-24A4-288B-46E8FB897563}"/>
                </a:ext>
              </a:extLst>
            </p:cNvPr>
            <p:cNvSpPr txBox="1"/>
            <p:nvPr/>
          </p:nvSpPr>
          <p:spPr>
            <a:xfrm>
              <a:off x="5836168" y="3354731"/>
              <a:ext cx="3840480" cy="377924"/>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sz="1800" b="1" dirty="0">
                  <a:solidFill>
                    <a:srgbClr val="0065A2"/>
                  </a:solidFill>
                  <a:latin typeface="Montserrat SemiBold" panose="00000700000000000000" pitchFamily="2" charset="0"/>
                </a:rPr>
                <a:t>Curriculum Vitae or Resume</a:t>
              </a:r>
            </a:p>
          </p:txBody>
        </p:sp>
        <p:grpSp>
          <p:nvGrpSpPr>
            <p:cNvPr id="41" name="Group 40">
              <a:extLst>
                <a:ext uri="{FF2B5EF4-FFF2-40B4-BE49-F238E27FC236}">
                  <a16:creationId xmlns:a16="http://schemas.microsoft.com/office/drawing/2014/main" id="{BFFD2F4E-CD84-1B3B-7973-3E4DF6EE0BD7}"/>
                </a:ext>
              </a:extLst>
            </p:cNvPr>
            <p:cNvGrpSpPr/>
            <p:nvPr/>
          </p:nvGrpSpPr>
          <p:grpSpPr>
            <a:xfrm>
              <a:off x="5232052" y="3360813"/>
              <a:ext cx="365760" cy="365760"/>
              <a:chOff x="5232052" y="2712848"/>
              <a:chExt cx="365760" cy="365760"/>
            </a:xfrm>
          </p:grpSpPr>
          <p:sp>
            <p:nvSpPr>
              <p:cNvPr id="42" name="Oval 41">
                <a:extLst>
                  <a:ext uri="{FF2B5EF4-FFF2-40B4-BE49-F238E27FC236}">
                    <a16:creationId xmlns:a16="http://schemas.microsoft.com/office/drawing/2014/main" id="{97E7BDC9-1780-CD78-74F5-3A78F404E5ED}"/>
                  </a:ext>
                </a:extLst>
              </p:cNvPr>
              <p:cNvSpPr/>
              <p:nvPr/>
            </p:nvSpPr>
            <p:spPr>
              <a:xfrm>
                <a:off x="5232052" y="2712848"/>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43" name="Graphic 42" descr="Checkmark with solid fill">
                <a:extLst>
                  <a:ext uri="{FF2B5EF4-FFF2-40B4-BE49-F238E27FC236}">
                    <a16:creationId xmlns:a16="http://schemas.microsoft.com/office/drawing/2014/main" id="{A2C875FE-EC6C-B577-096F-FC9B3D708D2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0632" y="2789632"/>
                <a:ext cx="228600" cy="228600"/>
              </a:xfrm>
              <a:prstGeom prst="rect">
                <a:avLst/>
              </a:prstGeom>
            </p:spPr>
          </p:pic>
        </p:grpSp>
      </p:grpSp>
      <p:grpSp>
        <p:nvGrpSpPr>
          <p:cNvPr id="59" name="Group 58">
            <a:extLst>
              <a:ext uri="{FF2B5EF4-FFF2-40B4-BE49-F238E27FC236}">
                <a16:creationId xmlns:a16="http://schemas.microsoft.com/office/drawing/2014/main" id="{4FF59299-6106-1941-F5A9-AE70573ED532}"/>
              </a:ext>
            </a:extLst>
          </p:cNvPr>
          <p:cNvGrpSpPr/>
          <p:nvPr/>
        </p:nvGrpSpPr>
        <p:grpSpPr>
          <a:xfrm>
            <a:off x="687057" y="3967010"/>
            <a:ext cx="5334457" cy="377924"/>
            <a:chOff x="5229686" y="3968098"/>
            <a:chExt cx="5334457" cy="377924"/>
          </a:xfrm>
        </p:grpSpPr>
        <p:sp>
          <p:nvSpPr>
            <p:cNvPr id="22" name="TextBox 21">
              <a:extLst>
                <a:ext uri="{FF2B5EF4-FFF2-40B4-BE49-F238E27FC236}">
                  <a16:creationId xmlns:a16="http://schemas.microsoft.com/office/drawing/2014/main" id="{A835BF07-C435-721A-DAA9-F3CCCD76B8A3}"/>
                </a:ext>
              </a:extLst>
            </p:cNvPr>
            <p:cNvSpPr txBox="1"/>
            <p:nvPr/>
          </p:nvSpPr>
          <p:spPr>
            <a:xfrm>
              <a:off x="5836168" y="3968098"/>
              <a:ext cx="4727975" cy="377924"/>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sz="1800" b="1" dirty="0">
                  <a:solidFill>
                    <a:srgbClr val="0065A2"/>
                  </a:solidFill>
                  <a:latin typeface="Montserrat SemiBold" panose="00000700000000000000" pitchFamily="2" charset="0"/>
                </a:rPr>
                <a:t>2 Letters of Recommendation</a:t>
              </a:r>
            </a:p>
          </p:txBody>
        </p:sp>
        <p:grpSp>
          <p:nvGrpSpPr>
            <p:cNvPr id="44" name="Group 43">
              <a:extLst>
                <a:ext uri="{FF2B5EF4-FFF2-40B4-BE49-F238E27FC236}">
                  <a16:creationId xmlns:a16="http://schemas.microsoft.com/office/drawing/2014/main" id="{C103E540-7B93-6944-DFAE-EC8A4B50EA4A}"/>
                </a:ext>
              </a:extLst>
            </p:cNvPr>
            <p:cNvGrpSpPr/>
            <p:nvPr/>
          </p:nvGrpSpPr>
          <p:grpSpPr>
            <a:xfrm>
              <a:off x="5229686" y="3974180"/>
              <a:ext cx="365760" cy="365760"/>
              <a:chOff x="5232052" y="2712848"/>
              <a:chExt cx="365760" cy="365760"/>
            </a:xfrm>
          </p:grpSpPr>
          <p:sp>
            <p:nvSpPr>
              <p:cNvPr id="45" name="Oval 44">
                <a:extLst>
                  <a:ext uri="{FF2B5EF4-FFF2-40B4-BE49-F238E27FC236}">
                    <a16:creationId xmlns:a16="http://schemas.microsoft.com/office/drawing/2014/main" id="{5AB46115-0D79-504D-93B8-ED49077D7FEB}"/>
                  </a:ext>
                </a:extLst>
              </p:cNvPr>
              <p:cNvSpPr/>
              <p:nvPr/>
            </p:nvSpPr>
            <p:spPr>
              <a:xfrm>
                <a:off x="5232052" y="2712848"/>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46" name="Graphic 45" descr="Checkmark with solid fill">
                <a:extLst>
                  <a:ext uri="{FF2B5EF4-FFF2-40B4-BE49-F238E27FC236}">
                    <a16:creationId xmlns:a16="http://schemas.microsoft.com/office/drawing/2014/main" id="{A4C6860C-848A-102D-C8E1-D949273CFBB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0632" y="2789632"/>
                <a:ext cx="228600" cy="228600"/>
              </a:xfrm>
              <a:prstGeom prst="rect">
                <a:avLst/>
              </a:prstGeom>
            </p:spPr>
          </p:pic>
        </p:grpSp>
      </p:grpSp>
      <p:grpSp>
        <p:nvGrpSpPr>
          <p:cNvPr id="60" name="Group 59">
            <a:extLst>
              <a:ext uri="{FF2B5EF4-FFF2-40B4-BE49-F238E27FC236}">
                <a16:creationId xmlns:a16="http://schemas.microsoft.com/office/drawing/2014/main" id="{78C6F811-C93C-26C8-6C5F-6E86EBCB4CE6}"/>
              </a:ext>
            </a:extLst>
          </p:cNvPr>
          <p:cNvGrpSpPr/>
          <p:nvPr/>
        </p:nvGrpSpPr>
        <p:grpSpPr>
          <a:xfrm>
            <a:off x="687057" y="4503385"/>
            <a:ext cx="5742619" cy="412614"/>
            <a:chOff x="5229686" y="4484999"/>
            <a:chExt cx="5742619" cy="412614"/>
          </a:xfrm>
        </p:grpSpPr>
        <p:sp>
          <p:nvSpPr>
            <p:cNvPr id="35" name="TextBox 34">
              <a:extLst>
                <a:ext uri="{FF2B5EF4-FFF2-40B4-BE49-F238E27FC236}">
                  <a16:creationId xmlns:a16="http://schemas.microsoft.com/office/drawing/2014/main" id="{60961305-4C36-A169-9024-40BC01A12601}"/>
                </a:ext>
              </a:extLst>
            </p:cNvPr>
            <p:cNvSpPr txBox="1"/>
            <p:nvPr/>
          </p:nvSpPr>
          <p:spPr>
            <a:xfrm>
              <a:off x="5836168" y="4484999"/>
              <a:ext cx="5136137" cy="377924"/>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sz="1800" dirty="0">
                  <a:solidFill>
                    <a:srgbClr val="0065A2"/>
                  </a:solidFill>
                  <a:latin typeface="Montserrat SemiBold" panose="00000700000000000000" pitchFamily="2" charset="0"/>
                </a:rPr>
                <a:t>Language Proficiency Report </a:t>
              </a:r>
              <a:r>
                <a:rPr lang="en-US" sz="1800" i="1" dirty="0">
                  <a:solidFill>
                    <a:srgbClr val="0065A2"/>
                  </a:solidFill>
                  <a:latin typeface="Montserrat" panose="00000500000000000000" pitchFamily="2" charset="0"/>
                </a:rPr>
                <a:t>(if required)</a:t>
              </a:r>
              <a:endParaRPr lang="en-US" i="1" dirty="0">
                <a:latin typeface="Montserrat" panose="00000500000000000000" pitchFamily="2" charset="0"/>
              </a:endParaRPr>
            </a:p>
          </p:txBody>
        </p:sp>
        <p:grpSp>
          <p:nvGrpSpPr>
            <p:cNvPr id="48" name="Group 47">
              <a:extLst>
                <a:ext uri="{FF2B5EF4-FFF2-40B4-BE49-F238E27FC236}">
                  <a16:creationId xmlns:a16="http://schemas.microsoft.com/office/drawing/2014/main" id="{E33700EC-C3BA-240D-5839-6189EF1DB4E2}"/>
                </a:ext>
              </a:extLst>
            </p:cNvPr>
            <p:cNvGrpSpPr/>
            <p:nvPr/>
          </p:nvGrpSpPr>
          <p:grpSpPr>
            <a:xfrm>
              <a:off x="5229686" y="4531853"/>
              <a:ext cx="365760" cy="365760"/>
              <a:chOff x="5232052" y="2712848"/>
              <a:chExt cx="365760" cy="365760"/>
            </a:xfrm>
          </p:grpSpPr>
          <p:sp>
            <p:nvSpPr>
              <p:cNvPr id="49" name="Oval 48">
                <a:extLst>
                  <a:ext uri="{FF2B5EF4-FFF2-40B4-BE49-F238E27FC236}">
                    <a16:creationId xmlns:a16="http://schemas.microsoft.com/office/drawing/2014/main" id="{313EBCC0-3DAE-2CAF-D5D7-C2B5B734D319}"/>
                  </a:ext>
                </a:extLst>
              </p:cNvPr>
              <p:cNvSpPr/>
              <p:nvPr/>
            </p:nvSpPr>
            <p:spPr>
              <a:xfrm>
                <a:off x="5232052" y="2712848"/>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ExtraBold" panose="00000900000000000000" pitchFamily="2" charset="0"/>
                </a:endParaRPr>
              </a:p>
            </p:txBody>
          </p:sp>
          <p:pic>
            <p:nvPicPr>
              <p:cNvPr id="50" name="Graphic 49" descr="Checkmark with solid fill">
                <a:extLst>
                  <a:ext uri="{FF2B5EF4-FFF2-40B4-BE49-F238E27FC236}">
                    <a16:creationId xmlns:a16="http://schemas.microsoft.com/office/drawing/2014/main" id="{B961F26B-8322-17BC-941D-37BF5925671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0632" y="2789632"/>
                <a:ext cx="228600" cy="228600"/>
              </a:xfrm>
              <a:prstGeom prst="rect">
                <a:avLst/>
              </a:prstGeom>
            </p:spPr>
          </p:pic>
        </p:grpSp>
      </p:grpSp>
      <p:grpSp>
        <p:nvGrpSpPr>
          <p:cNvPr id="61" name="Group 60">
            <a:extLst>
              <a:ext uri="{FF2B5EF4-FFF2-40B4-BE49-F238E27FC236}">
                <a16:creationId xmlns:a16="http://schemas.microsoft.com/office/drawing/2014/main" id="{140326FD-3EA8-9DC5-1DB0-C55A9E45E2CF}"/>
              </a:ext>
            </a:extLst>
          </p:cNvPr>
          <p:cNvGrpSpPr/>
          <p:nvPr/>
        </p:nvGrpSpPr>
        <p:grpSpPr>
          <a:xfrm>
            <a:off x="687057" y="5074449"/>
            <a:ext cx="8041897" cy="386069"/>
            <a:chOff x="5229686" y="5205958"/>
            <a:chExt cx="8041897" cy="386069"/>
          </a:xfrm>
        </p:grpSpPr>
        <p:sp>
          <p:nvSpPr>
            <p:cNvPr id="52" name="TextBox 51">
              <a:extLst>
                <a:ext uri="{FF2B5EF4-FFF2-40B4-BE49-F238E27FC236}">
                  <a16:creationId xmlns:a16="http://schemas.microsoft.com/office/drawing/2014/main" id="{FEE5ABCA-36F1-9BC8-315D-F7703109D5F9}"/>
                </a:ext>
              </a:extLst>
            </p:cNvPr>
            <p:cNvSpPr txBox="1"/>
            <p:nvPr/>
          </p:nvSpPr>
          <p:spPr>
            <a:xfrm>
              <a:off x="5861133" y="5214103"/>
              <a:ext cx="7410450" cy="377924"/>
            </a:xfrm>
            <a:prstGeom prst="rect">
              <a:avLst/>
            </a:prstGeom>
            <a:noFill/>
          </p:spPr>
          <p:txBody>
            <a:bodyPr wrap="square">
              <a:spAutoFit/>
            </a:bodyPr>
            <a:lstStyle/>
            <a:p>
              <a:pPr>
                <a:lnSpc>
                  <a:spcPct val="110000"/>
                </a:lnSpc>
                <a:buSzPct val="100000"/>
                <a:defRPr>
                  <a:solidFill>
                    <a:srgbClr val="FAFFF8"/>
                  </a:solidFill>
                  <a:latin typeface="Mark OT Light"/>
                  <a:ea typeface="Mark OT Light"/>
                  <a:cs typeface="Mark OT Light"/>
                  <a:sym typeface="Mark OT Light"/>
                </a:defRPr>
              </a:pPr>
              <a:r>
                <a:rPr lang="en-US" dirty="0">
                  <a:solidFill>
                    <a:srgbClr val="0065A2"/>
                  </a:solidFill>
                  <a:latin typeface="Montserrat SemiBold" panose="00000700000000000000" pitchFamily="2" charset="0"/>
                </a:rPr>
                <a:t>Letter of Invitation </a:t>
              </a:r>
              <a:r>
                <a:rPr lang="en-US" i="1" dirty="0">
                  <a:solidFill>
                    <a:srgbClr val="0065A2"/>
                  </a:solidFill>
                  <a:latin typeface="Montserrat" panose="00000500000000000000" pitchFamily="2" charset="0"/>
                </a:rPr>
                <a:t>(if required)</a:t>
              </a:r>
            </a:p>
          </p:txBody>
        </p:sp>
        <p:grpSp>
          <p:nvGrpSpPr>
            <p:cNvPr id="53" name="Group 52">
              <a:extLst>
                <a:ext uri="{FF2B5EF4-FFF2-40B4-BE49-F238E27FC236}">
                  <a16:creationId xmlns:a16="http://schemas.microsoft.com/office/drawing/2014/main" id="{FEF218AE-242E-23D5-CA0F-C74BC5B999C5}"/>
                </a:ext>
              </a:extLst>
            </p:cNvPr>
            <p:cNvGrpSpPr/>
            <p:nvPr/>
          </p:nvGrpSpPr>
          <p:grpSpPr>
            <a:xfrm>
              <a:off x="5229686" y="5205958"/>
              <a:ext cx="365760" cy="365760"/>
              <a:chOff x="5232052" y="2712848"/>
              <a:chExt cx="365760" cy="365760"/>
            </a:xfrm>
          </p:grpSpPr>
          <p:sp>
            <p:nvSpPr>
              <p:cNvPr id="54" name="Oval 53">
                <a:extLst>
                  <a:ext uri="{FF2B5EF4-FFF2-40B4-BE49-F238E27FC236}">
                    <a16:creationId xmlns:a16="http://schemas.microsoft.com/office/drawing/2014/main" id="{046F6692-389D-0BDE-F81E-7C4F7950D6B5}"/>
                  </a:ext>
                </a:extLst>
              </p:cNvPr>
              <p:cNvSpPr/>
              <p:nvPr/>
            </p:nvSpPr>
            <p:spPr>
              <a:xfrm>
                <a:off x="5232052" y="2712848"/>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ExtraBold" panose="00000900000000000000" pitchFamily="2" charset="0"/>
                </a:endParaRPr>
              </a:p>
            </p:txBody>
          </p:sp>
          <p:pic>
            <p:nvPicPr>
              <p:cNvPr id="55" name="Graphic 54" descr="Checkmark with solid fill">
                <a:extLst>
                  <a:ext uri="{FF2B5EF4-FFF2-40B4-BE49-F238E27FC236}">
                    <a16:creationId xmlns:a16="http://schemas.microsoft.com/office/drawing/2014/main" id="{0BBEBD20-6B44-3A60-731F-35B43B1CDCB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0632" y="2789632"/>
                <a:ext cx="228600" cy="228600"/>
              </a:xfrm>
              <a:prstGeom prst="rect">
                <a:avLst/>
              </a:prstGeom>
            </p:spPr>
          </p:pic>
        </p:grpSp>
      </p:grpSp>
      <p:sp>
        <p:nvSpPr>
          <p:cNvPr id="8" name="TextBox 7">
            <a:extLst>
              <a:ext uri="{FF2B5EF4-FFF2-40B4-BE49-F238E27FC236}">
                <a16:creationId xmlns:a16="http://schemas.microsoft.com/office/drawing/2014/main" id="{6ADDB758-B93C-7C70-3251-254AD4119EE0}"/>
              </a:ext>
            </a:extLst>
          </p:cNvPr>
          <p:cNvSpPr txBox="1"/>
          <p:nvPr/>
        </p:nvSpPr>
        <p:spPr>
          <a:xfrm>
            <a:off x="7139417" y="3595853"/>
            <a:ext cx="4590344" cy="682623"/>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SemiBold" panose="00000700000000000000" pitchFamily="2" charset="0"/>
              </a:rPr>
              <a:t>Portfolio submissions </a:t>
            </a:r>
            <a:r>
              <a:rPr lang="en-US" i="1" dirty="0">
                <a:solidFill>
                  <a:srgbClr val="0065A2"/>
                </a:solidFill>
                <a:latin typeface="Montserrat" panose="00000500000000000000" pitchFamily="2" charset="0"/>
              </a:rPr>
              <a:t>(for artists, architects, and journalists)</a:t>
            </a:r>
          </a:p>
        </p:txBody>
      </p:sp>
      <p:sp>
        <p:nvSpPr>
          <p:cNvPr id="18" name="TextBox 17">
            <a:extLst>
              <a:ext uri="{FF2B5EF4-FFF2-40B4-BE49-F238E27FC236}">
                <a16:creationId xmlns:a16="http://schemas.microsoft.com/office/drawing/2014/main" id="{FFE29AA8-C77A-AB67-E6C3-65033A03EAFC}"/>
              </a:ext>
            </a:extLst>
          </p:cNvPr>
          <p:cNvSpPr txBox="1"/>
          <p:nvPr/>
        </p:nvSpPr>
        <p:spPr>
          <a:xfrm>
            <a:off x="7164382" y="2970250"/>
            <a:ext cx="4384032" cy="377924"/>
          </a:xfrm>
          <a:prstGeom prst="rect">
            <a:avLst/>
          </a:prstGeom>
          <a:noFill/>
        </p:spPr>
        <p:txBody>
          <a:bodyPr wrap="square" lIns="91440" tIns="45720" rIns="91440" bIns="45720" anchor="t">
            <a:spAutoFit/>
          </a:bodyPr>
          <a:lstStyle/>
          <a:p>
            <a:pPr>
              <a:lnSpc>
                <a:spcPct val="110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SemiBold"/>
              </a:rPr>
              <a:t>Reference list </a:t>
            </a:r>
            <a:r>
              <a:rPr lang="en-US" i="1" dirty="0">
                <a:solidFill>
                  <a:srgbClr val="0065A2"/>
                </a:solidFill>
                <a:latin typeface="Montserrat"/>
              </a:rPr>
              <a:t>(for research)</a:t>
            </a:r>
          </a:p>
        </p:txBody>
      </p:sp>
      <p:grpSp>
        <p:nvGrpSpPr>
          <p:cNvPr id="24" name="Group 23">
            <a:extLst>
              <a:ext uri="{FF2B5EF4-FFF2-40B4-BE49-F238E27FC236}">
                <a16:creationId xmlns:a16="http://schemas.microsoft.com/office/drawing/2014/main" id="{320BC771-BD25-D59F-C2D4-67C608C1AC65}"/>
              </a:ext>
            </a:extLst>
          </p:cNvPr>
          <p:cNvGrpSpPr/>
          <p:nvPr/>
        </p:nvGrpSpPr>
        <p:grpSpPr>
          <a:xfrm>
            <a:off x="6670560" y="2360473"/>
            <a:ext cx="365760" cy="365760"/>
            <a:chOff x="6670560" y="2444697"/>
            <a:chExt cx="365760" cy="365760"/>
          </a:xfrm>
        </p:grpSpPr>
        <p:sp>
          <p:nvSpPr>
            <p:cNvPr id="21" name="Oval 20">
              <a:extLst>
                <a:ext uri="{FF2B5EF4-FFF2-40B4-BE49-F238E27FC236}">
                  <a16:creationId xmlns:a16="http://schemas.microsoft.com/office/drawing/2014/main" id="{C1E98E6E-4856-5379-CA8C-EEBD9DD95AEE}"/>
                </a:ext>
              </a:extLst>
            </p:cNvPr>
            <p:cNvSpPr/>
            <p:nvPr/>
          </p:nvSpPr>
          <p:spPr>
            <a:xfrm>
              <a:off x="6670560" y="2444697"/>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23" name="Graphic 22" descr="Checkmark with solid fill">
              <a:extLst>
                <a:ext uri="{FF2B5EF4-FFF2-40B4-BE49-F238E27FC236}">
                  <a16:creationId xmlns:a16="http://schemas.microsoft.com/office/drawing/2014/main" id="{56604D44-53A4-D5DC-1172-B6F956D34E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140" y="2521481"/>
              <a:ext cx="228600" cy="228600"/>
            </a:xfrm>
            <a:prstGeom prst="rect">
              <a:avLst/>
            </a:prstGeom>
          </p:spPr>
        </p:pic>
      </p:grpSp>
      <p:grpSp>
        <p:nvGrpSpPr>
          <p:cNvPr id="25" name="Group 24">
            <a:extLst>
              <a:ext uri="{FF2B5EF4-FFF2-40B4-BE49-F238E27FC236}">
                <a16:creationId xmlns:a16="http://schemas.microsoft.com/office/drawing/2014/main" id="{D37B3FF5-A168-12B2-A8EF-037709E5CE9B}"/>
              </a:ext>
            </a:extLst>
          </p:cNvPr>
          <p:cNvGrpSpPr/>
          <p:nvPr/>
        </p:nvGrpSpPr>
        <p:grpSpPr>
          <a:xfrm>
            <a:off x="6675595" y="2979016"/>
            <a:ext cx="365760" cy="365760"/>
            <a:chOff x="6670560" y="2444697"/>
            <a:chExt cx="365760" cy="365760"/>
          </a:xfrm>
        </p:grpSpPr>
        <p:sp>
          <p:nvSpPr>
            <p:cNvPr id="26" name="Oval 25">
              <a:extLst>
                <a:ext uri="{FF2B5EF4-FFF2-40B4-BE49-F238E27FC236}">
                  <a16:creationId xmlns:a16="http://schemas.microsoft.com/office/drawing/2014/main" id="{B41F9CBA-0FE8-6AFE-BDF4-C591646DA5E3}"/>
                </a:ext>
              </a:extLst>
            </p:cNvPr>
            <p:cNvSpPr/>
            <p:nvPr/>
          </p:nvSpPr>
          <p:spPr>
            <a:xfrm>
              <a:off x="6670560" y="2444697"/>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27" name="Graphic 26" descr="Checkmark with solid fill">
              <a:extLst>
                <a:ext uri="{FF2B5EF4-FFF2-40B4-BE49-F238E27FC236}">
                  <a16:creationId xmlns:a16="http://schemas.microsoft.com/office/drawing/2014/main" id="{F4402512-FCFE-E75C-7122-5149EDE77A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140" y="2521481"/>
              <a:ext cx="228600" cy="228600"/>
            </a:xfrm>
            <a:prstGeom prst="rect">
              <a:avLst/>
            </a:prstGeom>
          </p:spPr>
        </p:pic>
      </p:grpSp>
      <p:grpSp>
        <p:nvGrpSpPr>
          <p:cNvPr id="28" name="Group 27">
            <a:extLst>
              <a:ext uri="{FF2B5EF4-FFF2-40B4-BE49-F238E27FC236}">
                <a16:creationId xmlns:a16="http://schemas.microsoft.com/office/drawing/2014/main" id="{921C0AB7-15BA-E651-5930-781351A4BD22}"/>
              </a:ext>
            </a:extLst>
          </p:cNvPr>
          <p:cNvGrpSpPr/>
          <p:nvPr/>
        </p:nvGrpSpPr>
        <p:grpSpPr>
          <a:xfrm>
            <a:off x="6670560" y="3639430"/>
            <a:ext cx="365760" cy="365760"/>
            <a:chOff x="6670560" y="2444697"/>
            <a:chExt cx="365760" cy="365760"/>
          </a:xfrm>
        </p:grpSpPr>
        <p:sp>
          <p:nvSpPr>
            <p:cNvPr id="30" name="Oval 29">
              <a:extLst>
                <a:ext uri="{FF2B5EF4-FFF2-40B4-BE49-F238E27FC236}">
                  <a16:creationId xmlns:a16="http://schemas.microsoft.com/office/drawing/2014/main" id="{085C8CDC-0C7C-39E6-E04D-3D6CF000CF85}"/>
                </a:ext>
              </a:extLst>
            </p:cNvPr>
            <p:cNvSpPr/>
            <p:nvPr/>
          </p:nvSpPr>
          <p:spPr>
            <a:xfrm>
              <a:off x="6670560" y="2444697"/>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31" name="Graphic 30" descr="Checkmark with solid fill">
              <a:extLst>
                <a:ext uri="{FF2B5EF4-FFF2-40B4-BE49-F238E27FC236}">
                  <a16:creationId xmlns:a16="http://schemas.microsoft.com/office/drawing/2014/main" id="{8E799BF9-0FFF-1A76-79CF-68A7A554CC9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140" y="2521481"/>
              <a:ext cx="228600" cy="228600"/>
            </a:xfrm>
            <a:prstGeom prst="rect">
              <a:avLst/>
            </a:prstGeom>
          </p:spPr>
        </p:pic>
      </p:grpSp>
    </p:spTree>
    <p:extLst>
      <p:ext uri="{BB962C8B-B14F-4D97-AF65-F5344CB8AC3E}">
        <p14:creationId xmlns:p14="http://schemas.microsoft.com/office/powerpoint/2010/main" val="257809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93295" y="943337"/>
            <a:ext cx="9961563" cy="838200"/>
          </a:xfrm>
        </p:spPr>
        <p:txBody>
          <a:bodyPr>
            <a:normAutofit/>
          </a:bodyPr>
          <a:lstStyle/>
          <a:p>
            <a:pPr algn="l"/>
            <a:r>
              <a:rPr lang="en-US" sz="3600" kern="0" dirty="0">
                <a:solidFill>
                  <a:srgbClr val="0065A2"/>
                </a:solidFill>
                <a:latin typeface="Montserrat SemiBold" panose="00000700000000000000" pitchFamily="2" charset="0"/>
              </a:rPr>
              <a:t>Tips for a strong application:</a:t>
            </a:r>
          </a:p>
        </p:txBody>
      </p:sp>
      <p:grpSp>
        <p:nvGrpSpPr>
          <p:cNvPr id="28" name="Group 27">
            <a:extLst>
              <a:ext uri="{FF2B5EF4-FFF2-40B4-BE49-F238E27FC236}">
                <a16:creationId xmlns:a16="http://schemas.microsoft.com/office/drawing/2014/main" id="{33E161F1-011D-420F-E7A7-FBD399FC036A}"/>
              </a:ext>
            </a:extLst>
          </p:cNvPr>
          <p:cNvGrpSpPr/>
          <p:nvPr/>
        </p:nvGrpSpPr>
        <p:grpSpPr>
          <a:xfrm>
            <a:off x="493295" y="2038976"/>
            <a:ext cx="3688370" cy="3621366"/>
            <a:chOff x="493295" y="2038976"/>
            <a:chExt cx="3688370" cy="3621366"/>
          </a:xfrm>
        </p:grpSpPr>
        <p:sp>
          <p:nvSpPr>
            <p:cNvPr id="4" name="Oval 3">
              <a:extLst>
                <a:ext uri="{FF2B5EF4-FFF2-40B4-BE49-F238E27FC236}">
                  <a16:creationId xmlns:a16="http://schemas.microsoft.com/office/drawing/2014/main" id="{D510B3DD-CCD1-2E0C-ABB8-8B34129F15A9}"/>
                </a:ext>
              </a:extLst>
            </p:cNvPr>
            <p:cNvSpPr/>
            <p:nvPr/>
          </p:nvSpPr>
          <p:spPr>
            <a:xfrm>
              <a:off x="1285920" y="2038976"/>
              <a:ext cx="2103120" cy="2103120"/>
            </a:xfrm>
            <a:prstGeom prst="ellipse">
              <a:avLst/>
            </a:prstGeom>
            <a:solidFill>
              <a:srgbClr val="205E9F"/>
            </a:solidFill>
            <a:ln w="38100">
              <a:solidFill>
                <a:srgbClr val="205E9F"/>
              </a:solidFill>
            </a:ln>
            <a:effectLst>
              <a:outerShdw blurRad="127000" dist="50800" dir="5400000" algn="ctr" rotWithShape="0">
                <a:schemeClr val="tx1">
                  <a:lumMod val="50000"/>
                  <a:alpha val="30000"/>
                </a:scheme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dirty="0">
                <a:ln w="0"/>
                <a:solidFill>
                  <a:schemeClr val="tx1"/>
                </a:solidFill>
                <a:latin typeface="Montserrat Black" panose="00000A00000000000000" pitchFamily="2" charset="0"/>
              </a:endParaRPr>
            </a:p>
          </p:txBody>
        </p:sp>
        <p:sp>
          <p:nvSpPr>
            <p:cNvPr id="6" name="TextBox 5">
              <a:extLst>
                <a:ext uri="{FF2B5EF4-FFF2-40B4-BE49-F238E27FC236}">
                  <a16:creationId xmlns:a16="http://schemas.microsoft.com/office/drawing/2014/main" id="{99201572-10F1-C416-95BE-EDB558DCB56D}"/>
                </a:ext>
              </a:extLst>
            </p:cNvPr>
            <p:cNvSpPr txBox="1"/>
            <p:nvPr/>
          </p:nvSpPr>
          <p:spPr>
            <a:xfrm>
              <a:off x="1285920" y="3236461"/>
              <a:ext cx="2103120" cy="584775"/>
            </a:xfrm>
            <a:prstGeom prst="rect">
              <a:avLst/>
            </a:prstGeom>
            <a:noFill/>
          </p:spPr>
          <p:txBody>
            <a:bodyPr wrap="square">
              <a:spAutoFit/>
            </a:bodyPr>
            <a:lstStyle/>
            <a:p>
              <a:pPr algn="ctr"/>
              <a:r>
                <a:rPr lang="en-US" sz="1600" kern="0" dirty="0">
                  <a:solidFill>
                    <a:schemeClr val="bg1"/>
                  </a:solidFill>
                  <a:latin typeface="Montserrat SemiBold" panose="00000700000000000000" pitchFamily="2" charset="0"/>
                  <a:ea typeface="+mj-ea"/>
                  <a:cs typeface="+mj-cs"/>
                </a:rPr>
                <a:t>READ AWARD’S DESCRIPTION</a:t>
              </a:r>
              <a:endParaRPr lang="en-US" sz="1600" dirty="0">
                <a:solidFill>
                  <a:schemeClr val="bg1"/>
                </a:solidFill>
                <a:latin typeface="Montserrat SemiBold" panose="00000700000000000000" pitchFamily="2" charset="0"/>
              </a:endParaRPr>
            </a:p>
          </p:txBody>
        </p:sp>
        <p:pic>
          <p:nvPicPr>
            <p:cNvPr id="21" name="Graphic 20" descr="Lightbulb with solid fill">
              <a:extLst>
                <a:ext uri="{FF2B5EF4-FFF2-40B4-BE49-F238E27FC236}">
                  <a16:creationId xmlns:a16="http://schemas.microsoft.com/office/drawing/2014/main" id="{0E14D69F-C958-ECBA-03D9-B8782C502C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88840" y="2151019"/>
              <a:ext cx="1097280" cy="1097280"/>
            </a:xfrm>
            <a:prstGeom prst="rect">
              <a:avLst/>
            </a:prstGeom>
          </p:spPr>
        </p:pic>
        <p:sp>
          <p:nvSpPr>
            <p:cNvPr id="25" name="TextBox 24">
              <a:extLst>
                <a:ext uri="{FF2B5EF4-FFF2-40B4-BE49-F238E27FC236}">
                  <a16:creationId xmlns:a16="http://schemas.microsoft.com/office/drawing/2014/main" id="{47ACFA15-3410-B76C-C16D-239E8194A8A5}"/>
                </a:ext>
              </a:extLst>
            </p:cNvPr>
            <p:cNvSpPr txBox="1"/>
            <p:nvPr/>
          </p:nvSpPr>
          <p:spPr>
            <a:xfrm>
              <a:off x="493295" y="4336903"/>
              <a:ext cx="3688370" cy="1323439"/>
            </a:xfrm>
            <a:prstGeom prst="rect">
              <a:avLst/>
            </a:prstGeom>
            <a:noFill/>
          </p:spPr>
          <p:txBody>
            <a:bodyPr wrap="square">
              <a:spAutoFit/>
            </a:bodyPr>
            <a:lstStyle/>
            <a:p>
              <a:pPr algn="ctr">
                <a:spcBef>
                  <a:spcPts val="600"/>
                </a:spcBef>
              </a:pPr>
              <a:r>
                <a:rPr lang="en-US" sz="1600" kern="0" dirty="0">
                  <a:solidFill>
                    <a:srgbClr val="0065A2"/>
                  </a:solidFill>
                  <a:latin typeface="Montserrat" panose="00000500000000000000" pitchFamily="2" charset="0"/>
                  <a:ea typeface="+mj-ea"/>
                  <a:cs typeface="+mj-cs"/>
                </a:rPr>
                <a:t>Before you start, </a:t>
              </a:r>
              <a:r>
                <a:rPr lang="en-US" sz="1600" b="1" kern="0" dirty="0">
                  <a:solidFill>
                    <a:srgbClr val="0065A2"/>
                  </a:solidFill>
                  <a:latin typeface="Montserrat" panose="00000500000000000000" pitchFamily="2" charset="0"/>
                  <a:ea typeface="+mj-ea"/>
                  <a:cs typeface="+mj-cs"/>
                </a:rPr>
                <a:t>read your award’s description carefully </a:t>
              </a:r>
              <a:r>
                <a:rPr lang="en-US" sz="1600" kern="0" dirty="0">
                  <a:solidFill>
                    <a:srgbClr val="0065A2"/>
                  </a:solidFill>
                  <a:latin typeface="Montserrat" panose="00000500000000000000" pitchFamily="2" charset="0"/>
                  <a:ea typeface="+mj-ea"/>
                  <a:cs typeface="+mj-cs"/>
                </a:rPr>
                <a:t>to ensure you meet all requirements and your proposed project is possible. </a:t>
              </a:r>
            </a:p>
          </p:txBody>
        </p:sp>
      </p:grpSp>
      <p:grpSp>
        <p:nvGrpSpPr>
          <p:cNvPr id="29" name="Group 28">
            <a:extLst>
              <a:ext uri="{FF2B5EF4-FFF2-40B4-BE49-F238E27FC236}">
                <a16:creationId xmlns:a16="http://schemas.microsoft.com/office/drawing/2014/main" id="{3D42DA9A-1251-B085-B6A2-1254FAF773EC}"/>
              </a:ext>
            </a:extLst>
          </p:cNvPr>
          <p:cNvGrpSpPr/>
          <p:nvPr/>
        </p:nvGrpSpPr>
        <p:grpSpPr>
          <a:xfrm>
            <a:off x="4475747" y="2038976"/>
            <a:ext cx="3243714" cy="3131571"/>
            <a:chOff x="4475747" y="2038976"/>
            <a:chExt cx="3243714" cy="3131571"/>
          </a:xfrm>
        </p:grpSpPr>
        <p:sp>
          <p:nvSpPr>
            <p:cNvPr id="8" name="Oval 7">
              <a:extLst>
                <a:ext uri="{FF2B5EF4-FFF2-40B4-BE49-F238E27FC236}">
                  <a16:creationId xmlns:a16="http://schemas.microsoft.com/office/drawing/2014/main" id="{49D5F45A-A8F6-05A1-5F9C-648247DC7BE4}"/>
                </a:ext>
              </a:extLst>
            </p:cNvPr>
            <p:cNvSpPr/>
            <p:nvPr/>
          </p:nvSpPr>
          <p:spPr>
            <a:xfrm>
              <a:off x="5046044" y="2038976"/>
              <a:ext cx="2103120" cy="2103120"/>
            </a:xfrm>
            <a:prstGeom prst="ellipse">
              <a:avLst/>
            </a:prstGeom>
            <a:solidFill>
              <a:srgbClr val="00B1E4"/>
            </a:solidFill>
            <a:ln w="38100">
              <a:solidFill>
                <a:srgbClr val="00B1E4"/>
              </a:solidFill>
            </a:ln>
            <a:effectLst>
              <a:outerShdw blurRad="127000" dist="50800" dir="5400000" algn="ctr" rotWithShape="0">
                <a:schemeClr val="tx1">
                  <a:lumMod val="50000"/>
                  <a:alpha val="30000"/>
                </a:scheme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dirty="0">
                <a:ln w="0"/>
                <a:solidFill>
                  <a:srgbClr val="205E9F"/>
                </a:solidFill>
                <a:latin typeface="Montserrat Black" panose="00000A00000000000000" pitchFamily="2" charset="0"/>
              </a:endParaRPr>
            </a:p>
          </p:txBody>
        </p:sp>
        <p:sp>
          <p:nvSpPr>
            <p:cNvPr id="9" name="TextBox 8">
              <a:extLst>
                <a:ext uri="{FF2B5EF4-FFF2-40B4-BE49-F238E27FC236}">
                  <a16:creationId xmlns:a16="http://schemas.microsoft.com/office/drawing/2014/main" id="{C35651B2-AD3E-9D45-291A-40C3F15635AB}"/>
                </a:ext>
              </a:extLst>
            </p:cNvPr>
            <p:cNvSpPr txBox="1"/>
            <p:nvPr/>
          </p:nvSpPr>
          <p:spPr>
            <a:xfrm>
              <a:off x="5046044" y="3359181"/>
              <a:ext cx="2103120" cy="338554"/>
            </a:xfrm>
            <a:prstGeom prst="rect">
              <a:avLst/>
            </a:prstGeom>
            <a:noFill/>
          </p:spPr>
          <p:txBody>
            <a:bodyPr wrap="square">
              <a:spAutoFit/>
            </a:bodyPr>
            <a:lstStyle/>
            <a:p>
              <a:pPr algn="ctr"/>
              <a:r>
                <a:rPr lang="en-US" sz="1600" b="1" dirty="0">
                  <a:solidFill>
                    <a:schemeClr val="bg1"/>
                  </a:solidFill>
                  <a:latin typeface="Montserrat SemiBold" panose="00000700000000000000" pitchFamily="2" charset="0"/>
                  <a:cs typeface="Arial"/>
                </a:rPr>
                <a:t>START EARLY</a:t>
              </a:r>
              <a:endParaRPr lang="en-US" sz="1600" b="1" dirty="0">
                <a:solidFill>
                  <a:schemeClr val="bg1"/>
                </a:solidFill>
                <a:latin typeface="Montserrat SemiBold" panose="00000700000000000000" pitchFamily="2" charset="0"/>
              </a:endParaRPr>
            </a:p>
          </p:txBody>
        </p:sp>
        <p:pic>
          <p:nvPicPr>
            <p:cNvPr id="22" name="Graphic 21" descr="Lightbulb with solid fill">
              <a:extLst>
                <a:ext uri="{FF2B5EF4-FFF2-40B4-BE49-F238E27FC236}">
                  <a16:creationId xmlns:a16="http://schemas.microsoft.com/office/drawing/2014/main" id="{D439B19A-4E17-8BF8-269E-AFE7AD194C9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8964" y="2151019"/>
              <a:ext cx="1097280" cy="1097280"/>
            </a:xfrm>
            <a:prstGeom prst="rect">
              <a:avLst/>
            </a:prstGeom>
          </p:spPr>
        </p:pic>
        <p:sp>
          <p:nvSpPr>
            <p:cNvPr id="26" name="TextBox 25">
              <a:extLst>
                <a:ext uri="{FF2B5EF4-FFF2-40B4-BE49-F238E27FC236}">
                  <a16:creationId xmlns:a16="http://schemas.microsoft.com/office/drawing/2014/main" id="{4D2EC9BA-DD60-5065-EEEF-7F763E31AD5A}"/>
                </a:ext>
              </a:extLst>
            </p:cNvPr>
            <p:cNvSpPr txBox="1"/>
            <p:nvPr/>
          </p:nvSpPr>
          <p:spPr>
            <a:xfrm>
              <a:off x="4475747" y="4339550"/>
              <a:ext cx="3243714" cy="830997"/>
            </a:xfrm>
            <a:prstGeom prst="rect">
              <a:avLst/>
            </a:prstGeom>
            <a:noFill/>
          </p:spPr>
          <p:txBody>
            <a:bodyPr wrap="square">
              <a:spAutoFit/>
            </a:bodyPr>
            <a:lstStyle/>
            <a:p>
              <a:pPr algn="ctr"/>
              <a:r>
                <a:rPr lang="en-US" sz="1600" kern="0" dirty="0">
                  <a:solidFill>
                    <a:srgbClr val="0065A2"/>
                  </a:solidFill>
                  <a:latin typeface="Montserrat" panose="00000500000000000000" pitchFamily="2" charset="0"/>
                  <a:ea typeface="+mj-ea"/>
                  <a:cs typeface="+mj-cs"/>
                </a:rPr>
                <a:t>Start application and enter referees’ information</a:t>
              </a:r>
            </a:p>
            <a:p>
              <a:pPr algn="ctr"/>
              <a:r>
                <a:rPr lang="en-US" sz="1600" b="1" kern="0" dirty="0">
                  <a:solidFill>
                    <a:srgbClr val="0065A2"/>
                  </a:solidFill>
                  <a:latin typeface="Montserrat" panose="00000500000000000000" pitchFamily="2" charset="0"/>
                  <a:ea typeface="+mj-ea"/>
                  <a:cs typeface="+mj-cs"/>
                </a:rPr>
                <a:t>as soon as possible</a:t>
              </a:r>
              <a:r>
                <a:rPr lang="en-US" sz="1600" kern="0" dirty="0">
                  <a:solidFill>
                    <a:srgbClr val="0065A2"/>
                  </a:solidFill>
                  <a:latin typeface="Montserrat" panose="00000500000000000000" pitchFamily="2" charset="0"/>
                  <a:ea typeface="+mj-ea"/>
                  <a:cs typeface="+mj-cs"/>
                </a:rPr>
                <a:t>. </a:t>
              </a:r>
            </a:p>
          </p:txBody>
        </p:sp>
      </p:grpSp>
      <p:grpSp>
        <p:nvGrpSpPr>
          <p:cNvPr id="30" name="Group 29">
            <a:extLst>
              <a:ext uri="{FF2B5EF4-FFF2-40B4-BE49-F238E27FC236}">
                <a16:creationId xmlns:a16="http://schemas.microsoft.com/office/drawing/2014/main" id="{0BCB2496-B69E-BE78-30BC-CC91B4FF19E8}"/>
              </a:ext>
            </a:extLst>
          </p:cNvPr>
          <p:cNvGrpSpPr/>
          <p:nvPr/>
        </p:nvGrpSpPr>
        <p:grpSpPr>
          <a:xfrm>
            <a:off x="8458199" y="2038976"/>
            <a:ext cx="3384773" cy="3437777"/>
            <a:chOff x="8458199" y="2038976"/>
            <a:chExt cx="3384773" cy="3437777"/>
          </a:xfrm>
        </p:grpSpPr>
        <p:sp>
          <p:nvSpPr>
            <p:cNvPr id="11" name="Oval 10">
              <a:extLst>
                <a:ext uri="{FF2B5EF4-FFF2-40B4-BE49-F238E27FC236}">
                  <a16:creationId xmlns:a16="http://schemas.microsoft.com/office/drawing/2014/main" id="{C630A3C9-630A-0D49-47BC-E38F3DAA456A}"/>
                </a:ext>
              </a:extLst>
            </p:cNvPr>
            <p:cNvSpPr/>
            <p:nvPr/>
          </p:nvSpPr>
          <p:spPr>
            <a:xfrm>
              <a:off x="9099025" y="2038976"/>
              <a:ext cx="2103120" cy="2103120"/>
            </a:xfrm>
            <a:prstGeom prst="ellipse">
              <a:avLst/>
            </a:prstGeom>
            <a:solidFill>
              <a:srgbClr val="0095D9"/>
            </a:solidFill>
            <a:effectLst>
              <a:outerShdw blurRad="127000" dist="50800" dir="5400000" algn="ctr" rotWithShape="0">
                <a:schemeClr val="tx1">
                  <a:lumMod val="50000"/>
                  <a:alpha val="30000"/>
                </a:scheme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dirty="0">
                <a:ln w="0"/>
                <a:solidFill>
                  <a:srgbClr val="205E9F"/>
                </a:solidFill>
                <a:latin typeface="Montserrat Black" panose="00000A00000000000000" pitchFamily="2" charset="0"/>
              </a:endParaRPr>
            </a:p>
          </p:txBody>
        </p:sp>
        <p:sp>
          <p:nvSpPr>
            <p:cNvPr id="12" name="TextBox 11">
              <a:extLst>
                <a:ext uri="{FF2B5EF4-FFF2-40B4-BE49-F238E27FC236}">
                  <a16:creationId xmlns:a16="http://schemas.microsoft.com/office/drawing/2014/main" id="{3A5C8FAF-2AC1-A4A1-D254-734737500FD9}"/>
                </a:ext>
              </a:extLst>
            </p:cNvPr>
            <p:cNvSpPr txBox="1"/>
            <p:nvPr/>
          </p:nvSpPr>
          <p:spPr>
            <a:xfrm>
              <a:off x="9396205" y="3282181"/>
              <a:ext cx="1508760" cy="584775"/>
            </a:xfrm>
            <a:prstGeom prst="rect">
              <a:avLst/>
            </a:prstGeom>
            <a:noFill/>
          </p:spPr>
          <p:txBody>
            <a:bodyPr wrap="square">
              <a:spAutoFit/>
            </a:bodyPr>
            <a:lstStyle/>
            <a:p>
              <a:pPr algn="ctr"/>
              <a:r>
                <a:rPr lang="en-US" sz="1600" b="1" dirty="0">
                  <a:solidFill>
                    <a:schemeClr val="bg1"/>
                  </a:solidFill>
                  <a:latin typeface="Montserrat SemiBold" panose="00000700000000000000" pitchFamily="2" charset="0"/>
                  <a:cs typeface="Arial"/>
                </a:rPr>
                <a:t>USE IIE RESOURCES</a:t>
              </a:r>
            </a:p>
          </p:txBody>
        </p:sp>
        <p:pic>
          <p:nvPicPr>
            <p:cNvPr id="23" name="Graphic 22" descr="Lightbulb with solid fill">
              <a:extLst>
                <a:ext uri="{FF2B5EF4-FFF2-40B4-BE49-F238E27FC236}">
                  <a16:creationId xmlns:a16="http://schemas.microsoft.com/office/drawing/2014/main" id="{ECF5D34F-810B-2327-DCB7-BA4DE25A568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01945" y="2151019"/>
              <a:ext cx="1097280" cy="1097280"/>
            </a:xfrm>
            <a:prstGeom prst="rect">
              <a:avLst/>
            </a:prstGeom>
          </p:spPr>
        </p:pic>
        <p:sp>
          <p:nvSpPr>
            <p:cNvPr id="27" name="TextBox 26">
              <a:extLst>
                <a:ext uri="{FF2B5EF4-FFF2-40B4-BE49-F238E27FC236}">
                  <a16:creationId xmlns:a16="http://schemas.microsoft.com/office/drawing/2014/main" id="{876B9AC6-1E6A-E282-8AE1-0AF54B615530}"/>
                </a:ext>
              </a:extLst>
            </p:cNvPr>
            <p:cNvSpPr txBox="1"/>
            <p:nvPr/>
          </p:nvSpPr>
          <p:spPr>
            <a:xfrm>
              <a:off x="8458199" y="4399535"/>
              <a:ext cx="3384773" cy="1077218"/>
            </a:xfrm>
            <a:prstGeom prst="rect">
              <a:avLst/>
            </a:prstGeom>
            <a:noFill/>
          </p:spPr>
          <p:txBody>
            <a:bodyPr wrap="square">
              <a:spAutoFit/>
            </a:bodyPr>
            <a:lstStyle/>
            <a:p>
              <a:pPr algn="ctr">
                <a:spcBef>
                  <a:spcPts val="600"/>
                </a:spcBef>
              </a:pPr>
              <a:r>
                <a:rPr lang="en-US" sz="1600" b="1" kern="0" dirty="0">
                  <a:solidFill>
                    <a:srgbClr val="0065A2"/>
                  </a:solidFill>
                  <a:latin typeface="Montserrat" panose="00000500000000000000" pitchFamily="2" charset="0"/>
                  <a:ea typeface="+mj-ea"/>
                  <a:cs typeface="+mj-cs"/>
                </a:rPr>
                <a:t>Take advantage of IIE resources</a:t>
              </a:r>
              <a:r>
                <a:rPr lang="en-US" sz="1600" kern="0" dirty="0">
                  <a:solidFill>
                    <a:srgbClr val="0065A2"/>
                  </a:solidFill>
                  <a:latin typeface="Montserrat" panose="00000500000000000000" pitchFamily="2" charset="0"/>
                  <a:ea typeface="+mj-ea"/>
                  <a:cs typeface="+mj-cs"/>
                </a:rPr>
                <a:t>, including webinars, office hours and application guidance on our website.  </a:t>
              </a:r>
            </a:p>
          </p:txBody>
        </p:sp>
      </p:grpSp>
    </p:spTree>
    <p:extLst>
      <p:ext uri="{BB962C8B-B14F-4D97-AF65-F5344CB8AC3E}">
        <p14:creationId xmlns:p14="http://schemas.microsoft.com/office/powerpoint/2010/main" val="412912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esentation Name…"/>
          <p:cNvSpPr txBox="1"/>
          <p:nvPr/>
        </p:nvSpPr>
        <p:spPr>
          <a:xfrm>
            <a:off x="546733" y="986039"/>
            <a:ext cx="7005664" cy="53880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ctr">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Application Cycle</a:t>
            </a:r>
            <a:endParaRPr sz="3600" kern="0" dirty="0">
              <a:solidFill>
                <a:srgbClr val="0065A2"/>
              </a:solidFill>
              <a:latin typeface="Montserrat SemiBold" panose="00000700000000000000" pitchFamily="2" charset="0"/>
              <a:sym typeface="Mark OT Bold"/>
            </a:endParaRPr>
          </a:p>
        </p:txBody>
      </p:sp>
      <p:pic>
        <p:nvPicPr>
          <p:cNvPr id="21" name="Picture 20">
            <a:extLst>
              <a:ext uri="{FF2B5EF4-FFF2-40B4-BE49-F238E27FC236}">
                <a16:creationId xmlns:a16="http://schemas.microsoft.com/office/drawing/2014/main" id="{57734143-F4B5-496C-AE5B-E36FC1BA4998}"/>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3506599"/>
            <a:ext cx="10789920" cy="521208"/>
          </a:xfrm>
          <a:prstGeom prst="rect">
            <a:avLst/>
          </a:prstGeom>
        </p:spPr>
      </p:pic>
      <p:pic>
        <p:nvPicPr>
          <p:cNvPr id="23" name="Picture 22">
            <a:extLst>
              <a:ext uri="{FF2B5EF4-FFF2-40B4-BE49-F238E27FC236}">
                <a16:creationId xmlns:a16="http://schemas.microsoft.com/office/drawing/2014/main" id="{4BD16A28-1EEE-4C2A-9E76-46090E57FDE8}"/>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5265166"/>
            <a:ext cx="10789920" cy="521208"/>
          </a:xfrm>
          <a:prstGeom prst="rect">
            <a:avLst/>
          </a:prstGeom>
        </p:spPr>
      </p:pic>
      <p:pic>
        <p:nvPicPr>
          <p:cNvPr id="24" name="Picture 23">
            <a:extLst>
              <a:ext uri="{FF2B5EF4-FFF2-40B4-BE49-F238E27FC236}">
                <a16:creationId xmlns:a16="http://schemas.microsoft.com/office/drawing/2014/main" id="{335D4A13-006A-4ADC-8C9E-C73BB41D38EC}"/>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4678975"/>
            <a:ext cx="10789920" cy="521208"/>
          </a:xfrm>
          <a:prstGeom prst="rect">
            <a:avLst/>
          </a:prstGeom>
        </p:spPr>
      </p:pic>
      <p:pic>
        <p:nvPicPr>
          <p:cNvPr id="25" name="Picture 24">
            <a:extLst>
              <a:ext uri="{FF2B5EF4-FFF2-40B4-BE49-F238E27FC236}">
                <a16:creationId xmlns:a16="http://schemas.microsoft.com/office/drawing/2014/main" id="{2F79165A-00CD-4105-8170-BFBAFE7EE0E7}"/>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2334223"/>
            <a:ext cx="10789920" cy="521208"/>
          </a:xfrm>
          <a:prstGeom prst="rect">
            <a:avLst/>
          </a:prstGeom>
        </p:spPr>
      </p:pic>
      <p:pic>
        <p:nvPicPr>
          <p:cNvPr id="26" name="Picture 25">
            <a:extLst>
              <a:ext uri="{FF2B5EF4-FFF2-40B4-BE49-F238E27FC236}">
                <a16:creationId xmlns:a16="http://schemas.microsoft.com/office/drawing/2014/main" id="{2D30C48F-BDC8-4892-9422-6458E61415A3}"/>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1748035"/>
            <a:ext cx="10789920" cy="521208"/>
          </a:xfrm>
          <a:prstGeom prst="rect">
            <a:avLst/>
          </a:prstGeom>
        </p:spPr>
      </p:pic>
      <p:sp>
        <p:nvSpPr>
          <p:cNvPr id="29" name="First &amp; Last Name, Position…">
            <a:extLst>
              <a:ext uri="{FF2B5EF4-FFF2-40B4-BE49-F238E27FC236}">
                <a16:creationId xmlns:a16="http://schemas.microsoft.com/office/drawing/2014/main" id="{B69C507A-7458-46F6-8BBC-93ADAD6CFB2F}"/>
              </a:ext>
            </a:extLst>
          </p:cNvPr>
          <p:cNvSpPr txBox="1"/>
          <p:nvPr/>
        </p:nvSpPr>
        <p:spPr>
          <a:xfrm>
            <a:off x="821321" y="1872314"/>
            <a:ext cx="2270423"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FEBRUARY</a:t>
            </a:r>
            <a:endParaRPr sz="1500" dirty="0">
              <a:solidFill>
                <a:srgbClr val="04397A"/>
              </a:solidFill>
              <a:latin typeface="Montserrat SemiBold" panose="00000700000000000000" pitchFamily="2" charset="0"/>
            </a:endParaRPr>
          </a:p>
        </p:txBody>
      </p:sp>
      <p:sp>
        <p:nvSpPr>
          <p:cNvPr id="32" name="Rectangle 31">
            <a:extLst>
              <a:ext uri="{FF2B5EF4-FFF2-40B4-BE49-F238E27FC236}">
                <a16:creationId xmlns:a16="http://schemas.microsoft.com/office/drawing/2014/main" id="{B177E10F-923B-4A18-AAAC-E193188001B5}"/>
              </a:ext>
            </a:extLst>
          </p:cNvPr>
          <p:cNvSpPr/>
          <p:nvPr/>
        </p:nvSpPr>
        <p:spPr>
          <a:xfrm>
            <a:off x="3364808" y="1869685"/>
            <a:ext cx="7589520" cy="305340"/>
          </a:xfrm>
          <a:prstGeom prst="rect">
            <a:avLst/>
          </a:prstGeom>
        </p:spPr>
        <p:txBody>
          <a:bodyPr wrap="square" lIns="91440" tIns="45720" rIns="91440" bIns="45720" anchor="t">
            <a:spAutoFit/>
          </a:bodyPr>
          <a:lstStyle/>
          <a:p>
            <a:pPr>
              <a:lnSpc>
                <a:spcPts val="1600"/>
              </a:lnSpc>
            </a:pPr>
            <a:r>
              <a:rPr lang="en-US" sz="1600" dirty="0">
                <a:solidFill>
                  <a:schemeClr val="bg1"/>
                </a:solidFill>
                <a:latin typeface="Montserrat Medium"/>
              </a:rPr>
              <a:t>Competition Opens</a:t>
            </a:r>
          </a:p>
        </p:txBody>
      </p:sp>
      <p:sp>
        <p:nvSpPr>
          <p:cNvPr id="33" name="First &amp; Last Name, Position…">
            <a:extLst>
              <a:ext uri="{FF2B5EF4-FFF2-40B4-BE49-F238E27FC236}">
                <a16:creationId xmlns:a16="http://schemas.microsoft.com/office/drawing/2014/main" id="{2D7BA368-CD6B-447D-8CBD-F61B33BBA02B}"/>
              </a:ext>
            </a:extLst>
          </p:cNvPr>
          <p:cNvSpPr txBox="1"/>
          <p:nvPr/>
        </p:nvSpPr>
        <p:spPr>
          <a:xfrm>
            <a:off x="821321" y="2458503"/>
            <a:ext cx="2270423"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b="1" dirty="0">
                <a:solidFill>
                  <a:srgbClr val="FF0000"/>
                </a:solidFill>
                <a:latin typeface="Montserrat" panose="00000500000000000000" pitchFamily="2" charset="0"/>
              </a:rPr>
              <a:t>SEPTEMBER 15</a:t>
            </a:r>
            <a:endParaRPr sz="1500" b="1" dirty="0">
              <a:solidFill>
                <a:srgbClr val="FF0000"/>
              </a:solidFill>
              <a:latin typeface="Montserrat" panose="00000500000000000000" pitchFamily="2" charset="0"/>
            </a:endParaRPr>
          </a:p>
        </p:txBody>
      </p:sp>
      <p:sp>
        <p:nvSpPr>
          <p:cNvPr id="34" name="Rectangle 33">
            <a:extLst>
              <a:ext uri="{FF2B5EF4-FFF2-40B4-BE49-F238E27FC236}">
                <a16:creationId xmlns:a16="http://schemas.microsoft.com/office/drawing/2014/main" id="{1B68D13B-A683-4231-82CE-2C996A0EAD30}"/>
              </a:ext>
            </a:extLst>
          </p:cNvPr>
          <p:cNvSpPr/>
          <p:nvPr/>
        </p:nvSpPr>
        <p:spPr>
          <a:xfrm>
            <a:off x="3364808" y="2455874"/>
            <a:ext cx="7589520" cy="305340"/>
          </a:xfrm>
          <a:prstGeom prst="rect">
            <a:avLst/>
          </a:prstGeom>
        </p:spPr>
        <p:txBody>
          <a:bodyPr wrap="square">
            <a:spAutoFit/>
          </a:bodyPr>
          <a:lstStyle/>
          <a:p>
            <a:pPr>
              <a:lnSpc>
                <a:spcPts val="1600"/>
              </a:lnSpc>
            </a:pPr>
            <a:r>
              <a:rPr lang="en-US" sz="1600" dirty="0">
                <a:solidFill>
                  <a:schemeClr val="bg1"/>
                </a:solidFill>
                <a:latin typeface="Montserrat Medium" pitchFamily="2" charset="0"/>
              </a:rPr>
              <a:t>Application Deadline</a:t>
            </a:r>
          </a:p>
        </p:txBody>
      </p:sp>
      <p:pic>
        <p:nvPicPr>
          <p:cNvPr id="3" name="Picture 2">
            <a:extLst>
              <a:ext uri="{FF2B5EF4-FFF2-40B4-BE49-F238E27FC236}">
                <a16:creationId xmlns:a16="http://schemas.microsoft.com/office/drawing/2014/main" id="{DB0B9191-C1FA-3317-DACC-896E451DFAE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4092787"/>
            <a:ext cx="10789920" cy="521208"/>
          </a:xfrm>
          <a:prstGeom prst="rect">
            <a:avLst/>
          </a:prstGeom>
        </p:spPr>
      </p:pic>
      <p:sp>
        <p:nvSpPr>
          <p:cNvPr id="37" name="First &amp; Last Name, Position…">
            <a:extLst>
              <a:ext uri="{FF2B5EF4-FFF2-40B4-BE49-F238E27FC236}">
                <a16:creationId xmlns:a16="http://schemas.microsoft.com/office/drawing/2014/main" id="{A295C406-7229-45D5-993C-D3A40EA8F33E}"/>
              </a:ext>
            </a:extLst>
          </p:cNvPr>
          <p:cNvSpPr txBox="1"/>
          <p:nvPr/>
        </p:nvSpPr>
        <p:spPr>
          <a:xfrm>
            <a:off x="605060" y="3630881"/>
            <a:ext cx="2702944"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OCTOBER – NOVEMBER</a:t>
            </a:r>
            <a:endParaRPr sz="1500" dirty="0">
              <a:solidFill>
                <a:srgbClr val="04397A"/>
              </a:solidFill>
              <a:latin typeface="Montserrat SemiBold" panose="00000700000000000000" pitchFamily="2" charset="0"/>
            </a:endParaRPr>
          </a:p>
        </p:txBody>
      </p:sp>
      <p:sp>
        <p:nvSpPr>
          <p:cNvPr id="38" name="Rectangle 37">
            <a:extLst>
              <a:ext uri="{FF2B5EF4-FFF2-40B4-BE49-F238E27FC236}">
                <a16:creationId xmlns:a16="http://schemas.microsoft.com/office/drawing/2014/main" id="{FC497C40-F4C4-41B4-91A3-905280922D78}"/>
              </a:ext>
            </a:extLst>
          </p:cNvPr>
          <p:cNvSpPr/>
          <p:nvPr/>
        </p:nvSpPr>
        <p:spPr>
          <a:xfrm>
            <a:off x="3364808" y="3628252"/>
            <a:ext cx="7589520" cy="305340"/>
          </a:xfrm>
          <a:prstGeom prst="rect">
            <a:avLst/>
          </a:prstGeom>
        </p:spPr>
        <p:txBody>
          <a:bodyPr wrap="square">
            <a:spAutoFit/>
          </a:bodyPr>
          <a:lstStyle/>
          <a:p>
            <a:pPr>
              <a:lnSpc>
                <a:spcPts val="1600"/>
              </a:lnSpc>
            </a:pPr>
            <a:r>
              <a:rPr lang="en-US" sz="1600">
                <a:solidFill>
                  <a:schemeClr val="bg1"/>
                </a:solidFill>
                <a:latin typeface="Montserrat Medium" pitchFamily="2" charset="0"/>
              </a:rPr>
              <a:t>U.S. peer review</a:t>
            </a:r>
          </a:p>
        </p:txBody>
      </p:sp>
      <p:sp>
        <p:nvSpPr>
          <p:cNvPr id="42" name="First &amp; Last Name, Position…">
            <a:extLst>
              <a:ext uri="{FF2B5EF4-FFF2-40B4-BE49-F238E27FC236}">
                <a16:creationId xmlns:a16="http://schemas.microsoft.com/office/drawing/2014/main" id="{41C799C6-01AC-44B7-B8C8-4D2E246EB231}"/>
              </a:ext>
            </a:extLst>
          </p:cNvPr>
          <p:cNvSpPr txBox="1"/>
          <p:nvPr/>
        </p:nvSpPr>
        <p:spPr>
          <a:xfrm>
            <a:off x="630295" y="4226456"/>
            <a:ext cx="2652474"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NOVEMBER – JANUARY</a:t>
            </a:r>
            <a:endParaRPr sz="1500" dirty="0">
              <a:solidFill>
                <a:srgbClr val="04397A"/>
              </a:solidFill>
              <a:latin typeface="Montserrat SemiBold" panose="00000700000000000000" pitchFamily="2" charset="0"/>
            </a:endParaRPr>
          </a:p>
        </p:txBody>
      </p:sp>
      <p:sp>
        <p:nvSpPr>
          <p:cNvPr id="45" name="Rectangle 44">
            <a:extLst>
              <a:ext uri="{FF2B5EF4-FFF2-40B4-BE49-F238E27FC236}">
                <a16:creationId xmlns:a16="http://schemas.microsoft.com/office/drawing/2014/main" id="{7B84F968-E9BE-4908-94D4-71B88143E2C3}"/>
              </a:ext>
            </a:extLst>
          </p:cNvPr>
          <p:cNvSpPr>
            <a:spLocks/>
          </p:cNvSpPr>
          <p:nvPr/>
        </p:nvSpPr>
        <p:spPr>
          <a:xfrm>
            <a:off x="3364808" y="4078113"/>
            <a:ext cx="7589520" cy="548640"/>
          </a:xfrm>
          <a:prstGeom prst="rect">
            <a:avLst/>
          </a:prstGeom>
        </p:spPr>
        <p:txBody>
          <a:bodyPr wrap="square" anchor="t">
            <a:spAutoFit/>
          </a:bodyPr>
          <a:lstStyle/>
          <a:p>
            <a:pPr>
              <a:lnSpc>
                <a:spcPts val="1750"/>
              </a:lnSpc>
              <a:spcBef>
                <a:spcPts val="200"/>
              </a:spcBef>
              <a:spcAft>
                <a:spcPts val="200"/>
              </a:spcAft>
            </a:pPr>
            <a:r>
              <a:rPr lang="en-US" sz="1600" dirty="0">
                <a:solidFill>
                  <a:schemeClr val="bg1"/>
                </a:solidFill>
                <a:latin typeface="Montserrat Medium" pitchFamily="2" charset="0"/>
              </a:rPr>
              <a:t>Applicants notified of status. Recommended applications are sent to host countries and to the Fulbright Foreign Scholarship Board.</a:t>
            </a:r>
            <a:endParaRPr lang="en-US" sz="1600" dirty="0">
              <a:solidFill>
                <a:schemeClr val="bg1"/>
              </a:solidFill>
              <a:latin typeface="Montserrat Medium" pitchFamily="2" charset="0"/>
              <a:cs typeface="Calibri"/>
            </a:endParaRPr>
          </a:p>
        </p:txBody>
      </p:sp>
      <p:sp>
        <p:nvSpPr>
          <p:cNvPr id="46" name="First &amp; Last Name, Position…">
            <a:extLst>
              <a:ext uri="{FF2B5EF4-FFF2-40B4-BE49-F238E27FC236}">
                <a16:creationId xmlns:a16="http://schemas.microsoft.com/office/drawing/2014/main" id="{E541791E-395B-434D-ADD1-84220BA53D6C}"/>
              </a:ext>
            </a:extLst>
          </p:cNvPr>
          <p:cNvSpPr txBox="1"/>
          <p:nvPr/>
        </p:nvSpPr>
        <p:spPr>
          <a:xfrm>
            <a:off x="821321" y="4799648"/>
            <a:ext cx="2270423"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JANUARY – JUNE</a:t>
            </a:r>
            <a:endParaRPr sz="1500" dirty="0">
              <a:solidFill>
                <a:srgbClr val="04397A"/>
              </a:solidFill>
              <a:latin typeface="Montserrat SemiBold" panose="00000700000000000000" pitchFamily="2" charset="0"/>
            </a:endParaRPr>
          </a:p>
        </p:txBody>
      </p:sp>
      <p:sp>
        <p:nvSpPr>
          <p:cNvPr id="49" name="Rectangle 48">
            <a:extLst>
              <a:ext uri="{FF2B5EF4-FFF2-40B4-BE49-F238E27FC236}">
                <a16:creationId xmlns:a16="http://schemas.microsoft.com/office/drawing/2014/main" id="{5E168A53-EAD1-480C-802C-EB30617618F0}"/>
              </a:ext>
            </a:extLst>
          </p:cNvPr>
          <p:cNvSpPr/>
          <p:nvPr/>
        </p:nvSpPr>
        <p:spPr>
          <a:xfrm>
            <a:off x="3364808" y="4827872"/>
            <a:ext cx="7589520" cy="305340"/>
          </a:xfrm>
          <a:prstGeom prst="rect">
            <a:avLst/>
          </a:prstGeom>
        </p:spPr>
        <p:txBody>
          <a:bodyPr wrap="square" anchor="t">
            <a:spAutoFit/>
          </a:bodyPr>
          <a:lstStyle/>
          <a:p>
            <a:pPr>
              <a:lnSpc>
                <a:spcPts val="1600"/>
              </a:lnSpc>
            </a:pPr>
            <a:r>
              <a:rPr lang="en-US" sz="1600" dirty="0">
                <a:solidFill>
                  <a:schemeClr val="bg1"/>
                </a:solidFill>
                <a:latin typeface="Montserrat Medium" pitchFamily="2" charset="0"/>
              </a:rPr>
              <a:t>Final decisions are made</a:t>
            </a:r>
            <a:endParaRPr lang="en-US" sz="1600" dirty="0">
              <a:solidFill>
                <a:schemeClr val="bg1"/>
              </a:solidFill>
              <a:latin typeface="Montserrat Medium" pitchFamily="2" charset="0"/>
              <a:cs typeface="Calibri"/>
            </a:endParaRPr>
          </a:p>
        </p:txBody>
      </p:sp>
      <p:sp>
        <p:nvSpPr>
          <p:cNvPr id="50" name="First &amp; Last Name, Position…">
            <a:extLst>
              <a:ext uri="{FF2B5EF4-FFF2-40B4-BE49-F238E27FC236}">
                <a16:creationId xmlns:a16="http://schemas.microsoft.com/office/drawing/2014/main" id="{02659D55-6B23-49F6-AB87-0D2F01C34B58}"/>
              </a:ext>
            </a:extLst>
          </p:cNvPr>
          <p:cNvSpPr txBox="1"/>
          <p:nvPr/>
        </p:nvSpPr>
        <p:spPr>
          <a:xfrm>
            <a:off x="821321" y="5389445"/>
            <a:ext cx="2270423"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JUNE – ONWARD</a:t>
            </a:r>
            <a:endParaRPr sz="1500" dirty="0">
              <a:solidFill>
                <a:srgbClr val="04397A"/>
              </a:solidFill>
              <a:latin typeface="Montserrat SemiBold" panose="00000700000000000000" pitchFamily="2" charset="0"/>
            </a:endParaRPr>
          </a:p>
        </p:txBody>
      </p:sp>
      <p:sp>
        <p:nvSpPr>
          <p:cNvPr id="53" name="Rectangle 52">
            <a:extLst>
              <a:ext uri="{FF2B5EF4-FFF2-40B4-BE49-F238E27FC236}">
                <a16:creationId xmlns:a16="http://schemas.microsoft.com/office/drawing/2014/main" id="{6948335C-FD03-49E5-BCD4-BDB3FF888844}"/>
              </a:ext>
            </a:extLst>
          </p:cNvPr>
          <p:cNvSpPr/>
          <p:nvPr/>
        </p:nvSpPr>
        <p:spPr>
          <a:xfrm>
            <a:off x="3364808" y="5390728"/>
            <a:ext cx="7589520" cy="297517"/>
          </a:xfrm>
          <a:prstGeom prst="rect">
            <a:avLst/>
          </a:prstGeom>
        </p:spPr>
        <p:txBody>
          <a:bodyPr wrap="square" anchor="t">
            <a:spAutoFit/>
          </a:bodyPr>
          <a:lstStyle/>
          <a:p>
            <a:pPr>
              <a:lnSpc>
                <a:spcPts val="1600"/>
              </a:lnSpc>
            </a:pPr>
            <a:r>
              <a:rPr lang="en-US" sz="1600" dirty="0">
                <a:solidFill>
                  <a:schemeClr val="bg1"/>
                </a:solidFill>
                <a:latin typeface="Montserrat Medium" pitchFamily="2" charset="0"/>
              </a:rPr>
              <a:t>Participants prepare for departure</a:t>
            </a:r>
          </a:p>
        </p:txBody>
      </p:sp>
      <p:pic>
        <p:nvPicPr>
          <p:cNvPr id="58" name="Picture 57">
            <a:extLst>
              <a:ext uri="{FF2B5EF4-FFF2-40B4-BE49-F238E27FC236}">
                <a16:creationId xmlns:a16="http://schemas.microsoft.com/office/drawing/2014/main" id="{AB4E6286-FC94-4638-91D2-B7754453E8B3}"/>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2920411"/>
            <a:ext cx="10789920" cy="521208"/>
          </a:xfrm>
          <a:prstGeom prst="rect">
            <a:avLst/>
          </a:prstGeom>
        </p:spPr>
      </p:pic>
      <p:sp>
        <p:nvSpPr>
          <p:cNvPr id="59" name="First &amp; Last Name, Position…">
            <a:extLst>
              <a:ext uri="{FF2B5EF4-FFF2-40B4-BE49-F238E27FC236}">
                <a16:creationId xmlns:a16="http://schemas.microsoft.com/office/drawing/2014/main" id="{06D2640A-1FD1-43D3-A34B-A335DFF2083C}"/>
              </a:ext>
            </a:extLst>
          </p:cNvPr>
          <p:cNvSpPr txBox="1"/>
          <p:nvPr/>
        </p:nvSpPr>
        <p:spPr>
          <a:xfrm>
            <a:off x="821321" y="3044692"/>
            <a:ext cx="2270423"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SEPTEMBER</a:t>
            </a:r>
            <a:endParaRPr sz="1500" dirty="0">
              <a:solidFill>
                <a:srgbClr val="04397A"/>
              </a:solidFill>
              <a:latin typeface="Montserrat SemiBold" panose="00000700000000000000" pitchFamily="2" charset="0"/>
            </a:endParaRPr>
          </a:p>
        </p:txBody>
      </p:sp>
      <p:sp>
        <p:nvSpPr>
          <p:cNvPr id="60" name="Rectangle 59">
            <a:extLst>
              <a:ext uri="{FF2B5EF4-FFF2-40B4-BE49-F238E27FC236}">
                <a16:creationId xmlns:a16="http://schemas.microsoft.com/office/drawing/2014/main" id="{F5C50B6B-C877-4C8A-AB89-336C60CE2E4B}"/>
              </a:ext>
            </a:extLst>
          </p:cNvPr>
          <p:cNvSpPr/>
          <p:nvPr/>
        </p:nvSpPr>
        <p:spPr>
          <a:xfrm>
            <a:off x="3364808" y="3045975"/>
            <a:ext cx="7589520" cy="297517"/>
          </a:xfrm>
          <a:prstGeom prst="rect">
            <a:avLst/>
          </a:prstGeom>
        </p:spPr>
        <p:txBody>
          <a:bodyPr wrap="square">
            <a:spAutoFit/>
          </a:bodyPr>
          <a:lstStyle/>
          <a:p>
            <a:pPr>
              <a:lnSpc>
                <a:spcPts val="1600"/>
              </a:lnSpc>
            </a:pPr>
            <a:r>
              <a:rPr lang="en-US" sz="1600" dirty="0">
                <a:solidFill>
                  <a:schemeClr val="bg1"/>
                </a:solidFill>
                <a:latin typeface="Montserrat Medium" pitchFamily="2" charset="0"/>
              </a:rPr>
              <a:t>Program staff conducts technical reviews for completeness</a:t>
            </a:r>
          </a:p>
        </p:txBody>
      </p:sp>
      <p:sp>
        <p:nvSpPr>
          <p:cNvPr id="2" name="Presentation Name…">
            <a:extLst>
              <a:ext uri="{FF2B5EF4-FFF2-40B4-BE49-F238E27FC236}">
                <a16:creationId xmlns:a16="http://schemas.microsoft.com/office/drawing/2014/main" id="{848BE682-165F-FD23-BFEC-4C451659CA24}"/>
              </a:ext>
            </a:extLst>
          </p:cNvPr>
          <p:cNvSpPr txBox="1"/>
          <p:nvPr/>
        </p:nvSpPr>
        <p:spPr>
          <a:xfrm>
            <a:off x="6943524" y="898995"/>
            <a:ext cx="4779819" cy="63882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ctr">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1900" kern="0" dirty="0">
                <a:solidFill>
                  <a:srgbClr val="0065A2"/>
                </a:solidFill>
                <a:latin typeface="Montserrat"/>
              </a:rPr>
              <a:t>The 2025-26 Fulbright U.S. Scholar </a:t>
            </a:r>
            <a:endParaRPr lang="en-US" sz="1900" dirty="0">
              <a:solidFill>
                <a:srgbClr val="FAFFF8"/>
              </a:solidFill>
              <a:latin typeface="Montserrat"/>
            </a:endParaRPr>
          </a:p>
          <a:p>
            <a:pPr>
              <a:lnSpc>
                <a:spcPct val="80000"/>
              </a:lnSpc>
              <a:spcAft>
                <a:spcPts val="600"/>
              </a:spcAft>
              <a:defRPr sz="10000">
                <a:solidFill>
                  <a:srgbClr val="FAFFF8"/>
                </a:solidFill>
                <a:latin typeface="Mark OT Bold"/>
                <a:ea typeface="Mark OT Bold"/>
                <a:cs typeface="Mark OT Bold"/>
                <a:sym typeface="Mark OT Bold"/>
              </a:defRPr>
            </a:pPr>
            <a:r>
              <a:rPr lang="en-US" sz="1900" kern="0" dirty="0">
                <a:solidFill>
                  <a:srgbClr val="0065A2"/>
                </a:solidFill>
                <a:latin typeface="Montserrat"/>
              </a:rPr>
              <a:t>Competition: Open in February 2024</a:t>
            </a:r>
            <a:endParaRPr lang="en-US" sz="1900" dirty="0">
              <a:latin typeface="Montserrat"/>
            </a:endParaRPr>
          </a:p>
        </p:txBody>
      </p:sp>
    </p:spTree>
    <p:extLst>
      <p:ext uri="{BB962C8B-B14F-4D97-AF65-F5344CB8AC3E}">
        <p14:creationId xmlns:p14="http://schemas.microsoft.com/office/powerpoint/2010/main" val="67721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39555B-DBA7-E571-BD76-A1344D3CE527}"/>
              </a:ext>
            </a:extLst>
          </p:cNvPr>
          <p:cNvSpPr/>
          <p:nvPr/>
        </p:nvSpPr>
        <p:spPr>
          <a:xfrm>
            <a:off x="7140789" y="1848051"/>
            <a:ext cx="4037751" cy="3484345"/>
          </a:xfrm>
          <a:prstGeom prst="rect">
            <a:avLst/>
          </a:prstGeom>
          <a:solidFill>
            <a:srgbClr val="0065A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a:p>
        </p:txBody>
      </p:sp>
      <p:sp>
        <p:nvSpPr>
          <p:cNvPr id="9" name="First &amp; Last Name, Position…"/>
          <p:cNvSpPr txBox="1"/>
          <p:nvPr/>
        </p:nvSpPr>
        <p:spPr>
          <a:xfrm>
            <a:off x="608104" y="4329458"/>
            <a:ext cx="5297578" cy="75533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ea typeface="+mj-lt"/>
                <a:cs typeface="+mj-lt"/>
              </a:rPr>
              <a:t>For more information, visit: </a:t>
            </a:r>
            <a:r>
              <a:rPr lang="en-US" dirty="0">
                <a:solidFill>
                  <a:srgbClr val="0065A2"/>
                </a:solidFill>
                <a:latin typeface="Montserrat" panose="00000500000000000000" pitchFamily="2" charset="0"/>
                <a:ea typeface="+mj-lt"/>
                <a:cs typeface="+mj-lt"/>
                <a:hlinkClick r:id="rId3"/>
              </a:rPr>
              <a:t>fulbrightscholars.org/alumni-ambassadors</a:t>
            </a:r>
            <a:endParaRPr lang="en-US" dirty="0">
              <a:solidFill>
                <a:srgbClr val="0065A2"/>
              </a:solidFill>
              <a:latin typeface="Montserrat" panose="00000500000000000000" pitchFamily="2" charset="0"/>
              <a:ea typeface="+mj-lt"/>
              <a:cs typeface="+mj-lt"/>
            </a:endParaRPr>
          </a:p>
        </p:txBody>
      </p:sp>
      <p:sp>
        <p:nvSpPr>
          <p:cNvPr id="3" name="First &amp; Last Name, Position…">
            <a:extLst>
              <a:ext uri="{FF2B5EF4-FFF2-40B4-BE49-F238E27FC236}">
                <a16:creationId xmlns:a16="http://schemas.microsoft.com/office/drawing/2014/main" id="{54F69807-C9C0-4C93-A6BA-EFFCE7DE5B63}"/>
              </a:ext>
            </a:extLst>
          </p:cNvPr>
          <p:cNvSpPr txBox="1"/>
          <p:nvPr/>
        </p:nvSpPr>
        <p:spPr>
          <a:xfrm>
            <a:off x="595855" y="2118732"/>
            <a:ext cx="4980068" cy="1947969"/>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marL="285750" indent="-285750">
              <a:lnSpc>
                <a:spcPct val="125000"/>
              </a:lnSpc>
              <a:spcBef>
                <a:spcPts val="600"/>
              </a:spcBef>
              <a:spcAft>
                <a:spcPts val="600"/>
              </a:spcAft>
              <a:buClr>
                <a:srgbClr val="0095D9"/>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Official representatives of the Fulbright Program </a:t>
            </a:r>
          </a:p>
          <a:p>
            <a:pPr marL="285750" indent="-285750">
              <a:lnSpc>
                <a:spcPct val="125000"/>
              </a:lnSpc>
              <a:spcBef>
                <a:spcPts val="600"/>
              </a:spcBef>
              <a:spcAft>
                <a:spcPts val="600"/>
              </a:spcAft>
              <a:buClr>
                <a:srgbClr val="0095D9"/>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Share the impact Fulbright had on them personally and professionally, as well as on their institution. </a:t>
            </a:r>
            <a:endParaRPr lang="en-US" dirty="0">
              <a:solidFill>
                <a:srgbClr val="0065A2"/>
              </a:solidFill>
              <a:latin typeface="Montserrat" panose="00000500000000000000" pitchFamily="2" charset="0"/>
              <a:ea typeface="+mj-lt"/>
              <a:cs typeface="+mj-lt"/>
            </a:endParaRPr>
          </a:p>
        </p:txBody>
      </p:sp>
      <p:sp>
        <p:nvSpPr>
          <p:cNvPr id="13" name="Presentation Name…">
            <a:extLst>
              <a:ext uri="{FF2B5EF4-FFF2-40B4-BE49-F238E27FC236}">
                <a16:creationId xmlns:a16="http://schemas.microsoft.com/office/drawing/2014/main" id="{E913B5AA-3F70-402E-B3CB-C00256850C7E}"/>
              </a:ext>
            </a:extLst>
          </p:cNvPr>
          <p:cNvSpPr txBox="1"/>
          <p:nvPr/>
        </p:nvSpPr>
        <p:spPr>
          <a:xfrm>
            <a:off x="608104" y="1011084"/>
            <a:ext cx="11321258"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Connect with a Fulbright Alumni Ambassador</a:t>
            </a:r>
            <a:endParaRPr sz="3600" kern="0" dirty="0">
              <a:solidFill>
                <a:srgbClr val="0065A2"/>
              </a:solidFill>
              <a:latin typeface="Montserrat SemiBold" panose="00000700000000000000" pitchFamily="2" charset="0"/>
              <a:sym typeface="Mark OT Bold"/>
            </a:endParaRPr>
          </a:p>
        </p:txBody>
      </p:sp>
      <p:sp>
        <p:nvSpPr>
          <p:cNvPr id="26" name="TextBox 25">
            <a:extLst>
              <a:ext uri="{FF2B5EF4-FFF2-40B4-BE49-F238E27FC236}">
                <a16:creationId xmlns:a16="http://schemas.microsoft.com/office/drawing/2014/main" id="{0261EC5E-800C-4FC7-BE5A-DFCAFFBC5041}"/>
              </a:ext>
            </a:extLst>
          </p:cNvPr>
          <p:cNvSpPr txBox="1"/>
          <p:nvPr/>
        </p:nvSpPr>
        <p:spPr>
          <a:xfrm>
            <a:off x="8593930" y="3236853"/>
            <a:ext cx="2468880" cy="707886"/>
          </a:xfrm>
          <a:prstGeom prst="rect">
            <a:avLst/>
          </a:prstGeom>
          <a:noFill/>
        </p:spPr>
        <p:txBody>
          <a:bodyPr wrap="square">
            <a:spAutoFit/>
          </a:bodyPr>
          <a:lstStyle/>
          <a:p>
            <a:r>
              <a:rPr lang="en-US" sz="2000" dirty="0">
                <a:solidFill>
                  <a:schemeClr val="bg1"/>
                </a:solidFill>
                <a:latin typeface="Montserrat SemiBold" panose="00000700000000000000" pitchFamily="2" charset="0"/>
              </a:rPr>
              <a:t>New Ambassadors</a:t>
            </a:r>
          </a:p>
        </p:txBody>
      </p:sp>
      <p:sp>
        <p:nvSpPr>
          <p:cNvPr id="28" name="TextBox 27">
            <a:extLst>
              <a:ext uri="{FF2B5EF4-FFF2-40B4-BE49-F238E27FC236}">
                <a16:creationId xmlns:a16="http://schemas.microsoft.com/office/drawing/2014/main" id="{A96113FD-4951-4413-A4F3-97AC7492B64B}"/>
              </a:ext>
            </a:extLst>
          </p:cNvPr>
          <p:cNvSpPr txBox="1"/>
          <p:nvPr/>
        </p:nvSpPr>
        <p:spPr>
          <a:xfrm>
            <a:off x="8593930" y="2171917"/>
            <a:ext cx="2468880" cy="707886"/>
          </a:xfrm>
          <a:prstGeom prst="rect">
            <a:avLst/>
          </a:prstGeom>
          <a:noFill/>
        </p:spPr>
        <p:txBody>
          <a:bodyPr wrap="square">
            <a:spAutoFit/>
          </a:bodyPr>
          <a:lstStyle/>
          <a:p>
            <a:r>
              <a:rPr lang="en-US" sz="2000" dirty="0">
                <a:solidFill>
                  <a:schemeClr val="bg1"/>
                </a:solidFill>
                <a:latin typeface="Montserrat SemiBold" panose="00000700000000000000" pitchFamily="2" charset="0"/>
              </a:rPr>
              <a:t>Emeriti Ambassadors</a:t>
            </a:r>
          </a:p>
        </p:txBody>
      </p:sp>
      <p:sp>
        <p:nvSpPr>
          <p:cNvPr id="24" name="TextBox 23">
            <a:extLst>
              <a:ext uri="{FF2B5EF4-FFF2-40B4-BE49-F238E27FC236}">
                <a16:creationId xmlns:a16="http://schemas.microsoft.com/office/drawing/2014/main" id="{693A2AF4-379E-4DF3-B2D8-B476365E9663}"/>
              </a:ext>
            </a:extLst>
          </p:cNvPr>
          <p:cNvSpPr txBox="1"/>
          <p:nvPr/>
        </p:nvSpPr>
        <p:spPr>
          <a:xfrm>
            <a:off x="8593930" y="4301789"/>
            <a:ext cx="2275153" cy="707886"/>
          </a:xfrm>
          <a:prstGeom prst="rect">
            <a:avLst/>
          </a:prstGeom>
          <a:noFill/>
        </p:spPr>
        <p:txBody>
          <a:bodyPr wrap="square">
            <a:spAutoFit/>
          </a:bodyPr>
          <a:lstStyle/>
          <a:p>
            <a:r>
              <a:rPr lang="en-US" sz="2000" dirty="0">
                <a:solidFill>
                  <a:schemeClr val="bg1"/>
                </a:solidFill>
                <a:latin typeface="Montserrat SemiBold" panose="00000700000000000000" pitchFamily="2" charset="0"/>
              </a:rPr>
              <a:t>Events Annually</a:t>
            </a:r>
          </a:p>
        </p:txBody>
      </p:sp>
      <p:grpSp>
        <p:nvGrpSpPr>
          <p:cNvPr id="12" name="Group 11">
            <a:extLst>
              <a:ext uri="{FF2B5EF4-FFF2-40B4-BE49-F238E27FC236}">
                <a16:creationId xmlns:a16="http://schemas.microsoft.com/office/drawing/2014/main" id="{0161E9D6-E09C-5149-267A-83772A96FBED}"/>
              </a:ext>
            </a:extLst>
          </p:cNvPr>
          <p:cNvGrpSpPr/>
          <p:nvPr/>
        </p:nvGrpSpPr>
        <p:grpSpPr>
          <a:xfrm>
            <a:off x="7446903" y="2119460"/>
            <a:ext cx="914400" cy="812800"/>
            <a:chOff x="6628544" y="1996614"/>
            <a:chExt cx="914400" cy="812800"/>
          </a:xfrm>
        </p:grpSpPr>
        <p:pic>
          <p:nvPicPr>
            <p:cNvPr id="8" name="Picture 7">
              <a:extLst>
                <a:ext uri="{FF2B5EF4-FFF2-40B4-BE49-F238E27FC236}">
                  <a16:creationId xmlns:a16="http://schemas.microsoft.com/office/drawing/2014/main" id="{7842ABC2-9884-9A1C-EEBB-D634E111B5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9344" y="1996614"/>
              <a:ext cx="812800" cy="812800"/>
            </a:xfrm>
            <a:prstGeom prst="rect">
              <a:avLst/>
            </a:prstGeom>
          </p:spPr>
        </p:pic>
        <p:sp>
          <p:nvSpPr>
            <p:cNvPr id="20" name="Presentation Name…">
              <a:extLst>
                <a:ext uri="{FF2B5EF4-FFF2-40B4-BE49-F238E27FC236}">
                  <a16:creationId xmlns:a16="http://schemas.microsoft.com/office/drawing/2014/main" id="{93564366-C316-4C80-B1F2-CCBB92999973}"/>
                </a:ext>
              </a:extLst>
            </p:cNvPr>
            <p:cNvSpPr txBox="1"/>
            <p:nvPr/>
          </p:nvSpPr>
          <p:spPr>
            <a:xfrm>
              <a:off x="6628544" y="2271480"/>
              <a:ext cx="914400" cy="332785"/>
            </a:xfrm>
            <a:prstGeom prst="rect">
              <a:avLst/>
            </a:prstGeom>
            <a:noFill/>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ctr">
              <a:no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3000" b="1" kern="0" dirty="0">
                  <a:solidFill>
                    <a:schemeClr val="bg1"/>
                  </a:solidFill>
                  <a:latin typeface="Montserrat SemiBold" panose="00000700000000000000" pitchFamily="2" charset="0"/>
                  <a:sym typeface="Mark OT Bold"/>
                </a:rPr>
                <a:t>72</a:t>
              </a:r>
            </a:p>
          </p:txBody>
        </p:sp>
      </p:grpSp>
      <p:grpSp>
        <p:nvGrpSpPr>
          <p:cNvPr id="14" name="Group 13">
            <a:extLst>
              <a:ext uri="{FF2B5EF4-FFF2-40B4-BE49-F238E27FC236}">
                <a16:creationId xmlns:a16="http://schemas.microsoft.com/office/drawing/2014/main" id="{0777579A-0832-E3DF-B2F5-04B2CB48FB66}"/>
              </a:ext>
            </a:extLst>
          </p:cNvPr>
          <p:cNvGrpSpPr/>
          <p:nvPr/>
        </p:nvGrpSpPr>
        <p:grpSpPr>
          <a:xfrm>
            <a:off x="7446903" y="3184396"/>
            <a:ext cx="914400" cy="812800"/>
            <a:chOff x="6628544" y="1996614"/>
            <a:chExt cx="914400" cy="812800"/>
          </a:xfrm>
        </p:grpSpPr>
        <p:pic>
          <p:nvPicPr>
            <p:cNvPr id="15" name="Picture 14">
              <a:extLst>
                <a:ext uri="{FF2B5EF4-FFF2-40B4-BE49-F238E27FC236}">
                  <a16:creationId xmlns:a16="http://schemas.microsoft.com/office/drawing/2014/main" id="{010EB103-F64F-B22E-054C-9920CB8E53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9344" y="1996614"/>
              <a:ext cx="812800" cy="812800"/>
            </a:xfrm>
            <a:prstGeom prst="rect">
              <a:avLst/>
            </a:prstGeom>
          </p:spPr>
        </p:pic>
        <p:sp>
          <p:nvSpPr>
            <p:cNvPr id="16" name="Presentation Name…">
              <a:extLst>
                <a:ext uri="{FF2B5EF4-FFF2-40B4-BE49-F238E27FC236}">
                  <a16:creationId xmlns:a16="http://schemas.microsoft.com/office/drawing/2014/main" id="{7EC4E3A4-63C6-2A8F-6DF5-2BB147A980C8}"/>
                </a:ext>
              </a:extLst>
            </p:cNvPr>
            <p:cNvSpPr txBox="1"/>
            <p:nvPr/>
          </p:nvSpPr>
          <p:spPr>
            <a:xfrm>
              <a:off x="6628544" y="2271480"/>
              <a:ext cx="914400" cy="332785"/>
            </a:xfrm>
            <a:prstGeom prst="rect">
              <a:avLst/>
            </a:prstGeom>
            <a:noFill/>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ctr">
              <a:no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3000" b="1" kern="0" dirty="0">
                  <a:solidFill>
                    <a:schemeClr val="bg1"/>
                  </a:solidFill>
                  <a:latin typeface="Montserrat SemiBold" panose="00000700000000000000" pitchFamily="2" charset="0"/>
                  <a:sym typeface="Mark OT Bold"/>
                </a:rPr>
                <a:t>26</a:t>
              </a:r>
              <a:endParaRPr sz="3000" b="1" kern="0" dirty="0">
                <a:solidFill>
                  <a:schemeClr val="bg1"/>
                </a:solidFill>
                <a:latin typeface="Montserrat SemiBold" panose="00000700000000000000" pitchFamily="2" charset="0"/>
                <a:sym typeface="Mark OT Bold"/>
              </a:endParaRPr>
            </a:p>
          </p:txBody>
        </p:sp>
      </p:grpSp>
      <p:grpSp>
        <p:nvGrpSpPr>
          <p:cNvPr id="17" name="Group 16">
            <a:extLst>
              <a:ext uri="{FF2B5EF4-FFF2-40B4-BE49-F238E27FC236}">
                <a16:creationId xmlns:a16="http://schemas.microsoft.com/office/drawing/2014/main" id="{CB68EA94-0369-DC27-8F5A-F542EBFF7E68}"/>
              </a:ext>
            </a:extLst>
          </p:cNvPr>
          <p:cNvGrpSpPr/>
          <p:nvPr/>
        </p:nvGrpSpPr>
        <p:grpSpPr>
          <a:xfrm>
            <a:off x="7446903" y="4249332"/>
            <a:ext cx="914400" cy="812800"/>
            <a:chOff x="6628544" y="1996614"/>
            <a:chExt cx="914400" cy="812800"/>
          </a:xfrm>
        </p:grpSpPr>
        <p:pic>
          <p:nvPicPr>
            <p:cNvPr id="18" name="Picture 17">
              <a:extLst>
                <a:ext uri="{FF2B5EF4-FFF2-40B4-BE49-F238E27FC236}">
                  <a16:creationId xmlns:a16="http://schemas.microsoft.com/office/drawing/2014/main" id="{CCD59F1E-CF66-314A-351A-8ECF0F358A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9344" y="1996614"/>
              <a:ext cx="812800" cy="812800"/>
            </a:xfrm>
            <a:prstGeom prst="rect">
              <a:avLst/>
            </a:prstGeom>
          </p:spPr>
        </p:pic>
        <p:sp>
          <p:nvSpPr>
            <p:cNvPr id="19" name="Presentation Name…">
              <a:extLst>
                <a:ext uri="{FF2B5EF4-FFF2-40B4-BE49-F238E27FC236}">
                  <a16:creationId xmlns:a16="http://schemas.microsoft.com/office/drawing/2014/main" id="{6D10A8FE-0B0B-CAC8-F8F1-29295CB1D81B}"/>
                </a:ext>
              </a:extLst>
            </p:cNvPr>
            <p:cNvSpPr txBox="1"/>
            <p:nvPr/>
          </p:nvSpPr>
          <p:spPr>
            <a:xfrm>
              <a:off x="6628544" y="2271480"/>
              <a:ext cx="914400" cy="332785"/>
            </a:xfrm>
            <a:prstGeom prst="rect">
              <a:avLst/>
            </a:prstGeom>
            <a:noFill/>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ctr">
              <a:no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3000" b="1" kern="0" dirty="0">
                  <a:solidFill>
                    <a:schemeClr val="bg1"/>
                  </a:solidFill>
                  <a:latin typeface="Montserrat SemiBold" panose="00000700000000000000" pitchFamily="2" charset="0"/>
                  <a:sym typeface="Mark OT Bold"/>
                </a:rPr>
                <a:t>80</a:t>
              </a:r>
              <a:r>
                <a:rPr lang="en-US" sz="2400" b="1" kern="0" dirty="0">
                  <a:solidFill>
                    <a:schemeClr val="bg1"/>
                  </a:solidFill>
                  <a:latin typeface="Montserrat SemiBold" panose="00000700000000000000" pitchFamily="2" charset="0"/>
                  <a:sym typeface="Mark OT Bold"/>
                </a:rPr>
                <a:t>+</a:t>
              </a:r>
              <a:endParaRPr sz="3200" b="1" kern="0" dirty="0">
                <a:solidFill>
                  <a:schemeClr val="bg1"/>
                </a:solidFill>
                <a:latin typeface="Montserrat SemiBold" panose="00000700000000000000" pitchFamily="2" charset="0"/>
                <a:sym typeface="Mark OT Bold"/>
              </a:endParaRPr>
            </a:p>
          </p:txBody>
        </p:sp>
      </p:grpSp>
    </p:spTree>
    <p:extLst>
      <p:ext uri="{BB962C8B-B14F-4D97-AF65-F5344CB8AC3E}">
        <p14:creationId xmlns:p14="http://schemas.microsoft.com/office/powerpoint/2010/main" val="31428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esentation Name…"/>
          <p:cNvSpPr txBox="1"/>
          <p:nvPr/>
        </p:nvSpPr>
        <p:spPr>
          <a:xfrm>
            <a:off x="480491" y="1049644"/>
            <a:ext cx="11051644"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Bring Foreign Fulbrighters to your Campus</a:t>
            </a:r>
          </a:p>
        </p:txBody>
      </p:sp>
      <p:sp>
        <p:nvSpPr>
          <p:cNvPr id="2" name="Rectangle 1">
            <a:extLst>
              <a:ext uri="{FF2B5EF4-FFF2-40B4-BE49-F238E27FC236}">
                <a16:creationId xmlns:a16="http://schemas.microsoft.com/office/drawing/2014/main" id="{061FAB95-C035-4F37-13B4-64458F132043}"/>
              </a:ext>
            </a:extLst>
          </p:cNvPr>
          <p:cNvSpPr/>
          <p:nvPr/>
        </p:nvSpPr>
        <p:spPr>
          <a:xfrm>
            <a:off x="587140" y="2699199"/>
            <a:ext cx="3566160" cy="2935787"/>
          </a:xfrm>
          <a:prstGeom prst="rect">
            <a:avLst/>
          </a:prstGeom>
          <a:solidFill>
            <a:srgbClr val="00B1E4">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a:p>
        </p:txBody>
      </p:sp>
      <p:sp>
        <p:nvSpPr>
          <p:cNvPr id="34" name="First &amp; Last Name, Position…">
            <a:extLst>
              <a:ext uri="{FF2B5EF4-FFF2-40B4-BE49-F238E27FC236}">
                <a16:creationId xmlns:a16="http://schemas.microsoft.com/office/drawing/2014/main" id="{6F3DE519-22CC-456E-B9B5-E171D470C614}"/>
              </a:ext>
            </a:extLst>
          </p:cNvPr>
          <p:cNvSpPr txBox="1"/>
          <p:nvPr/>
        </p:nvSpPr>
        <p:spPr>
          <a:xfrm>
            <a:off x="587140" y="1882378"/>
            <a:ext cx="3566160" cy="777240"/>
          </a:xfrm>
          <a:prstGeom prst="rect">
            <a:avLst/>
          </a:prstGeom>
          <a:solidFill>
            <a:srgbClr val="00B1E4"/>
          </a:solidFill>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600" b="1" dirty="0">
                <a:solidFill>
                  <a:schemeClr val="bg1"/>
                </a:solidFill>
                <a:latin typeface="Montserrat" panose="00000500000000000000" pitchFamily="2" charset="0"/>
              </a:rPr>
              <a:t>FULBRIGHT SCHOLAR-IN-RESIDENCE (S-I-R) PROGRAM</a:t>
            </a:r>
          </a:p>
        </p:txBody>
      </p:sp>
      <p:sp>
        <p:nvSpPr>
          <p:cNvPr id="35" name="Line">
            <a:extLst>
              <a:ext uri="{FF2B5EF4-FFF2-40B4-BE49-F238E27FC236}">
                <a16:creationId xmlns:a16="http://schemas.microsoft.com/office/drawing/2014/main" id="{5CABEA07-845B-4E1B-A8BE-4356124E768E}"/>
              </a:ext>
            </a:extLst>
          </p:cNvPr>
          <p:cNvSpPr/>
          <p:nvPr/>
        </p:nvSpPr>
        <p:spPr>
          <a:xfrm>
            <a:off x="587140" y="2723648"/>
            <a:ext cx="3566160" cy="0"/>
          </a:xfrm>
          <a:prstGeom prst="line">
            <a:avLst/>
          </a:prstGeom>
          <a:ln w="50800">
            <a:solidFill>
              <a:schemeClr val="bg1"/>
            </a:solidFill>
          </a:ln>
        </p:spPr>
        <p:txBody>
          <a:bodyPr tIns="45720" bIns="45720"/>
          <a:lstStyle/>
          <a:p>
            <a:endParaRPr sz="900" dirty="0"/>
          </a:p>
        </p:txBody>
      </p:sp>
      <p:sp>
        <p:nvSpPr>
          <p:cNvPr id="36" name="First &amp; Last Name, Position…">
            <a:extLst>
              <a:ext uri="{FF2B5EF4-FFF2-40B4-BE49-F238E27FC236}">
                <a16:creationId xmlns:a16="http://schemas.microsoft.com/office/drawing/2014/main" id="{6E67CC27-69F2-43C0-9561-4FBBCB030400}"/>
              </a:ext>
            </a:extLst>
          </p:cNvPr>
          <p:cNvSpPr txBox="1"/>
          <p:nvPr/>
        </p:nvSpPr>
        <p:spPr>
          <a:xfrm>
            <a:off x="737295" y="2961712"/>
            <a:ext cx="3350314" cy="2162130"/>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spcAft>
                <a:spcPts val="900"/>
              </a:spcAft>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sym typeface="Mark OT Light"/>
              </a:rPr>
              <a:t>Host scholars from other countries to teach for a semester or an academic year</a:t>
            </a:r>
          </a:p>
          <a:p>
            <a:pPr>
              <a:spcAft>
                <a:spcPts val="900"/>
              </a:spcAft>
              <a:defRPr>
                <a:solidFill>
                  <a:srgbClr val="FAFFF8"/>
                </a:solidFill>
                <a:latin typeface="Mark OT Light"/>
                <a:ea typeface="Mark OT Light"/>
                <a:cs typeface="Mark OT Light"/>
                <a:sym typeface="Mark OT Light"/>
              </a:defRPr>
            </a:pPr>
            <a:r>
              <a:rPr lang="en-US" sz="1600" dirty="0">
                <a:solidFill>
                  <a:srgbClr val="0095D9"/>
                </a:solidFill>
                <a:latin typeface="Montserrat SemiBold" panose="00000700000000000000" pitchFamily="2" charset="0"/>
                <a:sym typeface="Mark OT Light"/>
              </a:rPr>
              <a:t>Deadline: </a:t>
            </a:r>
            <a:r>
              <a:rPr lang="en-US" sz="1600" dirty="0">
                <a:solidFill>
                  <a:srgbClr val="0065A2"/>
                </a:solidFill>
                <a:latin typeface="Montserrat" panose="00000500000000000000" pitchFamily="2" charset="0"/>
                <a:sym typeface="Mark OT Light"/>
              </a:rPr>
              <a:t>June 1</a:t>
            </a:r>
            <a:endParaRPr lang="en-US" sz="1600" dirty="0">
              <a:solidFill>
                <a:srgbClr val="0065A2"/>
              </a:solidFill>
              <a:latin typeface="Montserrat" panose="00000500000000000000" pitchFamily="2" charset="0"/>
            </a:endParaRPr>
          </a:p>
          <a:p>
            <a:pPr>
              <a:spcAft>
                <a:spcPts val="900"/>
              </a:spcAft>
              <a:defRPr>
                <a:solidFill>
                  <a:srgbClr val="FAFFF8"/>
                </a:solidFill>
                <a:latin typeface="Mark OT Light"/>
                <a:ea typeface="Mark OT Light"/>
                <a:cs typeface="Mark OT Light"/>
                <a:sym typeface="Mark OT Light"/>
              </a:defRPr>
            </a:pPr>
            <a:r>
              <a:rPr lang="en-US" sz="1600" dirty="0">
                <a:solidFill>
                  <a:srgbClr val="0095D9"/>
                </a:solidFill>
                <a:latin typeface="Montserrat SemiBold" panose="00000700000000000000" pitchFamily="2" charset="0"/>
              </a:rPr>
              <a:t>Website: </a:t>
            </a:r>
            <a:r>
              <a:rPr lang="en-US" sz="1600" b="1" dirty="0">
                <a:solidFill>
                  <a:srgbClr val="0095D9"/>
                </a:solidFill>
                <a:latin typeface="Montserrat" panose="00000500000000000000" pitchFamily="2" charset="0"/>
              </a:rPr>
              <a:t> </a:t>
            </a:r>
            <a:r>
              <a:rPr lang="en-US" sz="1600" dirty="0">
                <a:solidFill>
                  <a:srgbClr val="009ED5"/>
                </a:solidFill>
                <a:latin typeface="Montserrat" panose="00000500000000000000" pitchFamily="2" charset="0"/>
                <a:hlinkClick r:id="rId3"/>
              </a:rPr>
              <a:t>fulbrightscholars.org/sir</a:t>
            </a:r>
            <a:endParaRPr lang="en-US" sz="1600" dirty="0">
              <a:solidFill>
                <a:srgbClr val="009ED5"/>
              </a:solidFill>
              <a:latin typeface="Montserrat" panose="00000500000000000000" pitchFamily="2" charset="0"/>
            </a:endParaRPr>
          </a:p>
          <a:p>
            <a:pPr>
              <a:spcAft>
                <a:spcPts val="900"/>
              </a:spcAft>
              <a:defRPr>
                <a:solidFill>
                  <a:srgbClr val="FAFFF8"/>
                </a:solidFill>
                <a:latin typeface="Mark OT Light"/>
                <a:ea typeface="Mark OT Light"/>
                <a:cs typeface="Mark OT Light"/>
                <a:sym typeface="Mark OT Light"/>
              </a:defRPr>
            </a:pPr>
            <a:r>
              <a:rPr lang="en-US" sz="1600" dirty="0">
                <a:solidFill>
                  <a:srgbClr val="0095D9"/>
                </a:solidFill>
                <a:latin typeface="Montserrat SemiBold" panose="00000700000000000000" pitchFamily="2" charset="0"/>
              </a:rPr>
              <a:t>Email: </a:t>
            </a:r>
            <a:r>
              <a:rPr lang="en-US" sz="1600" dirty="0">
                <a:solidFill>
                  <a:srgbClr val="009ED5"/>
                </a:solidFill>
                <a:latin typeface="Montserrat" panose="00000500000000000000" pitchFamily="2" charset="0"/>
                <a:hlinkClick r:id="rId4"/>
              </a:rPr>
              <a:t>SIR@iie.org</a:t>
            </a:r>
            <a:endParaRPr lang="en-US" sz="1600" dirty="0">
              <a:solidFill>
                <a:srgbClr val="009ED5"/>
              </a:solidFill>
              <a:latin typeface="Montserrat" panose="00000500000000000000" pitchFamily="2" charset="0"/>
            </a:endParaRPr>
          </a:p>
        </p:txBody>
      </p:sp>
      <p:sp>
        <p:nvSpPr>
          <p:cNvPr id="38" name="First &amp; Last Name, Position…">
            <a:extLst>
              <a:ext uri="{FF2B5EF4-FFF2-40B4-BE49-F238E27FC236}">
                <a16:creationId xmlns:a16="http://schemas.microsoft.com/office/drawing/2014/main" id="{EEA73E29-142C-43BC-B7F8-5124886D3BEA}"/>
              </a:ext>
            </a:extLst>
          </p:cNvPr>
          <p:cNvSpPr txBox="1"/>
          <p:nvPr/>
        </p:nvSpPr>
        <p:spPr>
          <a:xfrm>
            <a:off x="5863746" y="2211136"/>
            <a:ext cx="3426451" cy="36933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dirty="0">
                <a:solidFill>
                  <a:srgbClr val="0065A2"/>
                </a:solidFill>
                <a:latin typeface="Montserrat SemiBold" panose="00000700000000000000" pitchFamily="2" charset="0"/>
              </a:rPr>
              <a:t>STUDENTS</a:t>
            </a:r>
          </a:p>
        </p:txBody>
      </p:sp>
      <p:sp>
        <p:nvSpPr>
          <p:cNvPr id="39" name="Line">
            <a:extLst>
              <a:ext uri="{FF2B5EF4-FFF2-40B4-BE49-F238E27FC236}">
                <a16:creationId xmlns:a16="http://schemas.microsoft.com/office/drawing/2014/main" id="{660EBDE8-89BB-44F5-84F4-95F071074FD4}"/>
              </a:ext>
            </a:extLst>
          </p:cNvPr>
          <p:cNvSpPr/>
          <p:nvPr/>
        </p:nvSpPr>
        <p:spPr>
          <a:xfrm>
            <a:off x="4424752" y="2738463"/>
            <a:ext cx="3657600" cy="0"/>
          </a:xfrm>
          <a:prstGeom prst="line">
            <a:avLst/>
          </a:prstGeom>
          <a:ln w="50800">
            <a:solidFill>
              <a:schemeClr val="bg1"/>
            </a:solidFill>
          </a:ln>
        </p:spPr>
        <p:txBody>
          <a:bodyPr tIns="45720" bIns="45720"/>
          <a:lstStyle/>
          <a:p>
            <a:endParaRPr sz="900"/>
          </a:p>
        </p:txBody>
      </p:sp>
      <p:sp>
        <p:nvSpPr>
          <p:cNvPr id="4" name="Rectangle 3">
            <a:extLst>
              <a:ext uri="{FF2B5EF4-FFF2-40B4-BE49-F238E27FC236}">
                <a16:creationId xmlns:a16="http://schemas.microsoft.com/office/drawing/2014/main" id="{1A60323A-5B5F-B6D7-A8FE-23791492B8A8}"/>
              </a:ext>
            </a:extLst>
          </p:cNvPr>
          <p:cNvSpPr/>
          <p:nvPr/>
        </p:nvSpPr>
        <p:spPr>
          <a:xfrm>
            <a:off x="4325034" y="2699199"/>
            <a:ext cx="3566159" cy="2935788"/>
          </a:xfrm>
          <a:prstGeom prst="rect">
            <a:avLst/>
          </a:prstGeom>
          <a:solidFill>
            <a:srgbClr val="0065A2">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a:p>
        </p:txBody>
      </p:sp>
      <p:sp>
        <p:nvSpPr>
          <p:cNvPr id="40" name="First &amp; Last Name, Position…">
            <a:extLst>
              <a:ext uri="{FF2B5EF4-FFF2-40B4-BE49-F238E27FC236}">
                <a16:creationId xmlns:a16="http://schemas.microsoft.com/office/drawing/2014/main" id="{DA2A42AF-BC62-4E8C-ADC9-65DFF576A21C}"/>
              </a:ext>
            </a:extLst>
          </p:cNvPr>
          <p:cNvSpPr txBox="1"/>
          <p:nvPr/>
        </p:nvSpPr>
        <p:spPr>
          <a:xfrm>
            <a:off x="4515102" y="2916776"/>
            <a:ext cx="3244108" cy="253915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spcAft>
                <a:spcPts val="900"/>
              </a:spcAft>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sym typeface="Mark OT Light"/>
              </a:rPr>
              <a:t>Host current Fulbright Visiting Scholars for short-term lectureships of 2-6 days on discipline or cultural topics to internationalize the campus</a:t>
            </a:r>
            <a:endParaRPr lang="en-US" sz="1600" dirty="0">
              <a:solidFill>
                <a:srgbClr val="0065A2"/>
              </a:solidFill>
              <a:latin typeface="Montserrat" panose="00000500000000000000" pitchFamily="2" charset="0"/>
            </a:endParaRPr>
          </a:p>
          <a:p>
            <a:pPr>
              <a:spcAft>
                <a:spcPts val="900"/>
              </a:spcAft>
              <a:defRPr>
                <a:solidFill>
                  <a:srgbClr val="FAFFF8"/>
                </a:solidFill>
                <a:latin typeface="Mark OT Light"/>
                <a:ea typeface="Mark OT Light"/>
                <a:cs typeface="Mark OT Light"/>
                <a:sym typeface="Mark OT Light"/>
              </a:defRPr>
            </a:pPr>
            <a:r>
              <a:rPr lang="en-US" sz="1600" b="1" dirty="0">
                <a:solidFill>
                  <a:srgbClr val="0095D9"/>
                </a:solidFill>
                <a:latin typeface="Montserrat SemiBold" panose="00000700000000000000" pitchFamily="2" charset="0"/>
              </a:rPr>
              <a:t>Website: </a:t>
            </a:r>
            <a:r>
              <a:rPr lang="en-US" sz="1600" dirty="0">
                <a:solidFill>
                  <a:srgbClr val="009ED5"/>
                </a:solidFill>
                <a:latin typeface="Montserrat" panose="00000500000000000000" pitchFamily="2" charset="0"/>
                <a:hlinkClick r:id="rId5"/>
              </a:rPr>
              <a:t>fulbrightscholars.org/OLF</a:t>
            </a:r>
            <a:endParaRPr lang="en-US" sz="1600" dirty="0">
              <a:solidFill>
                <a:srgbClr val="009ED5"/>
              </a:solidFill>
              <a:latin typeface="Montserrat" panose="00000500000000000000" pitchFamily="2" charset="0"/>
            </a:endParaRPr>
          </a:p>
          <a:p>
            <a:pPr>
              <a:spcAft>
                <a:spcPts val="900"/>
              </a:spcAft>
              <a:defRPr>
                <a:solidFill>
                  <a:srgbClr val="FAFFF8"/>
                </a:solidFill>
                <a:latin typeface="Mark OT Light"/>
                <a:ea typeface="Mark OT Light"/>
                <a:cs typeface="Mark OT Light"/>
                <a:sym typeface="Mark OT Light"/>
              </a:defRPr>
            </a:pPr>
            <a:r>
              <a:rPr lang="en-US" sz="1600" b="1" dirty="0">
                <a:solidFill>
                  <a:srgbClr val="0095D9"/>
                </a:solidFill>
                <a:latin typeface="Montserrat SemiBold" panose="00000700000000000000" pitchFamily="2" charset="0"/>
              </a:rPr>
              <a:t>Email</a:t>
            </a:r>
            <a:r>
              <a:rPr lang="en-US" sz="1600" b="1" dirty="0">
                <a:solidFill>
                  <a:srgbClr val="0095D9"/>
                </a:solidFill>
                <a:latin typeface="Montserrat" panose="00000500000000000000" pitchFamily="2" charset="0"/>
              </a:rPr>
              <a:t>: </a:t>
            </a:r>
            <a:r>
              <a:rPr lang="en-US" sz="1600" dirty="0">
                <a:solidFill>
                  <a:srgbClr val="0095D9"/>
                </a:solidFill>
                <a:latin typeface="Montserrat" panose="00000500000000000000" pitchFamily="2" charset="0"/>
                <a:hlinkClick r:id="rId6"/>
              </a:rPr>
              <a:t>OLF@iie.org</a:t>
            </a:r>
            <a:r>
              <a:rPr lang="en-US" sz="1600" dirty="0">
                <a:solidFill>
                  <a:srgbClr val="0095D9"/>
                </a:solidFill>
                <a:latin typeface="Montserrat" panose="00000500000000000000" pitchFamily="2" charset="0"/>
              </a:rPr>
              <a:t>  </a:t>
            </a:r>
            <a:endParaRPr lang="en-US" sz="1600" dirty="0">
              <a:solidFill>
                <a:srgbClr val="009ED5"/>
              </a:solidFill>
              <a:latin typeface="Montserrat" panose="00000500000000000000" pitchFamily="2" charset="0"/>
            </a:endParaRPr>
          </a:p>
        </p:txBody>
      </p:sp>
      <p:sp>
        <p:nvSpPr>
          <p:cNvPr id="5" name="First &amp; Last Name, Position…">
            <a:extLst>
              <a:ext uri="{FF2B5EF4-FFF2-40B4-BE49-F238E27FC236}">
                <a16:creationId xmlns:a16="http://schemas.microsoft.com/office/drawing/2014/main" id="{D9075DD5-5944-19C7-E1EF-C57364FDDD32}"/>
              </a:ext>
            </a:extLst>
          </p:cNvPr>
          <p:cNvSpPr txBox="1"/>
          <p:nvPr/>
        </p:nvSpPr>
        <p:spPr>
          <a:xfrm>
            <a:off x="4325035" y="1882378"/>
            <a:ext cx="3566159" cy="777240"/>
          </a:xfrm>
          <a:prstGeom prst="rect">
            <a:avLst/>
          </a:prstGeom>
          <a:solidFill>
            <a:srgbClr val="0065A2"/>
          </a:solidFill>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600" b="1" dirty="0">
                <a:solidFill>
                  <a:schemeClr val="bg1"/>
                </a:solidFill>
                <a:latin typeface="Montserrat" panose="00000500000000000000" pitchFamily="2" charset="0"/>
              </a:rPr>
              <a:t>FULBRIGHT OUTREACH LECTURING FUND (OLF)</a:t>
            </a:r>
          </a:p>
        </p:txBody>
      </p:sp>
      <p:sp>
        <p:nvSpPr>
          <p:cNvPr id="6" name="Rectangle 5">
            <a:extLst>
              <a:ext uri="{FF2B5EF4-FFF2-40B4-BE49-F238E27FC236}">
                <a16:creationId xmlns:a16="http://schemas.microsoft.com/office/drawing/2014/main" id="{81AD3E82-D558-71F8-DA70-A000191D4DC2}"/>
              </a:ext>
            </a:extLst>
          </p:cNvPr>
          <p:cNvSpPr/>
          <p:nvPr/>
        </p:nvSpPr>
        <p:spPr>
          <a:xfrm>
            <a:off x="8056360" y="2699199"/>
            <a:ext cx="3558124" cy="2935786"/>
          </a:xfrm>
          <a:prstGeom prst="rect">
            <a:avLst/>
          </a:prstGeom>
          <a:solidFill>
            <a:srgbClr val="0095D9">
              <a:alpha val="1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dirty="0"/>
          </a:p>
        </p:txBody>
      </p:sp>
      <p:sp>
        <p:nvSpPr>
          <p:cNvPr id="44" name="First &amp; Last Name, Position…">
            <a:extLst>
              <a:ext uri="{FF2B5EF4-FFF2-40B4-BE49-F238E27FC236}">
                <a16:creationId xmlns:a16="http://schemas.microsoft.com/office/drawing/2014/main" id="{2281B3E1-9990-4949-9458-F73391903F66}"/>
              </a:ext>
            </a:extLst>
          </p:cNvPr>
          <p:cNvSpPr txBox="1"/>
          <p:nvPr/>
        </p:nvSpPr>
        <p:spPr>
          <a:xfrm>
            <a:off x="8190860" y="2916776"/>
            <a:ext cx="3238340" cy="229293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spcAft>
                <a:spcPts val="900"/>
              </a:spcAft>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Host native speaking language teaching assistants to enhance students’ understanding different languages and cultures</a:t>
            </a:r>
          </a:p>
          <a:p>
            <a:pPr>
              <a:defRPr>
                <a:solidFill>
                  <a:srgbClr val="FAFFF8"/>
                </a:solidFill>
                <a:latin typeface="Mark OT Light"/>
                <a:ea typeface="Mark OT Light"/>
                <a:cs typeface="Mark OT Light"/>
                <a:sym typeface="Mark OT Light"/>
              </a:defRPr>
            </a:pPr>
            <a:r>
              <a:rPr lang="en-US" sz="1600" dirty="0">
                <a:solidFill>
                  <a:srgbClr val="0095D9"/>
                </a:solidFill>
                <a:latin typeface="Montserrat SemiBold" panose="00000700000000000000" pitchFamily="2" charset="0"/>
              </a:rPr>
              <a:t>Website: </a:t>
            </a:r>
          </a:p>
          <a:p>
            <a:pPr>
              <a:spcAft>
                <a:spcPts val="900"/>
              </a:spcAft>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7"/>
              </a:rPr>
              <a:t>foreign.fulbrightonline.org</a:t>
            </a:r>
            <a:r>
              <a:rPr lang="en-US" sz="1600" dirty="0">
                <a:solidFill>
                  <a:srgbClr val="009ED5"/>
                </a:solidFill>
                <a:latin typeface="Montserrat" panose="00000500000000000000" pitchFamily="2" charset="0"/>
              </a:rPr>
              <a:t> </a:t>
            </a:r>
            <a:endParaRPr lang="en-US" sz="1600" dirty="0">
              <a:latin typeface="Montserrat" panose="00000500000000000000" pitchFamily="2" charset="0"/>
            </a:endParaRPr>
          </a:p>
          <a:p>
            <a:pPr>
              <a:spcAft>
                <a:spcPts val="900"/>
              </a:spcAft>
              <a:defRPr>
                <a:solidFill>
                  <a:srgbClr val="FAFFF8"/>
                </a:solidFill>
                <a:latin typeface="Mark OT Light"/>
                <a:ea typeface="Mark OT Light"/>
                <a:cs typeface="Mark OT Light"/>
                <a:sym typeface="Mark OT Light"/>
              </a:defRPr>
            </a:pPr>
            <a:r>
              <a:rPr lang="en-US" sz="1600" dirty="0">
                <a:solidFill>
                  <a:srgbClr val="0095D9"/>
                </a:solidFill>
                <a:latin typeface="Montserrat SemiBold" panose="00000700000000000000" pitchFamily="2" charset="0"/>
              </a:rPr>
              <a:t>Email: </a:t>
            </a:r>
            <a:r>
              <a:rPr lang="en-US" sz="1600" dirty="0">
                <a:solidFill>
                  <a:srgbClr val="0095D9"/>
                </a:solidFill>
                <a:latin typeface="Montserrat" panose="00000500000000000000" pitchFamily="2" charset="0"/>
                <a:hlinkClick r:id="rId8"/>
              </a:rPr>
              <a:t>dcook@iie.org</a:t>
            </a:r>
            <a:endParaRPr lang="en-US" sz="1600" dirty="0">
              <a:solidFill>
                <a:srgbClr val="0095D9"/>
              </a:solidFill>
              <a:latin typeface="Montserrat" panose="00000500000000000000" pitchFamily="2" charset="0"/>
            </a:endParaRPr>
          </a:p>
        </p:txBody>
      </p:sp>
      <p:sp>
        <p:nvSpPr>
          <p:cNvPr id="7" name="Line">
            <a:extLst>
              <a:ext uri="{FF2B5EF4-FFF2-40B4-BE49-F238E27FC236}">
                <a16:creationId xmlns:a16="http://schemas.microsoft.com/office/drawing/2014/main" id="{ABA075A8-DFC8-E714-C251-21A6C30C94FD}"/>
              </a:ext>
            </a:extLst>
          </p:cNvPr>
          <p:cNvSpPr/>
          <p:nvPr/>
        </p:nvSpPr>
        <p:spPr>
          <a:xfrm>
            <a:off x="8048325" y="2723648"/>
            <a:ext cx="3558124" cy="0"/>
          </a:xfrm>
          <a:prstGeom prst="line">
            <a:avLst/>
          </a:prstGeom>
          <a:ln w="50800">
            <a:solidFill>
              <a:schemeClr val="bg1"/>
            </a:solidFill>
          </a:ln>
        </p:spPr>
        <p:txBody>
          <a:bodyPr tIns="45720" bIns="45720"/>
          <a:lstStyle/>
          <a:p>
            <a:endParaRPr sz="900"/>
          </a:p>
        </p:txBody>
      </p:sp>
      <p:sp>
        <p:nvSpPr>
          <p:cNvPr id="8" name="First &amp; Last Name, Position…">
            <a:extLst>
              <a:ext uri="{FF2B5EF4-FFF2-40B4-BE49-F238E27FC236}">
                <a16:creationId xmlns:a16="http://schemas.microsoft.com/office/drawing/2014/main" id="{D62B3353-9594-095F-3EC4-6CF7956B538F}"/>
              </a:ext>
            </a:extLst>
          </p:cNvPr>
          <p:cNvSpPr txBox="1"/>
          <p:nvPr/>
        </p:nvSpPr>
        <p:spPr>
          <a:xfrm>
            <a:off x="8056361" y="1882378"/>
            <a:ext cx="3558124" cy="777240"/>
          </a:xfrm>
          <a:prstGeom prst="rect">
            <a:avLst/>
          </a:prstGeom>
          <a:solidFill>
            <a:srgbClr val="0095D9"/>
          </a:solidFill>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600" b="1" dirty="0">
                <a:solidFill>
                  <a:schemeClr val="bg1"/>
                </a:solidFill>
                <a:latin typeface="Montserrat" panose="00000500000000000000" pitchFamily="2" charset="0"/>
              </a:rPr>
              <a:t>FULBRIGHT LANGUAGE TEACHING ASSISTANT (FLTA) PROGRAM</a:t>
            </a:r>
          </a:p>
        </p:txBody>
      </p:sp>
      <p:sp>
        <p:nvSpPr>
          <p:cNvPr id="12" name="Line">
            <a:extLst>
              <a:ext uri="{FF2B5EF4-FFF2-40B4-BE49-F238E27FC236}">
                <a16:creationId xmlns:a16="http://schemas.microsoft.com/office/drawing/2014/main" id="{7621579A-4B83-CD2A-5F05-D5CD436AE3B3}"/>
              </a:ext>
            </a:extLst>
          </p:cNvPr>
          <p:cNvSpPr/>
          <p:nvPr/>
        </p:nvSpPr>
        <p:spPr>
          <a:xfrm>
            <a:off x="4316938" y="2723648"/>
            <a:ext cx="3566160" cy="0"/>
          </a:xfrm>
          <a:prstGeom prst="line">
            <a:avLst/>
          </a:prstGeom>
          <a:ln w="50800">
            <a:solidFill>
              <a:schemeClr val="bg1"/>
            </a:solidFill>
          </a:ln>
        </p:spPr>
        <p:txBody>
          <a:bodyPr tIns="45720" bIns="45720"/>
          <a:lstStyle/>
          <a:p>
            <a:endParaRPr sz="900"/>
          </a:p>
        </p:txBody>
      </p:sp>
    </p:spTree>
    <p:extLst>
      <p:ext uri="{BB962C8B-B14F-4D97-AF65-F5344CB8AC3E}">
        <p14:creationId xmlns:p14="http://schemas.microsoft.com/office/powerpoint/2010/main" val="178366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613043" y="790028"/>
            <a:ext cx="10009650" cy="209288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45720" tIns="45720" rIns="4572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1200" cap="none" spc="0" normalizeH="0" baseline="0" noProof="0" dirty="0">
                <a:ln>
                  <a:noFill/>
                </a:ln>
                <a:solidFill>
                  <a:srgbClr val="FAFFF8"/>
                </a:solidFill>
                <a:effectLst/>
                <a:uLnTx/>
                <a:uFillTx/>
                <a:latin typeface="Montserrat SemiBold" panose="00000700000000000000" pitchFamily="2" charset="0"/>
                <a:sym typeface="Mark OT Bold"/>
              </a:rPr>
              <a:t>Fulbright U.S. Scholar Program:</a:t>
            </a:r>
          </a:p>
          <a:p>
            <a:pPr marL="0" marR="0" lvl="0" indent="0" algn="l" defTabSz="914400" rtl="0" eaLnBrk="1" fontAlgn="auto" latinLnBrk="0" hangingPunct="1">
              <a:lnSpc>
                <a:spcPct val="10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1200" cap="none" spc="0" normalizeH="0" baseline="0" noProof="0" dirty="0">
                <a:ln>
                  <a:noFill/>
                </a:ln>
                <a:solidFill>
                  <a:srgbClr val="FAFFF8"/>
                </a:solidFill>
                <a:effectLst/>
                <a:uLnTx/>
                <a:uFillTx/>
                <a:latin typeface="Montserrat" panose="00000500000000000000" pitchFamily="2" charset="0"/>
                <a:sym typeface="Mark OT Bold"/>
              </a:rPr>
              <a:t>Opportunities for Faculty, Artists,</a:t>
            </a:r>
          </a:p>
          <a:p>
            <a:pPr marL="0" marR="0" lvl="0" indent="0" algn="l" defTabSz="914400" rtl="0" eaLnBrk="1" fontAlgn="auto" latinLnBrk="0" hangingPunct="1">
              <a:lnSpc>
                <a:spcPct val="10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1200" cap="none" spc="0" normalizeH="0" baseline="0" noProof="0" dirty="0">
                <a:ln>
                  <a:noFill/>
                </a:ln>
                <a:solidFill>
                  <a:srgbClr val="FAFFF8"/>
                </a:solidFill>
                <a:effectLst/>
                <a:uLnTx/>
                <a:uFillTx/>
                <a:latin typeface="Montserrat" panose="00000500000000000000" pitchFamily="2" charset="0"/>
                <a:sym typeface="Mark OT Bold"/>
              </a:rPr>
              <a:t>Researchers and Professionals</a:t>
            </a:r>
            <a:endParaRPr kumimoji="0" lang="en-US" sz="9600" b="0" i="0" u="none" strike="noStrike" kern="1200" cap="none" spc="0" normalizeH="0" baseline="0" noProof="0" dirty="0">
              <a:ln>
                <a:noFill/>
              </a:ln>
              <a:solidFill>
                <a:srgbClr val="FAFFF8"/>
              </a:solidFill>
              <a:effectLst/>
              <a:uLnTx/>
              <a:uFillTx/>
              <a:latin typeface="Montserrat" panose="00000500000000000000" pitchFamily="2" charset="0"/>
              <a:sym typeface="Mark OT Bold"/>
            </a:endParaRPr>
          </a:p>
        </p:txBody>
      </p:sp>
      <p:sp>
        <p:nvSpPr>
          <p:cNvPr id="3" name="First &amp; Last Name, Position…"/>
          <p:cNvSpPr txBox="1"/>
          <p:nvPr/>
        </p:nvSpPr>
        <p:spPr>
          <a:xfrm>
            <a:off x="613043" y="3167390"/>
            <a:ext cx="7544380" cy="5665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45720" tIns="45720" rIns="45720" bIns="45720" anchor="t">
            <a:spAutoFit/>
          </a:bodyPr>
          <a:lstStyle/>
          <a:p>
            <a:pPr marL="0" marR="0" lvl="0" indent="0" algn="l" defTabSz="914400" rtl="0" eaLnBrk="1" fontAlgn="auto" latinLnBrk="0" hangingPunct="1">
              <a:lnSpc>
                <a:spcPct val="114000"/>
              </a:lnSpc>
              <a:spcBef>
                <a:spcPts val="0"/>
              </a:spcBef>
              <a:spcAft>
                <a:spcPts val="0"/>
              </a:spcAft>
              <a:buClrTx/>
              <a:buSzTx/>
              <a:buFontTx/>
              <a:buNone/>
              <a:tabLst/>
              <a:defRPr>
                <a:solidFill>
                  <a:srgbClr val="FAFFF8"/>
                </a:solidFill>
                <a:latin typeface="Mark OT Bold"/>
                <a:ea typeface="Mark OT Bold"/>
                <a:cs typeface="Mark OT Bold"/>
                <a:sym typeface="Mark OT Bold"/>
              </a:defRPr>
            </a:pPr>
            <a:r>
              <a:rPr kumimoji="0" lang="en-US" sz="1400" b="0" i="0" u="none" strike="noStrike" kern="1200" cap="none" spc="0" normalizeH="0" baseline="0" noProof="0" dirty="0">
                <a:ln>
                  <a:noFill/>
                </a:ln>
                <a:solidFill>
                  <a:srgbClr val="FAFFF8"/>
                </a:solidFill>
                <a:effectLst/>
                <a:uLnTx/>
                <a:uFillTx/>
                <a:latin typeface="Montserrat"/>
                <a:sym typeface="Mark OT Bold"/>
              </a:rPr>
              <a:t>Name and Title</a:t>
            </a:r>
          </a:p>
          <a:p>
            <a:pPr marL="0" marR="0" lvl="0" indent="0" algn="l" defTabSz="914400" rtl="0" eaLnBrk="1" fontAlgn="auto" latinLnBrk="0" hangingPunct="1">
              <a:lnSpc>
                <a:spcPct val="114000"/>
              </a:lnSpc>
              <a:spcBef>
                <a:spcPts val="0"/>
              </a:spcBef>
              <a:spcAft>
                <a:spcPts val="0"/>
              </a:spcAft>
              <a:buClrTx/>
              <a:buSzTx/>
              <a:buFontTx/>
              <a:buNone/>
              <a:tabLst/>
              <a:defRPr>
                <a:solidFill>
                  <a:srgbClr val="FAFFF8"/>
                </a:solidFill>
                <a:latin typeface="Mark OT Bold"/>
                <a:ea typeface="Mark OT Bold"/>
                <a:cs typeface="Mark OT Bold"/>
                <a:sym typeface="Mark OT Bold"/>
              </a:defRPr>
            </a:pPr>
            <a:r>
              <a:rPr kumimoji="0" lang="en-US" sz="1400" b="0" i="0" u="none" strike="noStrike" kern="1200" cap="none" spc="0" normalizeH="0" baseline="0" noProof="0" dirty="0">
                <a:ln>
                  <a:noFill/>
                </a:ln>
                <a:solidFill>
                  <a:srgbClr val="FAFFF8"/>
                </a:solidFill>
                <a:effectLst/>
                <a:uLnTx/>
                <a:uFillTx/>
                <a:latin typeface="Montserrat"/>
                <a:sym typeface="Mark OT Bold"/>
              </a:rPr>
              <a:t>Institute of International Education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esentation Name…"/>
          <p:cNvSpPr txBox="1"/>
          <p:nvPr/>
        </p:nvSpPr>
        <p:spPr>
          <a:xfrm>
            <a:off x="480491" y="1049644"/>
            <a:ext cx="11051644" cy="538802"/>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Additional Fulbright U.S. Programs</a:t>
            </a:r>
            <a:endParaRPr sz="3600" kern="0" dirty="0">
              <a:solidFill>
                <a:srgbClr val="0065A2"/>
              </a:solidFill>
              <a:latin typeface="Montserrat SemiBold" panose="00000700000000000000" pitchFamily="2" charset="0"/>
              <a:sym typeface="Mark OT Bold"/>
            </a:endParaRPr>
          </a:p>
        </p:txBody>
      </p:sp>
      <p:grpSp>
        <p:nvGrpSpPr>
          <p:cNvPr id="9" name="Group 8">
            <a:extLst>
              <a:ext uri="{FF2B5EF4-FFF2-40B4-BE49-F238E27FC236}">
                <a16:creationId xmlns:a16="http://schemas.microsoft.com/office/drawing/2014/main" id="{B97FDDCA-CF5D-1E47-53F2-4E30DB96C2AC}"/>
              </a:ext>
            </a:extLst>
          </p:cNvPr>
          <p:cNvGrpSpPr/>
          <p:nvPr/>
        </p:nvGrpSpPr>
        <p:grpSpPr>
          <a:xfrm>
            <a:off x="587140" y="1857676"/>
            <a:ext cx="3566160" cy="3551255"/>
            <a:chOff x="587140" y="1857676"/>
            <a:chExt cx="3657600" cy="3551255"/>
          </a:xfrm>
        </p:grpSpPr>
        <p:sp>
          <p:nvSpPr>
            <p:cNvPr id="2" name="Rectangle 1">
              <a:extLst>
                <a:ext uri="{FF2B5EF4-FFF2-40B4-BE49-F238E27FC236}">
                  <a16:creationId xmlns:a16="http://schemas.microsoft.com/office/drawing/2014/main" id="{061FAB95-C035-4F37-13B4-64458F132043}"/>
                </a:ext>
              </a:extLst>
            </p:cNvPr>
            <p:cNvSpPr/>
            <p:nvPr/>
          </p:nvSpPr>
          <p:spPr>
            <a:xfrm>
              <a:off x="587140" y="1867301"/>
              <a:ext cx="3657600" cy="3541630"/>
            </a:xfrm>
            <a:prstGeom prst="rect">
              <a:avLst/>
            </a:prstGeom>
            <a:solidFill>
              <a:srgbClr val="00B1E4">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a:p>
          </p:txBody>
        </p:sp>
        <p:sp>
          <p:nvSpPr>
            <p:cNvPr id="34" name="First &amp; Last Name, Position…">
              <a:extLst>
                <a:ext uri="{FF2B5EF4-FFF2-40B4-BE49-F238E27FC236}">
                  <a16:creationId xmlns:a16="http://schemas.microsoft.com/office/drawing/2014/main" id="{6F3DE519-22CC-456E-B9B5-E171D470C614}"/>
                </a:ext>
              </a:extLst>
            </p:cNvPr>
            <p:cNvSpPr txBox="1"/>
            <p:nvPr/>
          </p:nvSpPr>
          <p:spPr>
            <a:xfrm>
              <a:off x="587140" y="1857676"/>
              <a:ext cx="3657600" cy="548640"/>
            </a:xfrm>
            <a:prstGeom prst="rect">
              <a:avLst/>
            </a:prstGeom>
            <a:solidFill>
              <a:srgbClr val="00B1E4"/>
            </a:solidFill>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2000" b="1" dirty="0">
                  <a:solidFill>
                    <a:schemeClr val="bg1"/>
                  </a:solidFill>
                  <a:latin typeface="Montserrat" panose="00000500000000000000" pitchFamily="2" charset="0"/>
                </a:rPr>
                <a:t>SCHOLARS</a:t>
              </a:r>
            </a:p>
          </p:txBody>
        </p:sp>
        <p:sp>
          <p:nvSpPr>
            <p:cNvPr id="35" name="Line">
              <a:extLst>
                <a:ext uri="{FF2B5EF4-FFF2-40B4-BE49-F238E27FC236}">
                  <a16:creationId xmlns:a16="http://schemas.microsoft.com/office/drawing/2014/main" id="{5CABEA07-845B-4E1B-A8BE-4356124E768E}"/>
                </a:ext>
              </a:extLst>
            </p:cNvPr>
            <p:cNvSpPr/>
            <p:nvPr/>
          </p:nvSpPr>
          <p:spPr>
            <a:xfrm>
              <a:off x="587140" y="2429853"/>
              <a:ext cx="3657600" cy="0"/>
            </a:xfrm>
            <a:prstGeom prst="line">
              <a:avLst/>
            </a:prstGeom>
            <a:ln w="50800">
              <a:solidFill>
                <a:schemeClr val="bg1"/>
              </a:solidFill>
            </a:ln>
          </p:spPr>
          <p:txBody>
            <a:bodyPr tIns="45720" bIns="45720"/>
            <a:lstStyle/>
            <a:p>
              <a:endParaRPr sz="900"/>
            </a:p>
          </p:txBody>
        </p:sp>
        <p:sp>
          <p:nvSpPr>
            <p:cNvPr id="36" name="First &amp; Last Name, Position…">
              <a:extLst>
                <a:ext uri="{FF2B5EF4-FFF2-40B4-BE49-F238E27FC236}">
                  <a16:creationId xmlns:a16="http://schemas.microsoft.com/office/drawing/2014/main" id="{6E67CC27-69F2-43C0-9561-4FBBCB030400}"/>
                </a:ext>
              </a:extLst>
            </p:cNvPr>
            <p:cNvSpPr txBox="1"/>
            <p:nvPr/>
          </p:nvSpPr>
          <p:spPr>
            <a:xfrm>
              <a:off x="741145" y="2653102"/>
              <a:ext cx="3436219" cy="2539157"/>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lIns="91440" tIns="45720" rIns="91440" bIns="45720" anchor="t">
              <a:spAutoFit/>
            </a:bodyPr>
            <a:lstStyle/>
            <a:p>
              <a:pPr marL="274320" indent="-27432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Fulbright Public Policy Fellowship             </a:t>
              </a:r>
              <a:r>
                <a:rPr lang="en-US" sz="1600" dirty="0">
                  <a:solidFill>
                    <a:srgbClr val="009ED5"/>
                  </a:solidFill>
                  <a:latin typeface="Montserrat Medium" pitchFamily="2" charset="0"/>
                  <a:hlinkClick r:id="rId3">
                    <a:extLst>
                      <a:ext uri="{A12FA001-AC4F-418D-AE19-62706E023703}">
                        <ahyp:hlinkClr xmlns:ahyp="http://schemas.microsoft.com/office/drawing/2018/hyperlinkcolor" val="tx"/>
                      </a:ext>
                    </a:extLst>
                  </a:hlinkClick>
                </a:rPr>
                <a:t>FPPF@iie.org</a:t>
              </a:r>
              <a:r>
                <a:rPr lang="en-US" sz="1600" dirty="0">
                  <a:solidFill>
                    <a:srgbClr val="009ED5"/>
                  </a:solidFill>
                  <a:latin typeface="Montserrat Medium" pitchFamily="2" charset="0"/>
                </a:rPr>
                <a:t> </a:t>
              </a:r>
              <a:endParaRPr lang="en-US" sz="1600" dirty="0">
                <a:solidFill>
                  <a:srgbClr val="454A4A"/>
                </a:solidFill>
                <a:latin typeface="Montserrat Medium" pitchFamily="2" charset="0"/>
              </a:endParaRPr>
            </a:p>
            <a:p>
              <a:pPr marL="274320" indent="-27432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Fulbright-Hays Group Projects Abroad Program </a:t>
              </a:r>
              <a:r>
                <a:rPr lang="en-US" sz="1600" dirty="0">
                  <a:solidFill>
                    <a:srgbClr val="009ED5"/>
                  </a:solidFill>
                  <a:latin typeface="Montserrat Medium" pitchFamily="2" charset="0"/>
                  <a:hlinkClick r:id="rId4">
                    <a:extLst>
                      <a:ext uri="{A12FA001-AC4F-418D-AE19-62706E023703}">
                        <ahyp:hlinkClr xmlns:ahyp="http://schemas.microsoft.com/office/drawing/2018/hyperlinkcolor" val="tx"/>
                      </a:ext>
                    </a:extLst>
                  </a:hlinkClick>
                </a:rPr>
                <a:t>GPA@ed.gov</a:t>
              </a:r>
              <a:r>
                <a:rPr lang="en-US" sz="1600" dirty="0">
                  <a:solidFill>
                    <a:srgbClr val="009ED5"/>
                  </a:solidFill>
                  <a:latin typeface="Montserrat Medium" pitchFamily="2" charset="0"/>
                </a:rPr>
                <a:t> </a:t>
              </a:r>
            </a:p>
            <a:p>
              <a:pPr marL="274320" indent="-27432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Specialist Program</a:t>
              </a:r>
              <a:r>
                <a:rPr lang="en-US" sz="1600" dirty="0">
                  <a:solidFill>
                    <a:srgbClr val="454A4A"/>
                  </a:solidFill>
                  <a:latin typeface="Montserrat Medium" pitchFamily="2" charset="0"/>
                </a:rPr>
                <a:t> </a:t>
              </a:r>
              <a:r>
                <a:rPr lang="en-US" sz="1600" dirty="0">
                  <a:solidFill>
                    <a:srgbClr val="009ED5"/>
                  </a:solidFill>
                  <a:latin typeface="Montserrat Medium" pitchFamily="2" charset="0"/>
                  <a:hlinkClick r:id="rId5">
                    <a:extLst>
                      <a:ext uri="{A12FA001-AC4F-418D-AE19-62706E023703}">
                        <ahyp:hlinkClr xmlns:ahyp="http://schemas.microsoft.com/office/drawing/2018/hyperlinkcolor" val="tx"/>
                      </a:ext>
                    </a:extLst>
                  </a:hlinkClick>
                </a:rPr>
                <a:t>FulbrightSpecialist@worldlearning.org</a:t>
              </a:r>
              <a:r>
                <a:rPr lang="en-US" sz="1600" dirty="0">
                  <a:solidFill>
                    <a:srgbClr val="009ED5"/>
                  </a:solidFill>
                  <a:latin typeface="Montserrat Medium" pitchFamily="2" charset="0"/>
                </a:rPr>
                <a:t> </a:t>
              </a:r>
              <a:endParaRPr lang="en-US" sz="1600" dirty="0">
                <a:solidFill>
                  <a:srgbClr val="454A4A"/>
                </a:solidFill>
                <a:latin typeface="Montserrat Medium" pitchFamily="2" charset="0"/>
              </a:endParaRPr>
            </a:p>
          </p:txBody>
        </p:sp>
      </p:grpSp>
      <p:sp>
        <p:nvSpPr>
          <p:cNvPr id="38" name="First &amp; Last Name, Position…">
            <a:extLst>
              <a:ext uri="{FF2B5EF4-FFF2-40B4-BE49-F238E27FC236}">
                <a16:creationId xmlns:a16="http://schemas.microsoft.com/office/drawing/2014/main" id="{EEA73E29-142C-43BC-B7F8-5124886D3BEA}"/>
              </a:ext>
            </a:extLst>
          </p:cNvPr>
          <p:cNvSpPr txBox="1"/>
          <p:nvPr/>
        </p:nvSpPr>
        <p:spPr>
          <a:xfrm>
            <a:off x="5863746" y="1902526"/>
            <a:ext cx="3426451" cy="369332"/>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dirty="0">
                <a:solidFill>
                  <a:srgbClr val="0065A2"/>
                </a:solidFill>
                <a:latin typeface="Montserrat SemiBold" panose="00000700000000000000" pitchFamily="2" charset="0"/>
              </a:rPr>
              <a:t>STUDENTS</a:t>
            </a:r>
          </a:p>
        </p:txBody>
      </p:sp>
      <p:sp>
        <p:nvSpPr>
          <p:cNvPr id="39" name="Line">
            <a:extLst>
              <a:ext uri="{FF2B5EF4-FFF2-40B4-BE49-F238E27FC236}">
                <a16:creationId xmlns:a16="http://schemas.microsoft.com/office/drawing/2014/main" id="{660EBDE8-89BB-44F5-84F4-95F071074FD4}"/>
              </a:ext>
            </a:extLst>
          </p:cNvPr>
          <p:cNvSpPr/>
          <p:nvPr/>
        </p:nvSpPr>
        <p:spPr>
          <a:xfrm>
            <a:off x="4424752" y="2429853"/>
            <a:ext cx="3657600" cy="0"/>
          </a:xfrm>
          <a:prstGeom prst="line">
            <a:avLst/>
          </a:prstGeom>
          <a:ln w="50800">
            <a:solidFill>
              <a:schemeClr val="bg1"/>
            </a:solidFill>
          </a:ln>
        </p:spPr>
        <p:txBody>
          <a:bodyPr tIns="45720" bIns="45720"/>
          <a:lstStyle/>
          <a:p>
            <a:endParaRPr sz="900"/>
          </a:p>
        </p:txBody>
      </p:sp>
      <p:grpSp>
        <p:nvGrpSpPr>
          <p:cNvPr id="10" name="Group 9">
            <a:extLst>
              <a:ext uri="{FF2B5EF4-FFF2-40B4-BE49-F238E27FC236}">
                <a16:creationId xmlns:a16="http://schemas.microsoft.com/office/drawing/2014/main" id="{898215BE-00AD-16DF-8A90-C11512A3B87C}"/>
              </a:ext>
            </a:extLst>
          </p:cNvPr>
          <p:cNvGrpSpPr/>
          <p:nvPr/>
        </p:nvGrpSpPr>
        <p:grpSpPr>
          <a:xfrm>
            <a:off x="4325034" y="1867301"/>
            <a:ext cx="3566160" cy="3541630"/>
            <a:chOff x="4591864" y="1867301"/>
            <a:chExt cx="3657601" cy="3541630"/>
          </a:xfrm>
        </p:grpSpPr>
        <p:sp>
          <p:nvSpPr>
            <p:cNvPr id="4" name="Rectangle 3">
              <a:extLst>
                <a:ext uri="{FF2B5EF4-FFF2-40B4-BE49-F238E27FC236}">
                  <a16:creationId xmlns:a16="http://schemas.microsoft.com/office/drawing/2014/main" id="{1A60323A-5B5F-B6D7-A8FE-23791492B8A8}"/>
                </a:ext>
              </a:extLst>
            </p:cNvPr>
            <p:cNvSpPr/>
            <p:nvPr/>
          </p:nvSpPr>
          <p:spPr>
            <a:xfrm>
              <a:off x="4591864" y="1867301"/>
              <a:ext cx="3657600" cy="3541630"/>
            </a:xfrm>
            <a:prstGeom prst="rect">
              <a:avLst/>
            </a:prstGeom>
            <a:solidFill>
              <a:srgbClr val="0065A2">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a:p>
          </p:txBody>
        </p:sp>
        <p:sp>
          <p:nvSpPr>
            <p:cNvPr id="40" name="First &amp; Last Name, Position…">
              <a:extLst>
                <a:ext uri="{FF2B5EF4-FFF2-40B4-BE49-F238E27FC236}">
                  <a16:creationId xmlns:a16="http://schemas.microsoft.com/office/drawing/2014/main" id="{DA2A42AF-BC62-4E8C-ADC9-65DFF576A21C}"/>
                </a:ext>
              </a:extLst>
            </p:cNvPr>
            <p:cNvSpPr txBox="1"/>
            <p:nvPr/>
          </p:nvSpPr>
          <p:spPr>
            <a:xfrm>
              <a:off x="4786806" y="2608166"/>
              <a:ext cx="3327291" cy="2539157"/>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lIns="91440" tIns="45720" rIns="91440" bIns="45720" anchor="t">
              <a:spAutoFit/>
            </a:bodyPr>
            <a:lstStyle/>
            <a:p>
              <a:pPr marL="285750" indent="-28575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Fulbright-Hays Doctoral Dissertation Research Abroad Program </a:t>
              </a:r>
              <a:r>
                <a:rPr lang="en-US" sz="1600" dirty="0">
                  <a:solidFill>
                    <a:srgbClr val="009ED5"/>
                  </a:solidFill>
                  <a:latin typeface="Montserrat Medium" pitchFamily="2" charset="0"/>
                  <a:hlinkClick r:id="rId6">
                    <a:extLst>
                      <a:ext uri="{A12FA001-AC4F-418D-AE19-62706E023703}">
                        <ahyp:hlinkClr xmlns:ahyp="http://schemas.microsoft.com/office/drawing/2018/hyperlinkcolor" val="tx"/>
                      </a:ext>
                    </a:extLst>
                  </a:hlinkClick>
                </a:rPr>
                <a:t>DDRA@ed.gov</a:t>
              </a:r>
              <a:r>
                <a:rPr lang="en-US" sz="1600" dirty="0">
                  <a:solidFill>
                    <a:srgbClr val="009ED5"/>
                  </a:solidFill>
                  <a:latin typeface="Montserrat Medium" pitchFamily="2" charset="0"/>
                </a:rPr>
                <a:t> </a:t>
              </a:r>
            </a:p>
            <a:p>
              <a:pPr marL="285750" indent="-28575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English Teaching Assistant (ETA) Program </a:t>
              </a:r>
              <a:r>
                <a:rPr lang="en-US" sz="1600" dirty="0">
                  <a:solidFill>
                    <a:srgbClr val="009ED5"/>
                  </a:solidFill>
                  <a:latin typeface="Montserrat Medium" pitchFamily="2" charset="0"/>
                  <a:hlinkClick r:id="rId7">
                    <a:extLst>
                      <a:ext uri="{A12FA001-AC4F-418D-AE19-62706E023703}">
                        <ahyp:hlinkClr xmlns:ahyp="http://schemas.microsoft.com/office/drawing/2018/hyperlinkcolor" val="tx"/>
                      </a:ext>
                    </a:extLst>
                  </a:hlinkClick>
                </a:rPr>
                <a:t>FBstudent@iie.org</a:t>
              </a:r>
              <a:endParaRPr lang="en-US" sz="1600" dirty="0">
                <a:solidFill>
                  <a:srgbClr val="454A4A"/>
                </a:solidFill>
                <a:latin typeface="Montserrat Medium" pitchFamily="2" charset="0"/>
              </a:endParaRPr>
            </a:p>
            <a:p>
              <a:pPr marL="285750" indent="-28575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Student Program </a:t>
              </a:r>
              <a:r>
                <a:rPr lang="en-US" sz="1600" dirty="0">
                  <a:solidFill>
                    <a:srgbClr val="009ED5"/>
                  </a:solidFill>
                  <a:latin typeface="Montserrat Medium" pitchFamily="2" charset="0"/>
                  <a:hlinkClick r:id="rId7">
                    <a:extLst>
                      <a:ext uri="{A12FA001-AC4F-418D-AE19-62706E023703}">
                        <ahyp:hlinkClr xmlns:ahyp="http://schemas.microsoft.com/office/drawing/2018/hyperlinkcolor" val="tx"/>
                      </a:ext>
                    </a:extLst>
                  </a:hlinkClick>
                </a:rPr>
                <a:t>FBstudent@iie.org</a:t>
              </a:r>
              <a:endParaRPr lang="en-US" sz="1600" dirty="0">
                <a:solidFill>
                  <a:srgbClr val="454A4A"/>
                </a:solidFill>
                <a:latin typeface="Montserrat Medium" pitchFamily="2" charset="0"/>
              </a:endParaRPr>
            </a:p>
          </p:txBody>
        </p:sp>
        <p:sp>
          <p:nvSpPr>
            <p:cNvPr id="5" name="First &amp; Last Name, Position…">
              <a:extLst>
                <a:ext uri="{FF2B5EF4-FFF2-40B4-BE49-F238E27FC236}">
                  <a16:creationId xmlns:a16="http://schemas.microsoft.com/office/drawing/2014/main" id="{D9075DD5-5944-19C7-E1EF-C57364FDDD32}"/>
                </a:ext>
              </a:extLst>
            </p:cNvPr>
            <p:cNvSpPr txBox="1"/>
            <p:nvPr/>
          </p:nvSpPr>
          <p:spPr>
            <a:xfrm>
              <a:off x="4591865" y="1871586"/>
              <a:ext cx="3657600" cy="548640"/>
            </a:xfrm>
            <a:prstGeom prst="rect">
              <a:avLst/>
            </a:prstGeom>
            <a:solidFill>
              <a:srgbClr val="0065A2"/>
            </a:solidFill>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2000" b="1" dirty="0">
                  <a:solidFill>
                    <a:schemeClr val="bg1"/>
                  </a:solidFill>
                  <a:latin typeface="Montserrat" panose="00000500000000000000" pitchFamily="2" charset="0"/>
                </a:rPr>
                <a:t>STUDENTS</a:t>
              </a:r>
            </a:p>
          </p:txBody>
        </p:sp>
      </p:grpSp>
      <p:grpSp>
        <p:nvGrpSpPr>
          <p:cNvPr id="11" name="Group 10">
            <a:extLst>
              <a:ext uri="{FF2B5EF4-FFF2-40B4-BE49-F238E27FC236}">
                <a16:creationId xmlns:a16="http://schemas.microsoft.com/office/drawing/2014/main" id="{83659A20-9B2C-D21B-F771-7DBB5A58B7CF}"/>
              </a:ext>
            </a:extLst>
          </p:cNvPr>
          <p:cNvGrpSpPr/>
          <p:nvPr/>
        </p:nvGrpSpPr>
        <p:grpSpPr>
          <a:xfrm>
            <a:off x="8048325" y="1867301"/>
            <a:ext cx="3566160" cy="3541630"/>
            <a:chOff x="8286996" y="1867301"/>
            <a:chExt cx="3665861" cy="3541630"/>
          </a:xfrm>
        </p:grpSpPr>
        <p:sp>
          <p:nvSpPr>
            <p:cNvPr id="6" name="Rectangle 5">
              <a:extLst>
                <a:ext uri="{FF2B5EF4-FFF2-40B4-BE49-F238E27FC236}">
                  <a16:creationId xmlns:a16="http://schemas.microsoft.com/office/drawing/2014/main" id="{81AD3E82-D558-71F8-DA70-A000191D4DC2}"/>
                </a:ext>
              </a:extLst>
            </p:cNvPr>
            <p:cNvSpPr/>
            <p:nvPr/>
          </p:nvSpPr>
          <p:spPr>
            <a:xfrm>
              <a:off x="8295256" y="1867301"/>
              <a:ext cx="3657600" cy="3541630"/>
            </a:xfrm>
            <a:prstGeom prst="rect">
              <a:avLst/>
            </a:prstGeom>
            <a:solidFill>
              <a:srgbClr val="0095D9">
                <a:alpha val="1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dirty="0"/>
            </a:p>
          </p:txBody>
        </p:sp>
        <p:sp>
          <p:nvSpPr>
            <p:cNvPr id="43" name="Line">
              <a:extLst>
                <a:ext uri="{FF2B5EF4-FFF2-40B4-BE49-F238E27FC236}">
                  <a16:creationId xmlns:a16="http://schemas.microsoft.com/office/drawing/2014/main" id="{DE94A5EB-79F3-4F73-AD1E-EF4B33C53D0E}"/>
                </a:ext>
              </a:extLst>
            </p:cNvPr>
            <p:cNvSpPr/>
            <p:nvPr/>
          </p:nvSpPr>
          <p:spPr>
            <a:xfrm>
              <a:off x="8510923" y="2429853"/>
              <a:ext cx="3105741" cy="0"/>
            </a:xfrm>
            <a:prstGeom prst="line">
              <a:avLst/>
            </a:prstGeom>
            <a:ln w="50800">
              <a:solidFill>
                <a:srgbClr val="00A9E0"/>
              </a:solidFill>
            </a:ln>
          </p:spPr>
          <p:txBody>
            <a:bodyPr tIns="45720" bIns="45720"/>
            <a:lstStyle/>
            <a:p>
              <a:endParaRPr sz="900"/>
            </a:p>
          </p:txBody>
        </p:sp>
        <p:sp>
          <p:nvSpPr>
            <p:cNvPr id="44" name="First &amp; Last Name, Position…">
              <a:extLst>
                <a:ext uri="{FF2B5EF4-FFF2-40B4-BE49-F238E27FC236}">
                  <a16:creationId xmlns:a16="http://schemas.microsoft.com/office/drawing/2014/main" id="{2281B3E1-9990-4949-9458-F73391903F66}"/>
                </a:ext>
              </a:extLst>
            </p:cNvPr>
            <p:cNvSpPr txBox="1"/>
            <p:nvPr/>
          </p:nvSpPr>
          <p:spPr>
            <a:xfrm>
              <a:off x="8433516" y="2608166"/>
              <a:ext cx="3328876" cy="2539157"/>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lIns="91440" tIns="45720" rIns="91440" bIns="45720" anchor="t">
              <a:spAutoFit/>
            </a:bodyPr>
            <a:lstStyle/>
            <a:p>
              <a:pPr marL="285750" indent="-285750">
                <a:spcAft>
                  <a:spcPts val="900"/>
                </a:spcAft>
                <a:buClr>
                  <a:srgbClr val="0095D9"/>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Distinguished Award in Teaching Research Program </a:t>
              </a:r>
              <a:r>
                <a:rPr lang="en-US" sz="1600" dirty="0">
                  <a:solidFill>
                    <a:srgbClr val="009ED5"/>
                  </a:solidFill>
                  <a:latin typeface="Montserrat Medium" pitchFamily="2" charset="0"/>
                  <a:hlinkClick r:id="rId8">
                    <a:extLst>
                      <a:ext uri="{A12FA001-AC4F-418D-AE19-62706E023703}">
                        <ahyp:hlinkClr xmlns:ahyp="http://schemas.microsoft.com/office/drawing/2018/hyperlinkcolor" val="tx"/>
                      </a:ext>
                    </a:extLst>
                  </a:hlinkClick>
                </a:rPr>
                <a:t>FulbrightDA@irex.org</a:t>
              </a:r>
              <a:r>
                <a:rPr lang="en-US" sz="1600" dirty="0">
                  <a:solidFill>
                    <a:srgbClr val="009ED5"/>
                  </a:solidFill>
                  <a:latin typeface="Montserrat Medium" pitchFamily="2" charset="0"/>
                </a:rPr>
                <a:t> </a:t>
              </a:r>
            </a:p>
            <a:p>
              <a:pPr marL="285750" indent="-285750">
                <a:spcAft>
                  <a:spcPts val="900"/>
                </a:spcAft>
                <a:buClr>
                  <a:srgbClr val="0095D9"/>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Group Projects Abroad </a:t>
              </a:r>
              <a:r>
                <a:rPr lang="en-US" sz="1600" dirty="0">
                  <a:solidFill>
                    <a:srgbClr val="009ED5"/>
                  </a:solidFill>
                  <a:latin typeface="Montserrat Medium" pitchFamily="2" charset="0"/>
                  <a:hlinkClick r:id="rId4">
                    <a:extLst>
                      <a:ext uri="{A12FA001-AC4F-418D-AE19-62706E023703}">
                        <ahyp:hlinkClr xmlns:ahyp="http://schemas.microsoft.com/office/drawing/2018/hyperlinkcolor" val="tx"/>
                      </a:ext>
                    </a:extLst>
                  </a:hlinkClick>
                </a:rPr>
                <a:t>GPA@ed.gov</a:t>
              </a:r>
              <a:r>
                <a:rPr lang="en-US" sz="1600" dirty="0">
                  <a:solidFill>
                    <a:srgbClr val="009ED5"/>
                  </a:solidFill>
                  <a:latin typeface="Montserrat Medium" pitchFamily="2" charset="0"/>
                </a:rPr>
                <a:t> </a:t>
              </a:r>
              <a:endParaRPr lang="en-US" sz="1600" dirty="0">
                <a:solidFill>
                  <a:srgbClr val="454A4A"/>
                </a:solidFill>
                <a:latin typeface="Montserrat Medium" pitchFamily="2" charset="0"/>
              </a:endParaRPr>
            </a:p>
            <a:p>
              <a:pPr marL="285750" indent="-285750">
                <a:spcAft>
                  <a:spcPts val="900"/>
                </a:spcAft>
                <a:buClr>
                  <a:srgbClr val="0095D9"/>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Teachers for Global Classrooms </a:t>
              </a:r>
              <a:r>
                <a:rPr lang="en-US" sz="1600" dirty="0">
                  <a:solidFill>
                    <a:srgbClr val="009ED5"/>
                  </a:solidFill>
                  <a:latin typeface="Montserrat Medium" pitchFamily="2" charset="0"/>
                  <a:hlinkClick r:id="rId9">
                    <a:extLst>
                      <a:ext uri="{A12FA001-AC4F-418D-AE19-62706E023703}">
                        <ahyp:hlinkClr xmlns:ahyp="http://schemas.microsoft.com/office/drawing/2018/hyperlinkcolor" val="tx"/>
                      </a:ext>
                    </a:extLst>
                  </a:hlinkClick>
                </a:rPr>
                <a:t>FulbrightTGC@irex.org</a:t>
              </a:r>
              <a:endParaRPr lang="en-US" sz="1600" dirty="0">
                <a:solidFill>
                  <a:srgbClr val="009ED5"/>
                </a:solidFill>
                <a:latin typeface="Montserrat Medium" pitchFamily="2" charset="0"/>
              </a:endParaRPr>
            </a:p>
          </p:txBody>
        </p:sp>
        <p:sp>
          <p:nvSpPr>
            <p:cNvPr id="7" name="Line">
              <a:extLst>
                <a:ext uri="{FF2B5EF4-FFF2-40B4-BE49-F238E27FC236}">
                  <a16:creationId xmlns:a16="http://schemas.microsoft.com/office/drawing/2014/main" id="{ABA075A8-DFC8-E714-C251-21A6C30C94FD}"/>
                </a:ext>
              </a:extLst>
            </p:cNvPr>
            <p:cNvSpPr/>
            <p:nvPr/>
          </p:nvSpPr>
          <p:spPr>
            <a:xfrm>
              <a:off x="8286996" y="2429853"/>
              <a:ext cx="3657600" cy="0"/>
            </a:xfrm>
            <a:prstGeom prst="line">
              <a:avLst/>
            </a:prstGeom>
            <a:ln w="50800">
              <a:solidFill>
                <a:schemeClr val="bg1"/>
              </a:solidFill>
            </a:ln>
          </p:spPr>
          <p:txBody>
            <a:bodyPr tIns="45720" bIns="45720"/>
            <a:lstStyle/>
            <a:p>
              <a:endParaRPr sz="900"/>
            </a:p>
          </p:txBody>
        </p:sp>
        <p:sp>
          <p:nvSpPr>
            <p:cNvPr id="8" name="First &amp; Last Name, Position…">
              <a:extLst>
                <a:ext uri="{FF2B5EF4-FFF2-40B4-BE49-F238E27FC236}">
                  <a16:creationId xmlns:a16="http://schemas.microsoft.com/office/drawing/2014/main" id="{D62B3353-9594-095F-3EC4-6CF7956B538F}"/>
                </a:ext>
              </a:extLst>
            </p:cNvPr>
            <p:cNvSpPr txBox="1"/>
            <p:nvPr/>
          </p:nvSpPr>
          <p:spPr>
            <a:xfrm>
              <a:off x="8295257" y="1871586"/>
              <a:ext cx="3657600" cy="548640"/>
            </a:xfrm>
            <a:prstGeom prst="rect">
              <a:avLst/>
            </a:prstGeom>
            <a:solidFill>
              <a:srgbClr val="0095D9"/>
            </a:solidFill>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2000" b="1" dirty="0">
                  <a:solidFill>
                    <a:schemeClr val="bg1"/>
                  </a:solidFill>
                  <a:latin typeface="Montserrat" panose="00000500000000000000" pitchFamily="2" charset="0"/>
                </a:rPr>
                <a:t>TEACHERS</a:t>
              </a:r>
            </a:p>
          </p:txBody>
        </p:sp>
      </p:grpSp>
      <p:sp>
        <p:nvSpPr>
          <p:cNvPr id="12" name="Line">
            <a:extLst>
              <a:ext uri="{FF2B5EF4-FFF2-40B4-BE49-F238E27FC236}">
                <a16:creationId xmlns:a16="http://schemas.microsoft.com/office/drawing/2014/main" id="{7621579A-4B83-CD2A-5F05-D5CD436AE3B3}"/>
              </a:ext>
            </a:extLst>
          </p:cNvPr>
          <p:cNvSpPr/>
          <p:nvPr/>
        </p:nvSpPr>
        <p:spPr>
          <a:xfrm>
            <a:off x="4316938" y="2429853"/>
            <a:ext cx="3566160" cy="0"/>
          </a:xfrm>
          <a:prstGeom prst="line">
            <a:avLst/>
          </a:prstGeom>
          <a:ln w="50800">
            <a:solidFill>
              <a:schemeClr val="bg1"/>
            </a:solidFill>
          </a:ln>
        </p:spPr>
        <p:txBody>
          <a:bodyPr tIns="45720" bIns="45720"/>
          <a:lstStyle/>
          <a:p>
            <a:endParaRPr sz="900"/>
          </a:p>
        </p:txBody>
      </p:sp>
    </p:spTree>
    <p:extLst>
      <p:ext uri="{BB962C8B-B14F-4D97-AF65-F5344CB8AC3E}">
        <p14:creationId xmlns:p14="http://schemas.microsoft.com/office/powerpoint/2010/main" val="16214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sentation Name…"/>
          <p:cNvSpPr txBox="1"/>
          <p:nvPr/>
        </p:nvSpPr>
        <p:spPr>
          <a:xfrm>
            <a:off x="637951" y="730375"/>
            <a:ext cx="8960666" cy="58843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marL="0" marR="0" lvl="0" indent="0" algn="l" defTabSz="914400" rtl="0" eaLnBrk="1" fontAlgn="auto" latinLnBrk="0" hangingPunct="0">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0" cap="none" spc="0" normalizeH="0" baseline="0" noProof="0" dirty="0">
                <a:ln>
                  <a:noFill/>
                </a:ln>
                <a:solidFill>
                  <a:srgbClr val="FFFFFF"/>
                </a:solidFill>
                <a:effectLst/>
                <a:uLnTx/>
                <a:uFillTx/>
                <a:latin typeface="Montserrat SemiBold" panose="00000700000000000000" pitchFamily="2" charset="0"/>
                <a:sym typeface="Mark OT Bold"/>
              </a:rPr>
              <a:t>Stay Connected with Fulbright</a:t>
            </a:r>
            <a:endParaRPr kumimoji="0" sz="4000" b="0" i="0" u="none" strike="noStrike" kern="0" cap="none" spc="0" normalizeH="0" baseline="0" noProof="0" dirty="0">
              <a:ln>
                <a:noFill/>
              </a:ln>
              <a:solidFill>
                <a:srgbClr val="FFFFFF"/>
              </a:solidFill>
              <a:effectLst/>
              <a:uLnTx/>
              <a:uFillTx/>
              <a:latin typeface="Montserrat SemiBold" panose="00000700000000000000" pitchFamily="2" charset="0"/>
              <a:sym typeface="Mark OT Bold"/>
            </a:endParaRPr>
          </a:p>
        </p:txBody>
      </p:sp>
      <p:sp>
        <p:nvSpPr>
          <p:cNvPr id="22" name="First &amp; Last Name, Position…">
            <a:extLst>
              <a:ext uri="{FF2B5EF4-FFF2-40B4-BE49-F238E27FC236}">
                <a16:creationId xmlns:a16="http://schemas.microsoft.com/office/drawing/2014/main" id="{78E81A8C-3AD3-49BE-A165-4BF56A02BF35}"/>
              </a:ext>
            </a:extLst>
          </p:cNvPr>
          <p:cNvSpPr txBox="1"/>
          <p:nvPr/>
        </p:nvSpPr>
        <p:spPr>
          <a:xfrm>
            <a:off x="713911" y="2069800"/>
            <a:ext cx="4219036" cy="37446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marL="0" marR="0" lvl="0" indent="0" algn="l" defTabSz="914400" rtl="0" eaLnBrk="1" fontAlgn="auto" latinLnBrk="0" hangingPunct="0">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1" i="0" u="none" strike="noStrike" kern="0" cap="none" spc="0" normalizeH="0" baseline="0" noProof="0" dirty="0">
                <a:ln>
                  <a:noFill/>
                </a:ln>
                <a:solidFill>
                  <a:srgbClr val="FAFFF8"/>
                </a:solidFill>
                <a:effectLst/>
                <a:uLnTx/>
                <a:uFillTx/>
                <a:latin typeface="Montserrat" panose="00000500000000000000" pitchFamily="2" charset="0"/>
                <a:sym typeface="Mark OT Light"/>
              </a:rPr>
              <a:t>EMAIL</a:t>
            </a:r>
            <a:r>
              <a:rPr kumimoji="0" lang="en-US" sz="2000" b="0" i="0" u="none" strike="noStrike" kern="0" cap="none" spc="0" normalizeH="0" baseline="0" noProof="0" dirty="0">
                <a:ln>
                  <a:noFill/>
                </a:ln>
                <a:solidFill>
                  <a:srgbClr val="FAFFF8"/>
                </a:solidFill>
                <a:effectLst/>
                <a:uLnTx/>
                <a:uFillTx/>
                <a:latin typeface="Montserrat" panose="00000500000000000000" pitchFamily="2" charset="0"/>
                <a:sym typeface="Mark OT Light"/>
              </a:rPr>
              <a:t> </a:t>
            </a:r>
            <a:r>
              <a:rPr kumimoji="0" lang="en-US" sz="2000" b="0" i="0" u="none" strike="noStrike" kern="0" cap="none" spc="0" normalizeH="0" baseline="0" noProof="0" dirty="0">
                <a:ln>
                  <a:noFill/>
                </a:ln>
                <a:solidFill>
                  <a:srgbClr val="FAFFF8"/>
                </a:solidFill>
                <a:effectLst/>
                <a:uLnTx/>
                <a:uFillTx/>
                <a:latin typeface="Montserrat Medium" pitchFamily="2" charset="0"/>
                <a:sym typeface="Mark OT Light"/>
              </a:rPr>
              <a:t>us at </a:t>
            </a:r>
            <a:r>
              <a:rPr kumimoji="0" lang="en-US" sz="2000" b="0" i="0" u="none" strike="noStrike" kern="0" cap="none" spc="0" normalizeH="0" baseline="0" noProof="0" dirty="0">
                <a:ln>
                  <a:noFill/>
                </a:ln>
                <a:solidFill>
                  <a:srgbClr val="FFFFFF"/>
                </a:solidFill>
                <a:effectLst/>
                <a:uLnTx/>
                <a:uFillTx/>
                <a:latin typeface="Montserrat Medium" pitchFamily="2" charset="0"/>
                <a:sym typeface="Mark OT Light"/>
                <a:hlinkClick r:id="rId3">
                  <a:extLst>
                    <a:ext uri="{A12FA001-AC4F-418D-AE19-62706E023703}">
                      <ahyp:hlinkClr xmlns:ahyp="http://schemas.microsoft.com/office/drawing/2018/hyperlinkcolor" val="tx"/>
                    </a:ext>
                  </a:extLst>
                </a:hlinkClick>
              </a:rPr>
              <a:t>scholars@iie.org</a:t>
            </a:r>
            <a:endParaRPr kumimoji="0" lang="en-US" sz="2000" b="0" i="0" u="none" strike="noStrike" kern="0" cap="none" spc="0" normalizeH="0" baseline="0" noProof="0" dirty="0">
              <a:ln>
                <a:noFill/>
              </a:ln>
              <a:solidFill>
                <a:srgbClr val="FFFFFF"/>
              </a:solidFill>
              <a:effectLst/>
              <a:uLnTx/>
              <a:uFillTx/>
              <a:latin typeface="Montserrat Medium" pitchFamily="2" charset="0"/>
              <a:sym typeface="Mark OT Light"/>
            </a:endParaRPr>
          </a:p>
        </p:txBody>
      </p:sp>
      <p:sp>
        <p:nvSpPr>
          <p:cNvPr id="23" name="Line">
            <a:extLst>
              <a:ext uri="{FF2B5EF4-FFF2-40B4-BE49-F238E27FC236}">
                <a16:creationId xmlns:a16="http://schemas.microsoft.com/office/drawing/2014/main" id="{25449DCA-4429-4C69-B723-D8FC09CB7AEA}"/>
              </a:ext>
            </a:extLst>
          </p:cNvPr>
          <p:cNvSpPr/>
          <p:nvPr/>
        </p:nvSpPr>
        <p:spPr>
          <a:xfrm>
            <a:off x="720989" y="2734241"/>
            <a:ext cx="456968" cy="0"/>
          </a:xfrm>
          <a:prstGeom prst="line">
            <a:avLst/>
          </a:prstGeom>
          <a:ln w="57150">
            <a:solidFill>
              <a:srgbClr val="00A9E0"/>
            </a:solidFill>
          </a:ln>
        </p:spPr>
        <p:txBody>
          <a:bodyPr tIns="45720" bIns="4572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mn-ea"/>
              <a:cs typeface="+mn-cs"/>
              <a:sym typeface="Calibri"/>
            </a:endParaRPr>
          </a:p>
        </p:txBody>
      </p:sp>
      <p:sp>
        <p:nvSpPr>
          <p:cNvPr id="24" name="First &amp; Last Name, Position…">
            <a:extLst>
              <a:ext uri="{FF2B5EF4-FFF2-40B4-BE49-F238E27FC236}">
                <a16:creationId xmlns:a16="http://schemas.microsoft.com/office/drawing/2014/main" id="{7922489A-A584-4EF6-A09D-A3C2EACA23C9}"/>
              </a:ext>
            </a:extLst>
          </p:cNvPr>
          <p:cNvSpPr txBox="1"/>
          <p:nvPr/>
        </p:nvSpPr>
        <p:spPr>
          <a:xfrm>
            <a:off x="707624" y="3049993"/>
            <a:ext cx="5981934" cy="748154"/>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marL="0" marR="0" lvl="0" indent="0" algn="l" defTabSz="914400" rtl="0" eaLnBrk="1" fontAlgn="auto" latinLnBrk="0" hangingPunct="0">
              <a:lnSpc>
                <a:spcPct val="11000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1" i="0" u="none" strike="noStrike" kern="0" cap="none" spc="0" normalizeH="0" baseline="0" noProof="0" dirty="0">
                <a:ln>
                  <a:noFill/>
                </a:ln>
                <a:solidFill>
                  <a:srgbClr val="FAFFF8"/>
                </a:solidFill>
                <a:effectLst/>
                <a:uLnTx/>
                <a:uFillTx/>
                <a:latin typeface="Montserrat" panose="00000500000000000000" pitchFamily="2" charset="0"/>
                <a:sym typeface="Mark OT Light"/>
              </a:rPr>
              <a:t>VISIT </a:t>
            </a:r>
            <a:r>
              <a:rPr kumimoji="0" lang="en-US" sz="2000" b="0" i="0" u="none" strike="noStrike" kern="0" cap="none" spc="0" normalizeH="0" baseline="0" noProof="0" dirty="0">
                <a:ln>
                  <a:noFill/>
                </a:ln>
                <a:solidFill>
                  <a:srgbClr val="FFFFFF"/>
                </a:solidFill>
                <a:effectLst/>
                <a:uLnTx/>
                <a:uFillTx/>
                <a:latin typeface="Montserrat Medium" pitchFamily="2" charset="0"/>
                <a:sym typeface="Mark OT Light"/>
                <a:hlinkClick r:id="rId4">
                  <a:extLst>
                    <a:ext uri="{A12FA001-AC4F-418D-AE19-62706E023703}">
                      <ahyp:hlinkClr xmlns:ahyp="http://schemas.microsoft.com/office/drawing/2018/hyperlinkcolor" val="tx"/>
                    </a:ext>
                  </a:extLst>
                </a:hlinkClick>
              </a:rPr>
              <a:t>fulbrightscholars.org</a:t>
            </a:r>
            <a:r>
              <a:rPr kumimoji="0" lang="en-US" sz="2000" b="0" i="0" u="none" strike="noStrike" kern="0" cap="none" spc="0" normalizeH="0" baseline="0" noProof="0" dirty="0">
                <a:ln>
                  <a:noFill/>
                </a:ln>
                <a:solidFill>
                  <a:srgbClr val="FAFFF8"/>
                </a:solidFill>
                <a:effectLst/>
                <a:uLnTx/>
                <a:uFillTx/>
                <a:latin typeface="Montserrat Medium" pitchFamily="2" charset="0"/>
                <a:sym typeface="Mark OT Light"/>
              </a:rPr>
              <a:t> to learn more about the Fulbright U.S. Scholar Program</a:t>
            </a:r>
            <a:endParaRPr kumimoji="0" lang="en-US" sz="2000" b="0" i="0" u="none" strike="noStrike" kern="0" cap="none" spc="0" normalizeH="0" baseline="0" noProof="0" dirty="0">
              <a:ln>
                <a:noFill/>
              </a:ln>
              <a:solidFill>
                <a:srgbClr val="FFFFFF"/>
              </a:solidFill>
              <a:effectLst/>
              <a:uLnTx/>
              <a:uFillTx/>
              <a:latin typeface="Montserrat Medium" pitchFamily="2" charset="0"/>
              <a:sym typeface="Mark OT Light"/>
            </a:endParaRPr>
          </a:p>
        </p:txBody>
      </p:sp>
      <p:sp>
        <p:nvSpPr>
          <p:cNvPr id="26" name="Line">
            <a:extLst>
              <a:ext uri="{FF2B5EF4-FFF2-40B4-BE49-F238E27FC236}">
                <a16:creationId xmlns:a16="http://schemas.microsoft.com/office/drawing/2014/main" id="{6B431581-B192-4AF3-8B07-248875ED8BCC}"/>
              </a:ext>
            </a:extLst>
          </p:cNvPr>
          <p:cNvSpPr/>
          <p:nvPr/>
        </p:nvSpPr>
        <p:spPr>
          <a:xfrm>
            <a:off x="692828" y="4099399"/>
            <a:ext cx="456968" cy="0"/>
          </a:xfrm>
          <a:prstGeom prst="line">
            <a:avLst/>
          </a:prstGeom>
          <a:ln w="57150">
            <a:solidFill>
              <a:srgbClr val="00A9E0"/>
            </a:solidFill>
          </a:ln>
        </p:spPr>
        <p:txBody>
          <a:bodyPr tIns="45720" bIns="4572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mn-ea"/>
              <a:cs typeface="+mn-cs"/>
              <a:sym typeface="Calibri"/>
            </a:endParaRPr>
          </a:p>
        </p:txBody>
      </p:sp>
      <p:sp>
        <p:nvSpPr>
          <p:cNvPr id="27" name="First &amp; Last Name, Position…">
            <a:extLst>
              <a:ext uri="{FF2B5EF4-FFF2-40B4-BE49-F238E27FC236}">
                <a16:creationId xmlns:a16="http://schemas.microsoft.com/office/drawing/2014/main" id="{45E4FC1D-CACD-47CD-B39B-5170C1D9362E}"/>
              </a:ext>
            </a:extLst>
          </p:cNvPr>
          <p:cNvSpPr txBox="1"/>
          <p:nvPr/>
        </p:nvSpPr>
        <p:spPr>
          <a:xfrm>
            <a:off x="692829" y="4430281"/>
            <a:ext cx="4425455" cy="37446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marL="0" marR="0" lvl="0" indent="0" algn="l" defTabSz="914400" rtl="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sym typeface="Mark OT Light"/>
                <a:hlinkClick r:id="rId5">
                  <a:extLst>
                    <a:ext uri="{A12FA001-AC4F-418D-AE19-62706E023703}">
                      <ahyp:hlinkClr xmlns:ahyp="http://schemas.microsoft.com/office/drawing/2018/hyperlinkcolor" val="tx"/>
                    </a:ext>
                  </a:extLst>
                </a:hlinkClick>
              </a:rPr>
              <a:t>REFER </a:t>
            </a:r>
            <a:r>
              <a:rPr kumimoji="0" lang="en-US" sz="2000" b="0" i="0" u="none" strike="noStrike" kern="0" cap="none" spc="0" normalizeH="0" baseline="0" noProof="0" dirty="0">
                <a:ln>
                  <a:noFill/>
                </a:ln>
                <a:solidFill>
                  <a:srgbClr val="FFFFFF"/>
                </a:solidFill>
                <a:effectLst/>
                <a:uLnTx/>
                <a:uFillTx/>
                <a:latin typeface="Montserrat Medium" pitchFamily="2" charset="0"/>
                <a:sym typeface="Mark OT Light"/>
                <a:hlinkClick r:id="rId5">
                  <a:extLst>
                    <a:ext uri="{A12FA001-AC4F-418D-AE19-62706E023703}">
                      <ahyp:hlinkClr xmlns:ahyp="http://schemas.microsoft.com/office/drawing/2018/hyperlinkcolor" val="tx"/>
                    </a:ext>
                  </a:extLst>
                </a:hlinkClick>
              </a:rPr>
              <a:t>your colleagues</a:t>
            </a:r>
            <a:endParaRPr kumimoji="0" lang="en-US" sz="2000" b="0" i="0" u="none" strike="noStrike" kern="0" cap="none" spc="0" normalizeH="0" baseline="0" noProof="0" dirty="0">
              <a:ln>
                <a:noFill/>
              </a:ln>
              <a:solidFill>
                <a:srgbClr val="FFFFFF"/>
              </a:solidFill>
              <a:effectLst/>
              <a:highlight>
                <a:srgbClr val="FFFF00"/>
              </a:highlight>
              <a:uLnTx/>
              <a:uFillTx/>
              <a:latin typeface="Montserrat Medium" pitchFamily="2" charset="0"/>
              <a:sym typeface="Mark OT Light"/>
            </a:endParaRPr>
          </a:p>
        </p:txBody>
      </p:sp>
      <p:pic>
        <p:nvPicPr>
          <p:cNvPr id="28" name="Picture 27">
            <a:extLst>
              <a:ext uri="{FF2B5EF4-FFF2-40B4-BE49-F238E27FC236}">
                <a16:creationId xmlns:a16="http://schemas.microsoft.com/office/drawing/2014/main" id="{E92FC70C-4724-4492-A2EF-4827861CD2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2825" y="2069800"/>
            <a:ext cx="3606800" cy="2686050"/>
          </a:xfrm>
          <a:prstGeom prst="rect">
            <a:avLst/>
          </a:prstGeom>
        </p:spPr>
      </p:pic>
    </p:spTree>
    <p:extLst>
      <p:ext uri="{BB962C8B-B14F-4D97-AF65-F5344CB8AC3E}">
        <p14:creationId xmlns:p14="http://schemas.microsoft.com/office/powerpoint/2010/main" val="33555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B37B5-F084-4309-BADD-F4C5A02F110C}"/>
              </a:ext>
            </a:extLst>
          </p:cNvPr>
          <p:cNvSpPr>
            <a:spLocks noGrp="1"/>
          </p:cNvSpPr>
          <p:nvPr>
            <p:ph type="title"/>
          </p:nvPr>
        </p:nvSpPr>
        <p:spPr/>
        <p:txBody>
          <a:bodyPr/>
          <a:lstStyle/>
          <a:p>
            <a:endParaRPr lang="en-US" dirty="0">
              <a:latin typeface="+mj-lt"/>
            </a:endParaRPr>
          </a:p>
        </p:txBody>
      </p:sp>
      <p:sp>
        <p:nvSpPr>
          <p:cNvPr id="5" name="Text Placeholder 4">
            <a:extLst>
              <a:ext uri="{FF2B5EF4-FFF2-40B4-BE49-F238E27FC236}">
                <a16:creationId xmlns:a16="http://schemas.microsoft.com/office/drawing/2014/main" id="{BF315D8C-0DEF-47CB-80B3-0C2E1E854565}"/>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2945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B7C5-69F9-4D4E-9C35-2A0496EB692C}"/>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4BB8510-5A25-4DB5-AB3E-193CFCC1B2A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38627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53342A-7707-4C53-A221-44C1D176309D}"/>
              </a:ext>
            </a:extLst>
          </p:cNvPr>
          <p:cNvSpPr>
            <a:spLocks noGrp="1"/>
          </p:cNvSpPr>
          <p:nvPr>
            <p:ph type="title"/>
          </p:nvPr>
        </p:nvSpPr>
        <p:spPr/>
        <p:txBody>
          <a:bodyPr/>
          <a:lstStyle/>
          <a:p>
            <a:endParaRPr lang="en-US" dirty="0"/>
          </a:p>
        </p:txBody>
      </p:sp>
      <p:sp>
        <p:nvSpPr>
          <p:cNvPr id="14" name="Text Placeholder 13">
            <a:extLst>
              <a:ext uri="{FF2B5EF4-FFF2-40B4-BE49-F238E27FC236}">
                <a16:creationId xmlns:a16="http://schemas.microsoft.com/office/drawing/2014/main" id="{E6534309-4A62-4E6E-B88F-12684C80C268}"/>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466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3D12-D330-4DA0-A4EF-5D87BDBEA50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2F88D2B-F2C9-4DF3-BC1C-834716CEC6A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39556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37065D-BEC0-4037-9C16-4561D53343C3}"/>
              </a:ext>
            </a:extLst>
          </p:cNvPr>
          <p:cNvSpPr>
            <a:spLocks noGrp="1"/>
          </p:cNvSpPr>
          <p:nvPr>
            <p:ph type="title"/>
          </p:nvPr>
        </p:nvSpPr>
        <p:spPr/>
        <p:txBody>
          <a:bodyPr/>
          <a:lstStyle/>
          <a:p>
            <a:endParaRPr lang="en-US" dirty="0"/>
          </a:p>
        </p:txBody>
      </p:sp>
      <p:sp>
        <p:nvSpPr>
          <p:cNvPr id="9" name="Text Placeholder 8">
            <a:extLst>
              <a:ext uri="{FF2B5EF4-FFF2-40B4-BE49-F238E27FC236}">
                <a16:creationId xmlns:a16="http://schemas.microsoft.com/office/drawing/2014/main" id="{6C5E9B16-E47C-4113-AEE5-F00DCA8F5398}"/>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0181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4B777E-1172-405C-8F33-DE002DEB205E}"/>
              </a:ext>
            </a:extLst>
          </p:cNvPr>
          <p:cNvSpPr txBox="1"/>
          <p:nvPr/>
        </p:nvSpPr>
        <p:spPr>
          <a:xfrm>
            <a:off x="793056" y="2320141"/>
            <a:ext cx="4036528" cy="1446550"/>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a:ln>
                  <a:noFill/>
                </a:ln>
                <a:solidFill>
                  <a:srgbClr val="0065A2"/>
                </a:solidFill>
                <a:effectLst/>
                <a:uLnTx/>
                <a:uFillTx/>
                <a:latin typeface="Montserrat SemiBold" panose="00000700000000000000" pitchFamily="2" charset="0"/>
                <a:cs typeface="Calibri"/>
              </a:rPr>
              <a:t>Today’s </a:t>
            </a:r>
            <a:r>
              <a:rPr lang="en-US" sz="4400" dirty="0">
                <a:solidFill>
                  <a:srgbClr val="0065A2"/>
                </a:solidFill>
                <a:latin typeface="Montserrat SemiBold" panose="00000700000000000000" pitchFamily="2" charset="0"/>
                <a:cs typeface="Calibri"/>
              </a:rPr>
              <a:t>Presentation</a:t>
            </a:r>
            <a:endParaRPr lang="en-US" sz="1600" dirty="0">
              <a:latin typeface="Montserrat SemiBold" panose="00000700000000000000" pitchFamily="2" charset="0"/>
              <a:cs typeface="Calibri"/>
            </a:endParaRPr>
          </a:p>
        </p:txBody>
      </p:sp>
      <p:grpSp>
        <p:nvGrpSpPr>
          <p:cNvPr id="29" name="Group 28">
            <a:extLst>
              <a:ext uri="{FF2B5EF4-FFF2-40B4-BE49-F238E27FC236}">
                <a16:creationId xmlns:a16="http://schemas.microsoft.com/office/drawing/2014/main" id="{ED1F6AFB-BD00-FFFD-BDA9-EC0B704925C8}"/>
              </a:ext>
            </a:extLst>
          </p:cNvPr>
          <p:cNvGrpSpPr/>
          <p:nvPr/>
        </p:nvGrpSpPr>
        <p:grpSpPr>
          <a:xfrm>
            <a:off x="5946440" y="1494066"/>
            <a:ext cx="6501375" cy="3599322"/>
            <a:chOff x="5692675" y="1392466"/>
            <a:chExt cx="6501375" cy="3599322"/>
          </a:xfrm>
        </p:grpSpPr>
        <p:grpSp>
          <p:nvGrpSpPr>
            <p:cNvPr id="27" name="Group 26">
              <a:extLst>
                <a:ext uri="{FF2B5EF4-FFF2-40B4-BE49-F238E27FC236}">
                  <a16:creationId xmlns:a16="http://schemas.microsoft.com/office/drawing/2014/main" id="{D9B1D0C7-2DD2-2363-0E04-372B4250D5A0}"/>
                </a:ext>
              </a:extLst>
            </p:cNvPr>
            <p:cNvGrpSpPr/>
            <p:nvPr/>
          </p:nvGrpSpPr>
          <p:grpSpPr>
            <a:xfrm>
              <a:off x="5711441" y="1392466"/>
              <a:ext cx="6482609" cy="473078"/>
              <a:chOff x="900747" y="2008553"/>
              <a:chExt cx="6482609" cy="473078"/>
            </a:xfrm>
          </p:grpSpPr>
          <p:pic>
            <p:nvPicPr>
              <p:cNvPr id="3" name="Picture 2">
                <a:extLst>
                  <a:ext uri="{FF2B5EF4-FFF2-40B4-BE49-F238E27FC236}">
                    <a16:creationId xmlns:a16="http://schemas.microsoft.com/office/drawing/2014/main" id="{2C2A5202-E4C4-83EE-EDED-93CD27A36623}"/>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3"/>
                  <a:stretch>
                    <a:fillRect/>
                  </a:stretch>
                </p:blipFill>
              </mc:Choice>
              <mc:Fallback>
                <p:blipFill>
                  <a:blip r:embed="rId4"/>
                  <a:stretch>
                    <a:fillRect/>
                  </a:stretch>
                </p:blipFill>
              </mc:Fallback>
            </mc:AlternateContent>
            <p:spPr>
              <a:xfrm>
                <a:off x="900747" y="2117474"/>
                <a:ext cx="255237" cy="255237"/>
              </a:xfrm>
              <a:prstGeom prst="rect">
                <a:avLst/>
              </a:prstGeom>
            </p:spPr>
          </p:pic>
          <p:sp>
            <p:nvSpPr>
              <p:cNvPr id="9" name="TextBox 8">
                <a:extLst>
                  <a:ext uri="{FF2B5EF4-FFF2-40B4-BE49-F238E27FC236}">
                    <a16:creationId xmlns:a16="http://schemas.microsoft.com/office/drawing/2014/main" id="{2D782EBC-54A3-010D-3E9A-9E1BAA0A6417}"/>
                  </a:ext>
                </a:extLst>
              </p:cNvPr>
              <p:cNvSpPr txBox="1"/>
              <p:nvPr/>
            </p:nvSpPr>
            <p:spPr>
              <a:xfrm>
                <a:off x="1278890" y="2008553"/>
                <a:ext cx="6104466" cy="473078"/>
              </a:xfrm>
              <a:prstGeom prst="rect">
                <a:avLst/>
              </a:prstGeom>
              <a:noFill/>
            </p:spPr>
            <p:txBody>
              <a:bodyPr wrap="square">
                <a:spAutoFit/>
              </a:bodyPr>
              <a:lstStyle/>
              <a:p>
                <a:pPr marL="0" indent="0">
                  <a:lnSpc>
                    <a:spcPct val="110000"/>
                  </a:lnSpc>
                  <a:spcBef>
                    <a:spcPts val="600"/>
                  </a:spcBef>
                  <a:spcAft>
                    <a:spcPts val="600"/>
                  </a:spcAft>
                  <a:buNone/>
                </a:pPr>
                <a:r>
                  <a:rPr lang="en-US" sz="2400" dirty="0">
                    <a:solidFill>
                      <a:srgbClr val="0065A2"/>
                    </a:solidFill>
                    <a:latin typeface="Montserrat Medium" pitchFamily="2" charset="0"/>
                  </a:rPr>
                  <a:t>Program Overview</a:t>
                </a:r>
              </a:p>
            </p:txBody>
          </p:sp>
        </p:grpSp>
        <p:grpSp>
          <p:nvGrpSpPr>
            <p:cNvPr id="21" name="Group 20">
              <a:extLst>
                <a:ext uri="{FF2B5EF4-FFF2-40B4-BE49-F238E27FC236}">
                  <a16:creationId xmlns:a16="http://schemas.microsoft.com/office/drawing/2014/main" id="{29FF06FC-7D5E-AA7E-3F98-17B085B38A2E}"/>
                </a:ext>
              </a:extLst>
            </p:cNvPr>
            <p:cNvGrpSpPr/>
            <p:nvPr/>
          </p:nvGrpSpPr>
          <p:grpSpPr>
            <a:xfrm>
              <a:off x="5711441" y="2017715"/>
              <a:ext cx="6482609" cy="473078"/>
              <a:chOff x="900747" y="2630692"/>
              <a:chExt cx="6482609" cy="473078"/>
            </a:xfrm>
          </p:grpSpPr>
          <p:pic>
            <p:nvPicPr>
              <p:cNvPr id="5" name="Picture 4">
                <a:extLst>
                  <a:ext uri="{FF2B5EF4-FFF2-40B4-BE49-F238E27FC236}">
                    <a16:creationId xmlns:a16="http://schemas.microsoft.com/office/drawing/2014/main" id="{5DA62231-1568-B045-D616-0CCB040A8117}"/>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3"/>
                  <a:stretch>
                    <a:fillRect/>
                  </a:stretch>
                </p:blipFill>
              </mc:Choice>
              <mc:Fallback>
                <p:blipFill>
                  <a:blip r:embed="rId4"/>
                  <a:stretch>
                    <a:fillRect/>
                  </a:stretch>
                </p:blipFill>
              </mc:Fallback>
            </mc:AlternateContent>
            <p:spPr>
              <a:xfrm>
                <a:off x="900747" y="2739613"/>
                <a:ext cx="255237" cy="255237"/>
              </a:xfrm>
              <a:prstGeom prst="rect">
                <a:avLst/>
              </a:prstGeom>
            </p:spPr>
          </p:pic>
          <p:sp>
            <p:nvSpPr>
              <p:cNvPr id="11" name="TextBox 10">
                <a:extLst>
                  <a:ext uri="{FF2B5EF4-FFF2-40B4-BE49-F238E27FC236}">
                    <a16:creationId xmlns:a16="http://schemas.microsoft.com/office/drawing/2014/main" id="{F928779D-9A63-E877-448F-AA4D011FC8F9}"/>
                  </a:ext>
                </a:extLst>
              </p:cNvPr>
              <p:cNvSpPr txBox="1"/>
              <p:nvPr/>
            </p:nvSpPr>
            <p:spPr>
              <a:xfrm>
                <a:off x="1278890" y="2630692"/>
                <a:ext cx="6104466" cy="473078"/>
              </a:xfrm>
              <a:prstGeom prst="rect">
                <a:avLst/>
              </a:prstGeom>
              <a:noFill/>
            </p:spPr>
            <p:txBody>
              <a:bodyPr wrap="square">
                <a:spAutoFit/>
              </a:bodyPr>
              <a:lstStyle/>
              <a:p>
                <a:pPr marL="0" indent="0">
                  <a:lnSpc>
                    <a:spcPct val="110000"/>
                  </a:lnSpc>
                  <a:spcBef>
                    <a:spcPts val="600"/>
                  </a:spcBef>
                  <a:spcAft>
                    <a:spcPts val="600"/>
                  </a:spcAft>
                  <a:buNone/>
                </a:pPr>
                <a:r>
                  <a:rPr lang="en-US" sz="2400" dirty="0">
                    <a:solidFill>
                      <a:srgbClr val="0065A2"/>
                    </a:solidFill>
                    <a:latin typeface="Montserrat Medium" pitchFamily="2" charset="0"/>
                  </a:rPr>
                  <a:t>Why Fulbright?</a:t>
                </a:r>
              </a:p>
            </p:txBody>
          </p:sp>
        </p:grpSp>
        <p:grpSp>
          <p:nvGrpSpPr>
            <p:cNvPr id="20" name="Group 19">
              <a:extLst>
                <a:ext uri="{FF2B5EF4-FFF2-40B4-BE49-F238E27FC236}">
                  <a16:creationId xmlns:a16="http://schemas.microsoft.com/office/drawing/2014/main" id="{711ACE35-F3CC-019F-459D-3D2B1B846130}"/>
                </a:ext>
              </a:extLst>
            </p:cNvPr>
            <p:cNvGrpSpPr/>
            <p:nvPr/>
          </p:nvGrpSpPr>
          <p:grpSpPr>
            <a:xfrm>
              <a:off x="5711441" y="2642964"/>
              <a:ext cx="6480559" cy="473078"/>
              <a:chOff x="900747" y="3252831"/>
              <a:chExt cx="6480559" cy="473078"/>
            </a:xfrm>
          </p:grpSpPr>
          <p:pic>
            <p:nvPicPr>
              <p:cNvPr id="7" name="Picture 6">
                <a:extLst>
                  <a:ext uri="{FF2B5EF4-FFF2-40B4-BE49-F238E27FC236}">
                    <a16:creationId xmlns:a16="http://schemas.microsoft.com/office/drawing/2014/main" id="{40B52FB4-A237-2E3F-3181-B73C09BD6294}"/>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3"/>
                  <a:stretch>
                    <a:fillRect/>
                  </a:stretch>
                </p:blipFill>
              </mc:Choice>
              <mc:Fallback>
                <p:blipFill>
                  <a:blip r:embed="rId4"/>
                  <a:stretch>
                    <a:fillRect/>
                  </a:stretch>
                </p:blipFill>
              </mc:Fallback>
            </mc:AlternateContent>
            <p:spPr>
              <a:xfrm>
                <a:off x="900747" y="3361752"/>
                <a:ext cx="255237" cy="255237"/>
              </a:xfrm>
              <a:prstGeom prst="rect">
                <a:avLst/>
              </a:prstGeom>
            </p:spPr>
          </p:pic>
          <p:sp>
            <p:nvSpPr>
              <p:cNvPr id="13" name="TextBox 12">
                <a:extLst>
                  <a:ext uri="{FF2B5EF4-FFF2-40B4-BE49-F238E27FC236}">
                    <a16:creationId xmlns:a16="http://schemas.microsoft.com/office/drawing/2014/main" id="{9C54A2CE-3521-E4BE-D44F-B886F1E04E86}"/>
                  </a:ext>
                </a:extLst>
              </p:cNvPr>
              <p:cNvSpPr txBox="1"/>
              <p:nvPr/>
            </p:nvSpPr>
            <p:spPr>
              <a:xfrm>
                <a:off x="1278890" y="3252831"/>
                <a:ext cx="6102416" cy="473078"/>
              </a:xfrm>
              <a:prstGeom prst="rect">
                <a:avLst/>
              </a:prstGeom>
              <a:noFill/>
            </p:spPr>
            <p:txBody>
              <a:bodyPr wrap="square">
                <a:spAutoFit/>
              </a:bodyPr>
              <a:lstStyle/>
              <a:p>
                <a:pPr marL="0" indent="0">
                  <a:lnSpc>
                    <a:spcPct val="110000"/>
                  </a:lnSpc>
                  <a:spcBef>
                    <a:spcPts val="600"/>
                  </a:spcBef>
                  <a:spcAft>
                    <a:spcPts val="600"/>
                  </a:spcAft>
                  <a:buNone/>
                </a:pPr>
                <a:r>
                  <a:rPr lang="en-US" sz="2400" dirty="0">
                    <a:solidFill>
                      <a:srgbClr val="0065A2"/>
                    </a:solidFill>
                    <a:latin typeface="Montserrat Medium" pitchFamily="2" charset="0"/>
                  </a:rPr>
                  <a:t>Eligibility</a:t>
                </a:r>
              </a:p>
            </p:txBody>
          </p:sp>
        </p:grpSp>
        <p:grpSp>
          <p:nvGrpSpPr>
            <p:cNvPr id="28" name="Group 27">
              <a:extLst>
                <a:ext uri="{FF2B5EF4-FFF2-40B4-BE49-F238E27FC236}">
                  <a16:creationId xmlns:a16="http://schemas.microsoft.com/office/drawing/2014/main" id="{F2A53B0C-141E-D1DA-CF58-E1A7FC2E6B6F}"/>
                </a:ext>
              </a:extLst>
            </p:cNvPr>
            <p:cNvGrpSpPr/>
            <p:nvPr/>
          </p:nvGrpSpPr>
          <p:grpSpPr>
            <a:xfrm>
              <a:off x="5711441" y="3268213"/>
              <a:ext cx="6468182" cy="473078"/>
              <a:chOff x="900747" y="3891080"/>
              <a:chExt cx="6468182" cy="473078"/>
            </a:xfrm>
          </p:grpSpPr>
          <p:sp>
            <p:nvSpPr>
              <p:cNvPr id="15" name="TextBox 14">
                <a:extLst>
                  <a:ext uri="{FF2B5EF4-FFF2-40B4-BE49-F238E27FC236}">
                    <a16:creationId xmlns:a16="http://schemas.microsoft.com/office/drawing/2014/main" id="{B71E411D-2CCA-F809-2E2E-AD4B79AFC2FF}"/>
                  </a:ext>
                </a:extLst>
              </p:cNvPr>
              <p:cNvSpPr txBox="1"/>
              <p:nvPr/>
            </p:nvSpPr>
            <p:spPr>
              <a:xfrm>
                <a:off x="1266513" y="3891080"/>
                <a:ext cx="6102416" cy="473078"/>
              </a:xfrm>
              <a:prstGeom prst="rect">
                <a:avLst/>
              </a:prstGeom>
              <a:noFill/>
            </p:spPr>
            <p:txBody>
              <a:bodyPr wrap="square">
                <a:spAutoFit/>
              </a:bodyPr>
              <a:lstStyle/>
              <a:p>
                <a:pPr marL="0" indent="0">
                  <a:lnSpc>
                    <a:spcPct val="110000"/>
                  </a:lnSpc>
                  <a:spcBef>
                    <a:spcPts val="600"/>
                  </a:spcBef>
                  <a:spcAft>
                    <a:spcPts val="600"/>
                  </a:spcAft>
                  <a:buNone/>
                </a:pPr>
                <a:r>
                  <a:rPr lang="en-US" sz="2400" dirty="0">
                    <a:solidFill>
                      <a:srgbClr val="0065A2"/>
                    </a:solidFill>
                    <a:latin typeface="Montserrat Medium" pitchFamily="2" charset="0"/>
                  </a:rPr>
                  <a:t>Types of Awards</a:t>
                </a:r>
              </a:p>
            </p:txBody>
          </p:sp>
          <p:pic>
            <p:nvPicPr>
              <p:cNvPr id="22" name="Picture 21">
                <a:extLst>
                  <a:ext uri="{FF2B5EF4-FFF2-40B4-BE49-F238E27FC236}">
                    <a16:creationId xmlns:a16="http://schemas.microsoft.com/office/drawing/2014/main" id="{E3EC41B9-6A28-2F86-0F89-3B9C26C8BBA0}"/>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3"/>
                  <a:stretch>
                    <a:fillRect/>
                  </a:stretch>
                </p:blipFill>
              </mc:Choice>
              <mc:Fallback>
                <p:blipFill>
                  <a:blip r:embed="rId4"/>
                  <a:stretch>
                    <a:fillRect/>
                  </a:stretch>
                </p:blipFill>
              </mc:Fallback>
            </mc:AlternateContent>
            <p:spPr>
              <a:xfrm>
                <a:off x="900747" y="4000001"/>
                <a:ext cx="255237" cy="255237"/>
              </a:xfrm>
              <a:prstGeom prst="rect">
                <a:avLst/>
              </a:prstGeom>
            </p:spPr>
          </p:pic>
        </p:grpSp>
        <p:grpSp>
          <p:nvGrpSpPr>
            <p:cNvPr id="26" name="Group 25">
              <a:extLst>
                <a:ext uri="{FF2B5EF4-FFF2-40B4-BE49-F238E27FC236}">
                  <a16:creationId xmlns:a16="http://schemas.microsoft.com/office/drawing/2014/main" id="{2C071F19-24AE-F608-1B3F-2CA4757F0AF5}"/>
                </a:ext>
              </a:extLst>
            </p:cNvPr>
            <p:cNvGrpSpPr/>
            <p:nvPr/>
          </p:nvGrpSpPr>
          <p:grpSpPr>
            <a:xfrm>
              <a:off x="5692675" y="3893462"/>
              <a:ext cx="6499325" cy="473078"/>
              <a:chOff x="881981" y="4534661"/>
              <a:chExt cx="6499325" cy="473078"/>
            </a:xfrm>
          </p:grpSpPr>
          <p:sp>
            <p:nvSpPr>
              <p:cNvPr id="17" name="TextBox 16">
                <a:extLst>
                  <a:ext uri="{FF2B5EF4-FFF2-40B4-BE49-F238E27FC236}">
                    <a16:creationId xmlns:a16="http://schemas.microsoft.com/office/drawing/2014/main" id="{463BB6FD-309C-8DF2-27A3-6AC1AEF4571F}"/>
                  </a:ext>
                </a:extLst>
              </p:cNvPr>
              <p:cNvSpPr txBox="1"/>
              <p:nvPr/>
            </p:nvSpPr>
            <p:spPr>
              <a:xfrm>
                <a:off x="1278890" y="4534661"/>
                <a:ext cx="6102416" cy="473078"/>
              </a:xfrm>
              <a:prstGeom prst="rect">
                <a:avLst/>
              </a:prstGeom>
              <a:noFill/>
            </p:spPr>
            <p:txBody>
              <a:bodyPr wrap="square">
                <a:spAutoFit/>
              </a:bodyPr>
              <a:lstStyle/>
              <a:p>
                <a:pPr marL="0" indent="0">
                  <a:lnSpc>
                    <a:spcPct val="110000"/>
                  </a:lnSpc>
                  <a:spcBef>
                    <a:spcPts val="600"/>
                  </a:spcBef>
                  <a:spcAft>
                    <a:spcPts val="600"/>
                  </a:spcAft>
                  <a:buNone/>
                </a:pPr>
                <a:r>
                  <a:rPr lang="en-US" sz="2400" dirty="0">
                    <a:solidFill>
                      <a:srgbClr val="0065A2"/>
                    </a:solidFill>
                    <a:latin typeface="Montserrat Medium" pitchFamily="2" charset="0"/>
                  </a:rPr>
                  <a:t>Application Cycle and Tips</a:t>
                </a:r>
              </a:p>
            </p:txBody>
          </p:sp>
          <p:pic>
            <p:nvPicPr>
              <p:cNvPr id="23" name="Picture 22">
                <a:extLst>
                  <a:ext uri="{FF2B5EF4-FFF2-40B4-BE49-F238E27FC236}">
                    <a16:creationId xmlns:a16="http://schemas.microsoft.com/office/drawing/2014/main" id="{E16F963F-3DE0-4293-B28D-97BC1227F4CE}"/>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3"/>
                  <a:stretch>
                    <a:fillRect/>
                  </a:stretch>
                </p:blipFill>
              </mc:Choice>
              <mc:Fallback>
                <p:blipFill>
                  <a:blip r:embed="rId4"/>
                  <a:stretch>
                    <a:fillRect/>
                  </a:stretch>
                </p:blipFill>
              </mc:Fallback>
            </mc:AlternateContent>
            <p:spPr>
              <a:xfrm>
                <a:off x="881981" y="4643582"/>
                <a:ext cx="255237" cy="255237"/>
              </a:xfrm>
              <a:prstGeom prst="rect">
                <a:avLst/>
              </a:prstGeom>
            </p:spPr>
          </p:pic>
        </p:grpSp>
        <p:grpSp>
          <p:nvGrpSpPr>
            <p:cNvPr id="25" name="Group 24">
              <a:extLst>
                <a:ext uri="{FF2B5EF4-FFF2-40B4-BE49-F238E27FC236}">
                  <a16:creationId xmlns:a16="http://schemas.microsoft.com/office/drawing/2014/main" id="{55F6CD4B-018B-CC06-8459-8026A25501F8}"/>
                </a:ext>
              </a:extLst>
            </p:cNvPr>
            <p:cNvGrpSpPr/>
            <p:nvPr/>
          </p:nvGrpSpPr>
          <p:grpSpPr>
            <a:xfrm>
              <a:off x="5711441" y="4518710"/>
              <a:ext cx="6480559" cy="473078"/>
              <a:chOff x="900747" y="5134797"/>
              <a:chExt cx="6480559" cy="473078"/>
            </a:xfrm>
          </p:grpSpPr>
          <p:sp>
            <p:nvSpPr>
              <p:cNvPr id="19" name="TextBox 18">
                <a:extLst>
                  <a:ext uri="{FF2B5EF4-FFF2-40B4-BE49-F238E27FC236}">
                    <a16:creationId xmlns:a16="http://schemas.microsoft.com/office/drawing/2014/main" id="{D4CFED0D-7A92-CC9B-B68D-1E15E04222E2}"/>
                  </a:ext>
                </a:extLst>
              </p:cNvPr>
              <p:cNvSpPr txBox="1"/>
              <p:nvPr/>
            </p:nvSpPr>
            <p:spPr>
              <a:xfrm>
                <a:off x="1278890" y="5134797"/>
                <a:ext cx="6102416" cy="473078"/>
              </a:xfrm>
              <a:prstGeom prst="rect">
                <a:avLst/>
              </a:prstGeom>
              <a:noFill/>
            </p:spPr>
            <p:txBody>
              <a:bodyPr wrap="square">
                <a:spAutoFit/>
              </a:bodyPr>
              <a:lstStyle/>
              <a:p>
                <a:pPr marL="0" indent="0">
                  <a:lnSpc>
                    <a:spcPct val="110000"/>
                  </a:lnSpc>
                  <a:spcBef>
                    <a:spcPts val="600"/>
                  </a:spcBef>
                  <a:spcAft>
                    <a:spcPts val="600"/>
                  </a:spcAft>
                  <a:buNone/>
                </a:pPr>
                <a:r>
                  <a:rPr lang="en-US" sz="2400" dirty="0">
                    <a:solidFill>
                      <a:srgbClr val="0065A2"/>
                    </a:solidFill>
                    <a:latin typeface="Montserrat Medium" pitchFamily="2" charset="0"/>
                  </a:rPr>
                  <a:t>Questions</a:t>
                </a:r>
              </a:p>
            </p:txBody>
          </p:sp>
          <p:pic>
            <p:nvPicPr>
              <p:cNvPr id="24" name="Picture 23">
                <a:extLst>
                  <a:ext uri="{FF2B5EF4-FFF2-40B4-BE49-F238E27FC236}">
                    <a16:creationId xmlns:a16="http://schemas.microsoft.com/office/drawing/2014/main" id="{FA28908B-7A28-6EB2-BE90-520B6204568A}"/>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3"/>
                  <a:stretch>
                    <a:fillRect/>
                  </a:stretch>
                </p:blipFill>
              </mc:Choice>
              <mc:Fallback>
                <p:blipFill>
                  <a:blip r:embed="rId4"/>
                  <a:stretch>
                    <a:fillRect/>
                  </a:stretch>
                </p:blipFill>
              </mc:Fallback>
            </mc:AlternateContent>
            <p:spPr>
              <a:xfrm>
                <a:off x="900747" y="5243718"/>
                <a:ext cx="255237" cy="255237"/>
              </a:xfrm>
              <a:prstGeom prst="rect">
                <a:avLst/>
              </a:prstGeom>
            </p:spPr>
          </p:pic>
        </p:grpSp>
      </p:grpSp>
      <p:cxnSp>
        <p:nvCxnSpPr>
          <p:cNvPr id="32" name="Straight Connector 31">
            <a:extLst>
              <a:ext uri="{FF2B5EF4-FFF2-40B4-BE49-F238E27FC236}">
                <a16:creationId xmlns:a16="http://schemas.microsoft.com/office/drawing/2014/main" id="{CA916DAD-E435-C3F2-9D2C-CE49617F057B}"/>
              </a:ext>
            </a:extLst>
          </p:cNvPr>
          <p:cNvCxnSpPr>
            <a:cxnSpLocks/>
          </p:cNvCxnSpPr>
          <p:nvPr/>
        </p:nvCxnSpPr>
        <p:spPr>
          <a:xfrm flipV="1">
            <a:off x="933553" y="3966809"/>
            <a:ext cx="731520" cy="6164"/>
          </a:xfrm>
          <a:prstGeom prst="line">
            <a:avLst/>
          </a:prstGeom>
          <a:ln w="66675">
            <a:solidFill>
              <a:srgbClr val="00B1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E833E63-2587-4493-FC07-B21ACD82A78A}"/>
              </a:ext>
            </a:extLst>
          </p:cNvPr>
          <p:cNvGrpSpPr/>
          <p:nvPr/>
        </p:nvGrpSpPr>
        <p:grpSpPr>
          <a:xfrm>
            <a:off x="740331" y="1104767"/>
            <a:ext cx="5120640" cy="4442083"/>
            <a:chOff x="740331" y="1104767"/>
            <a:chExt cx="5120640" cy="4442083"/>
          </a:xfrm>
        </p:grpSpPr>
        <p:sp>
          <p:nvSpPr>
            <p:cNvPr id="9" name="First &amp; Last Name, Position…"/>
            <p:cNvSpPr txBox="1"/>
            <p:nvPr/>
          </p:nvSpPr>
          <p:spPr>
            <a:xfrm>
              <a:off x="740331" y="1104767"/>
              <a:ext cx="5120640" cy="4442083"/>
            </a:xfrm>
            <a:prstGeom prst="rect">
              <a:avLst/>
            </a:prstGeom>
            <a:ln w="25400">
              <a:noFill/>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noAutofit/>
            </a:bodyPr>
            <a:lstStyle/>
            <a:p>
              <a:pPr marL="285750" indent="-285750">
                <a:lnSpc>
                  <a:spcPct val="114000"/>
                </a:lnSpc>
                <a:spcBef>
                  <a:spcPts val="600"/>
                </a:spcBef>
                <a:spcAft>
                  <a:spcPts val="600"/>
                </a:spcAft>
                <a:buClr>
                  <a:schemeClr val="accent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dirty="0">
                <a:solidFill>
                  <a:srgbClr val="0065A2"/>
                </a:solidFill>
                <a:latin typeface="Montserrat" panose="00000500000000000000" pitchFamily="2" charset="0"/>
              </a:endParaRPr>
            </a:p>
            <a:p>
              <a:pPr marL="285750" indent="-285750">
                <a:lnSpc>
                  <a:spcPct val="114000"/>
                </a:lnSpc>
                <a:spcBef>
                  <a:spcPts val="600"/>
                </a:spcBef>
                <a:spcAft>
                  <a:spcPts val="600"/>
                </a:spcAft>
                <a:buClr>
                  <a:schemeClr val="accent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dirty="0">
                <a:solidFill>
                  <a:srgbClr val="0065A2"/>
                </a:solidFill>
                <a:latin typeface="Montserrat" panose="00000500000000000000" pitchFamily="2" charset="0"/>
              </a:endParaRPr>
            </a:p>
            <a:p>
              <a:pPr marL="285750" indent="-285750">
                <a:lnSpc>
                  <a:spcPct val="114000"/>
                </a:lnSpc>
                <a:spcBef>
                  <a:spcPts val="1200"/>
                </a:spcBef>
                <a:spcAft>
                  <a:spcPts val="600"/>
                </a:spcAft>
                <a:buClr>
                  <a:schemeClr val="accent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In partnership with </a:t>
              </a:r>
              <a:r>
                <a:rPr lang="en-US" sz="1600" b="1" dirty="0">
                  <a:solidFill>
                    <a:srgbClr val="0065A2"/>
                  </a:solidFill>
                  <a:latin typeface="Montserrat" panose="00000500000000000000" pitchFamily="2" charset="0"/>
                </a:rPr>
                <a:t>160 </a:t>
              </a:r>
              <a:r>
                <a:rPr lang="en-US" altLang="en-US" sz="1600" b="1" dirty="0">
                  <a:solidFill>
                    <a:srgbClr val="0065A2"/>
                  </a:solidFill>
                  <a:latin typeface="Montserrat" panose="00000500000000000000" pitchFamily="2" charset="0"/>
                  <a:sym typeface="Mark OT Bold" charset="0"/>
                </a:rPr>
                <a:t>countries worldwide</a:t>
              </a:r>
              <a:r>
                <a:rPr lang="en-US" altLang="en-US" sz="1600" dirty="0">
                  <a:solidFill>
                    <a:srgbClr val="0065A2"/>
                  </a:solidFill>
                  <a:latin typeface="Montserrat" panose="00000500000000000000" pitchFamily="2" charset="0"/>
                  <a:sym typeface="Mark OT Bold" charset="0"/>
                </a:rPr>
                <a:t>, Fulbright offers passionate and accomplished faculty, administrators, artists, journalists, lawyers, and other professionals from all backgrounds an </a:t>
              </a:r>
              <a:r>
                <a:rPr lang="en-US" altLang="en-US" sz="1600" b="1" dirty="0">
                  <a:solidFill>
                    <a:srgbClr val="0065A2"/>
                  </a:solidFill>
                  <a:latin typeface="Montserrat" panose="00000500000000000000" pitchFamily="2" charset="0"/>
                  <a:sym typeface="Mark OT Bold" charset="0"/>
                </a:rPr>
                <a:t>unparalleled opportunity to study, teach, or conduct research.</a:t>
              </a:r>
            </a:p>
            <a:p>
              <a:pPr marL="285750" indent="-285750">
                <a:lnSpc>
                  <a:spcPct val="114000"/>
                </a:lnSpc>
                <a:spcBef>
                  <a:spcPts val="1200"/>
                </a:spcBef>
                <a:spcAft>
                  <a:spcPts val="600"/>
                </a:spcAft>
                <a:buClr>
                  <a:schemeClr val="accent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Our mission is to </a:t>
              </a:r>
              <a:r>
                <a:rPr lang="en-US" sz="1600" b="1" dirty="0">
                  <a:solidFill>
                    <a:srgbClr val="0065A2"/>
                  </a:solidFill>
                  <a:latin typeface="Montserrat" panose="00000500000000000000" pitchFamily="2" charset="0"/>
                </a:rPr>
                <a:t>foster mutual understanding </a:t>
              </a:r>
              <a:r>
                <a:rPr lang="en-US" sz="1600" dirty="0">
                  <a:solidFill>
                    <a:srgbClr val="0065A2"/>
                  </a:solidFill>
                  <a:latin typeface="Montserrat" panose="00000500000000000000" pitchFamily="2" charset="0"/>
                </a:rPr>
                <a:t>between nations, </a:t>
              </a:r>
              <a:r>
                <a:rPr lang="en-US" sz="1600" b="1" dirty="0">
                  <a:solidFill>
                    <a:srgbClr val="0065A2"/>
                  </a:solidFill>
                  <a:latin typeface="Montserrat" panose="00000500000000000000" pitchFamily="2" charset="0"/>
                </a:rPr>
                <a:t>advance knowledge</a:t>
              </a:r>
              <a:r>
                <a:rPr lang="en-US" sz="1600" dirty="0">
                  <a:solidFill>
                    <a:srgbClr val="0065A2"/>
                  </a:solidFill>
                  <a:latin typeface="Montserrat" panose="00000500000000000000" pitchFamily="2" charset="0"/>
                </a:rPr>
                <a:t> across communities, and improve lives around the world.</a:t>
              </a:r>
            </a:p>
          </p:txBody>
        </p:sp>
        <p:sp>
          <p:nvSpPr>
            <p:cNvPr id="3" name="First &amp; Last Name, Position…">
              <a:extLst>
                <a:ext uri="{FF2B5EF4-FFF2-40B4-BE49-F238E27FC236}">
                  <a16:creationId xmlns:a16="http://schemas.microsoft.com/office/drawing/2014/main" id="{8C72519C-DC44-BA3E-F823-B71ABDD1D732}"/>
                </a:ext>
              </a:extLst>
            </p:cNvPr>
            <p:cNvSpPr txBox="1"/>
            <p:nvPr/>
          </p:nvSpPr>
          <p:spPr>
            <a:xfrm>
              <a:off x="758191" y="1220086"/>
              <a:ext cx="3426451" cy="39703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90000"/>
                </a:lnSpc>
                <a:spcAft>
                  <a:spcPts val="300"/>
                </a:spcAft>
                <a:defRPr>
                  <a:solidFill>
                    <a:srgbClr val="FAFFF8"/>
                  </a:solidFill>
                  <a:latin typeface="Mark OT Bold"/>
                  <a:ea typeface="Mark OT Bold"/>
                  <a:cs typeface="Mark OT Bold"/>
                  <a:sym typeface="Mark OT Bold"/>
                </a:defRPr>
              </a:pPr>
              <a:r>
                <a:rPr lang="en-US" sz="2200" b="1" kern="0" dirty="0">
                  <a:solidFill>
                    <a:srgbClr val="205E9F"/>
                  </a:solidFill>
                  <a:latin typeface="Montserrat SemiBold" panose="00000700000000000000" pitchFamily="2" charset="0"/>
                  <a:sym typeface="Mark OT Bold"/>
                </a:rPr>
                <a:t>MISSION</a:t>
              </a:r>
            </a:p>
          </p:txBody>
        </p:sp>
        <p:cxnSp>
          <p:nvCxnSpPr>
            <p:cNvPr id="17" name="Straight Connector 16">
              <a:extLst>
                <a:ext uri="{FF2B5EF4-FFF2-40B4-BE49-F238E27FC236}">
                  <a16:creationId xmlns:a16="http://schemas.microsoft.com/office/drawing/2014/main" id="{63621A1B-D2C5-6A97-F610-71D85612A64A}"/>
                </a:ext>
              </a:extLst>
            </p:cNvPr>
            <p:cNvCxnSpPr>
              <a:cxnSpLocks/>
            </p:cNvCxnSpPr>
            <p:nvPr/>
          </p:nvCxnSpPr>
          <p:spPr>
            <a:xfrm>
              <a:off x="740331" y="1769650"/>
              <a:ext cx="5029200" cy="0"/>
            </a:xfrm>
            <a:prstGeom prst="line">
              <a:avLst/>
            </a:prstGeom>
            <a:ln w="66675">
              <a:solidFill>
                <a:srgbClr val="00B1E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117E1AAC-CEE0-6B33-FC37-126EB3175DD8}"/>
              </a:ext>
            </a:extLst>
          </p:cNvPr>
          <p:cNvGrpSpPr/>
          <p:nvPr/>
        </p:nvGrpSpPr>
        <p:grpSpPr>
          <a:xfrm>
            <a:off x="6379130" y="1104767"/>
            <a:ext cx="5029202" cy="4417918"/>
            <a:chOff x="6379130" y="1104767"/>
            <a:chExt cx="5029202" cy="4417918"/>
          </a:xfrm>
        </p:grpSpPr>
        <p:sp>
          <p:nvSpPr>
            <p:cNvPr id="8" name="First &amp; Last Name, Position…">
              <a:extLst>
                <a:ext uri="{FF2B5EF4-FFF2-40B4-BE49-F238E27FC236}">
                  <a16:creationId xmlns:a16="http://schemas.microsoft.com/office/drawing/2014/main" id="{34348713-E99A-5D7A-C4A0-5BA520C6F66E}"/>
                </a:ext>
              </a:extLst>
            </p:cNvPr>
            <p:cNvSpPr txBox="1"/>
            <p:nvPr/>
          </p:nvSpPr>
          <p:spPr>
            <a:xfrm>
              <a:off x="6379132" y="1104767"/>
              <a:ext cx="5029200" cy="4417918"/>
            </a:xfrm>
            <a:prstGeom prst="rect">
              <a:avLst/>
            </a:prstGeom>
            <a:ln w="25400">
              <a:noFill/>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noAutofit/>
            </a:bodyPr>
            <a:lstStyle/>
            <a:p>
              <a:pPr marL="285750" indent="-285750">
                <a:lnSpc>
                  <a:spcPct val="114000"/>
                </a:lnSpc>
                <a:spcBef>
                  <a:spcPts val="600"/>
                </a:spcBef>
                <a:spcAft>
                  <a:spcPts val="600"/>
                </a:spcAft>
                <a:buClr>
                  <a:schemeClr val="accent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dirty="0">
                <a:solidFill>
                  <a:srgbClr val="0065A2"/>
                </a:solidFill>
                <a:latin typeface="Montserrat Medium" pitchFamily="2" charset="0"/>
              </a:endParaRPr>
            </a:p>
            <a:p>
              <a:pPr marL="285750" indent="-285750">
                <a:lnSpc>
                  <a:spcPct val="114000"/>
                </a:lnSpc>
                <a:spcBef>
                  <a:spcPts val="600"/>
                </a:spcBef>
                <a:spcAft>
                  <a:spcPts val="600"/>
                </a:spcAft>
                <a:buClr>
                  <a:schemeClr val="accent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dirty="0">
                <a:solidFill>
                  <a:srgbClr val="0065A2"/>
                </a:solidFill>
                <a:latin typeface="Montserrat Medium" pitchFamily="2" charset="0"/>
              </a:endParaRPr>
            </a:p>
            <a:p>
              <a:pPr marL="285750" indent="-285750">
                <a:lnSpc>
                  <a:spcPct val="114000"/>
                </a:lnSpc>
                <a:spcBef>
                  <a:spcPts val="1200"/>
                </a:spcBef>
                <a:spcAft>
                  <a:spcPts val="600"/>
                </a:spcAft>
                <a:buClr>
                  <a:schemeClr val="accent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Established in 1946 by Congress, Fulbright is the United States government’s </a:t>
              </a:r>
              <a:r>
                <a:rPr lang="en-US" sz="1600" b="1" dirty="0">
                  <a:solidFill>
                    <a:srgbClr val="0065A2"/>
                  </a:solidFill>
                  <a:latin typeface="Montserrat" panose="00000500000000000000" pitchFamily="2" charset="0"/>
                </a:rPr>
                <a:t>flagship international educational and cultural exchange program.</a:t>
              </a:r>
            </a:p>
            <a:p>
              <a:pPr marL="285750" indent="-285750">
                <a:lnSpc>
                  <a:spcPct val="114000"/>
                </a:lnSpc>
                <a:spcBef>
                  <a:spcPts val="1200"/>
                </a:spcBef>
                <a:spcAft>
                  <a:spcPts val="600"/>
                </a:spcAft>
                <a:buClr>
                  <a:schemeClr val="accent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Fulbright is </a:t>
              </a:r>
              <a:r>
                <a:rPr lang="en-US" sz="1600" b="1" dirty="0">
                  <a:solidFill>
                    <a:srgbClr val="0065A2"/>
                  </a:solidFill>
                  <a:latin typeface="Montserrat" panose="00000500000000000000" pitchFamily="2" charset="0"/>
                </a:rPr>
                <a:t>sponsored by the U.S. Department of State </a:t>
              </a:r>
              <a:r>
                <a:rPr lang="en-US" sz="1600" dirty="0">
                  <a:solidFill>
                    <a:srgbClr val="0065A2"/>
                  </a:solidFill>
                  <a:latin typeface="Montserrat" panose="00000500000000000000" pitchFamily="2" charset="0"/>
                </a:rPr>
                <a:t>with funding provided by the U.S. Government and administered by the Institute of International Education. </a:t>
              </a:r>
            </a:p>
          </p:txBody>
        </p:sp>
        <p:sp>
          <p:nvSpPr>
            <p:cNvPr id="12" name="First &amp; Last Name, Position…">
              <a:extLst>
                <a:ext uri="{FF2B5EF4-FFF2-40B4-BE49-F238E27FC236}">
                  <a16:creationId xmlns:a16="http://schemas.microsoft.com/office/drawing/2014/main" id="{C38BEF78-10C9-ECF2-5B3C-0F9376BB8197}"/>
                </a:ext>
              </a:extLst>
            </p:cNvPr>
            <p:cNvSpPr txBox="1"/>
            <p:nvPr/>
          </p:nvSpPr>
          <p:spPr>
            <a:xfrm>
              <a:off x="6379130" y="1238693"/>
              <a:ext cx="3426451" cy="39703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90000"/>
                </a:lnSpc>
                <a:spcAft>
                  <a:spcPts val="300"/>
                </a:spcAft>
                <a:defRPr>
                  <a:solidFill>
                    <a:srgbClr val="FAFFF8"/>
                  </a:solidFill>
                  <a:latin typeface="Mark OT Bold"/>
                  <a:ea typeface="Mark OT Bold"/>
                  <a:cs typeface="Mark OT Bold"/>
                  <a:sym typeface="Mark OT Bold"/>
                </a:defRPr>
              </a:pPr>
              <a:r>
                <a:rPr lang="en-US" sz="2200" kern="0" dirty="0">
                  <a:solidFill>
                    <a:srgbClr val="205E9F"/>
                  </a:solidFill>
                  <a:latin typeface="Montserrat SemiBold" panose="00000700000000000000" pitchFamily="2" charset="0"/>
                  <a:sym typeface="Mark OT Bold"/>
                </a:rPr>
                <a:t>A BRIEF HISTORY</a:t>
              </a:r>
            </a:p>
          </p:txBody>
        </p:sp>
        <p:cxnSp>
          <p:nvCxnSpPr>
            <p:cNvPr id="21" name="Straight Connector 20">
              <a:extLst>
                <a:ext uri="{FF2B5EF4-FFF2-40B4-BE49-F238E27FC236}">
                  <a16:creationId xmlns:a16="http://schemas.microsoft.com/office/drawing/2014/main" id="{23D574BD-CAED-3613-9ABB-11B084A142C7}"/>
                </a:ext>
              </a:extLst>
            </p:cNvPr>
            <p:cNvCxnSpPr>
              <a:cxnSpLocks/>
            </p:cNvCxnSpPr>
            <p:nvPr/>
          </p:nvCxnSpPr>
          <p:spPr>
            <a:xfrm>
              <a:off x="6379130" y="1769650"/>
              <a:ext cx="4937760" cy="0"/>
            </a:xfrm>
            <a:prstGeom prst="line">
              <a:avLst/>
            </a:prstGeom>
            <a:ln w="66675">
              <a:solidFill>
                <a:srgbClr val="00B1E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673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66056" y="1032696"/>
            <a:ext cx="10382761" cy="51398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400" kern="0" dirty="0">
                <a:solidFill>
                  <a:srgbClr val="0065A2"/>
                </a:solidFill>
                <a:latin typeface="Montserrat SemiBold" panose="00000700000000000000" pitchFamily="2" charset="0"/>
                <a:sym typeface="Mark OT Bold"/>
              </a:rPr>
              <a:t>Diversity, Equity, Inclusion, &amp; Accessibility</a:t>
            </a:r>
            <a:endParaRPr sz="3400" kern="0" dirty="0">
              <a:solidFill>
                <a:srgbClr val="0065A2"/>
              </a:solidFill>
              <a:latin typeface="Montserrat SemiBold" panose="00000700000000000000" pitchFamily="2" charset="0"/>
              <a:sym typeface="Mark OT Bold"/>
            </a:endParaRPr>
          </a:p>
        </p:txBody>
      </p:sp>
      <p:sp>
        <p:nvSpPr>
          <p:cNvPr id="3" name="First &amp; Last Name, Position…"/>
          <p:cNvSpPr txBox="1"/>
          <p:nvPr/>
        </p:nvSpPr>
        <p:spPr>
          <a:xfrm>
            <a:off x="566056" y="1731876"/>
            <a:ext cx="6074230" cy="3985706"/>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spcBef>
                <a:spcPts val="900"/>
              </a:spcBef>
            </a:pPr>
            <a:r>
              <a:rPr lang="en-US" sz="1400" kern="0" dirty="0">
                <a:solidFill>
                  <a:srgbClr val="0065A2"/>
                </a:solidFill>
                <a:latin typeface="Montserrat" panose="00000500000000000000" pitchFamily="2" charset="0"/>
              </a:rPr>
              <a:t>The Bureau of Educational and Cultural Affairs (ECA) of the United States Department of State strives to embed diversity, equity, inclusion, and accessibility (DEIA) in all aspects of its work. </a:t>
            </a:r>
            <a:endParaRPr lang="en-US" sz="1400" dirty="0">
              <a:solidFill>
                <a:srgbClr val="000000"/>
              </a:solidFill>
              <a:latin typeface="Montserrat" panose="00000500000000000000" pitchFamily="2" charset="0"/>
              <a:cs typeface="Calibri"/>
            </a:endParaRPr>
          </a:p>
          <a:p>
            <a:pPr>
              <a:spcBef>
                <a:spcPts val="900"/>
              </a:spcBef>
            </a:pPr>
            <a:r>
              <a:rPr lang="en-US" sz="1400" kern="0" dirty="0">
                <a:solidFill>
                  <a:srgbClr val="0065A2"/>
                </a:solidFill>
                <a:latin typeface="Montserrat" panose="00000500000000000000" pitchFamily="2" charset="0"/>
              </a:rPr>
              <a:t>Public diplomacy is most effective when people of diverse backgrounds and perspectives participate in people-to-people exchanges and programs to promote mutual understanding. The Bureau incorporates DEIA best practices throughout its exchanges and programs, grants, community partnerships, and in its workforce and workplace. </a:t>
            </a:r>
            <a:endParaRPr lang="en-US" sz="1400" dirty="0">
              <a:solidFill>
                <a:srgbClr val="000000"/>
              </a:solidFill>
              <a:latin typeface="Montserrat" panose="00000500000000000000" pitchFamily="2" charset="0"/>
              <a:cs typeface="Calibri"/>
            </a:endParaRPr>
          </a:p>
          <a:p>
            <a:pPr>
              <a:spcBef>
                <a:spcPts val="900"/>
              </a:spcBef>
            </a:pPr>
            <a:r>
              <a:rPr lang="en-US" sz="1400" kern="0" dirty="0">
                <a:solidFill>
                  <a:srgbClr val="0065A2"/>
                </a:solidFill>
                <a:latin typeface="Montserrat" panose="00000500000000000000" pitchFamily="2" charset="0"/>
              </a:rPr>
              <a:t>ECA is committed to addressing barriers based on race, ethnicity, color, national origin, sex, age,  disability, sexual orientation, gender identity or expression, religion, geographic location, education, income, socio-economic status, and other diversity dimensions, that may hinder inclusion in the organization. The Bureau’s commitment to DEIA strengthens U.S. foreign policy and is vital to building trust and partnerships here at home and around the world.</a:t>
            </a:r>
            <a:endParaRPr lang="en-US" sz="1400" dirty="0">
              <a:latin typeface="Montserrat" panose="00000500000000000000" pitchFamily="2" charset="0"/>
            </a:endParaRPr>
          </a:p>
        </p:txBody>
      </p:sp>
      <p:pic>
        <p:nvPicPr>
          <p:cNvPr id="6" name="Picture 5">
            <a:extLst>
              <a:ext uri="{FF2B5EF4-FFF2-40B4-BE49-F238E27FC236}">
                <a16:creationId xmlns:a16="http://schemas.microsoft.com/office/drawing/2014/main" id="{64B67B0B-82FF-4ABD-BBDE-980EF55C9B7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69489" y="1895929"/>
            <a:ext cx="4876495" cy="3657600"/>
          </a:xfrm>
          <a:prstGeom prst="rect">
            <a:avLst/>
          </a:prstGeom>
        </p:spPr>
      </p:pic>
    </p:spTree>
    <p:extLst>
      <p:ext uri="{BB962C8B-B14F-4D97-AF65-F5344CB8AC3E}">
        <p14:creationId xmlns:p14="http://schemas.microsoft.com/office/powerpoint/2010/main" val="330195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83352" y="1122354"/>
            <a:ext cx="7735527"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Fulbright by the Numbers</a:t>
            </a:r>
            <a:endParaRPr sz="3600" kern="0" dirty="0">
              <a:solidFill>
                <a:srgbClr val="0065A2"/>
              </a:solidFill>
              <a:latin typeface="Montserrat SemiBold" panose="00000700000000000000" pitchFamily="2" charset="0"/>
              <a:sym typeface="Mark OT Bold"/>
            </a:endParaRPr>
          </a:p>
        </p:txBody>
      </p:sp>
      <p:sp>
        <p:nvSpPr>
          <p:cNvPr id="3" name="First &amp; Last Name, Position…"/>
          <p:cNvSpPr txBox="1"/>
          <p:nvPr/>
        </p:nvSpPr>
        <p:spPr>
          <a:xfrm>
            <a:off x="666067" y="1904799"/>
            <a:ext cx="9286575" cy="444224"/>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sz="2000" dirty="0">
                <a:solidFill>
                  <a:srgbClr val="0065A2"/>
                </a:solidFill>
                <a:latin typeface="Montserrat" panose="00000500000000000000" pitchFamily="2" charset="0"/>
              </a:rPr>
              <a:t>The Fulbright Program funds over </a:t>
            </a:r>
            <a:r>
              <a:rPr lang="en-US" sz="2000" b="1" dirty="0">
                <a:solidFill>
                  <a:srgbClr val="0065A2"/>
                </a:solidFill>
                <a:latin typeface="Montserrat" panose="00000500000000000000" pitchFamily="2" charset="0"/>
              </a:rPr>
              <a:t>8,000 awards </a:t>
            </a:r>
            <a:r>
              <a:rPr lang="en-US" sz="2000" dirty="0">
                <a:solidFill>
                  <a:srgbClr val="0065A2"/>
                </a:solidFill>
                <a:latin typeface="Montserrat" panose="00000500000000000000" pitchFamily="2" charset="0"/>
              </a:rPr>
              <a:t>annually:</a:t>
            </a:r>
          </a:p>
        </p:txBody>
      </p:sp>
      <p:grpSp>
        <p:nvGrpSpPr>
          <p:cNvPr id="30" name="Group 29">
            <a:extLst>
              <a:ext uri="{FF2B5EF4-FFF2-40B4-BE49-F238E27FC236}">
                <a16:creationId xmlns:a16="http://schemas.microsoft.com/office/drawing/2014/main" id="{A3111B5E-835D-40D1-3F04-21F8350955E4}"/>
              </a:ext>
            </a:extLst>
          </p:cNvPr>
          <p:cNvGrpSpPr/>
          <p:nvPr/>
        </p:nvGrpSpPr>
        <p:grpSpPr>
          <a:xfrm>
            <a:off x="666067" y="2720386"/>
            <a:ext cx="11089561" cy="2028688"/>
            <a:chOff x="666067" y="2720386"/>
            <a:chExt cx="11089561" cy="2028688"/>
          </a:xfrm>
        </p:grpSpPr>
        <p:sp>
          <p:nvSpPr>
            <p:cNvPr id="5" name="Oval 4">
              <a:extLst>
                <a:ext uri="{FF2B5EF4-FFF2-40B4-BE49-F238E27FC236}">
                  <a16:creationId xmlns:a16="http://schemas.microsoft.com/office/drawing/2014/main" id="{22A5FFD6-E3A4-46F5-BA21-4AA174F72FFC}"/>
                </a:ext>
              </a:extLst>
            </p:cNvPr>
            <p:cNvSpPr/>
            <p:nvPr/>
          </p:nvSpPr>
          <p:spPr>
            <a:xfrm>
              <a:off x="711787" y="2732776"/>
              <a:ext cx="2011680" cy="2011680"/>
            </a:xfrm>
            <a:prstGeom prst="ellipse">
              <a:avLst/>
            </a:prstGeom>
            <a:solidFill>
              <a:srgbClr val="205E9F"/>
            </a:solidFill>
            <a:ln w="38100">
              <a:solidFill>
                <a:srgbClr val="205E9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dirty="0">
                <a:ln w="0"/>
                <a:solidFill>
                  <a:schemeClr val="tx1"/>
                </a:solidFill>
                <a:latin typeface="Montserrat Black" panose="00000A00000000000000" pitchFamily="2" charset="0"/>
              </a:endParaRPr>
            </a:p>
          </p:txBody>
        </p:sp>
        <p:sp>
          <p:nvSpPr>
            <p:cNvPr id="12" name="TextBox 11">
              <a:extLst>
                <a:ext uri="{FF2B5EF4-FFF2-40B4-BE49-F238E27FC236}">
                  <a16:creationId xmlns:a16="http://schemas.microsoft.com/office/drawing/2014/main" id="{E9F0E710-820F-17E2-3235-CF187B986687}"/>
                </a:ext>
              </a:extLst>
            </p:cNvPr>
            <p:cNvSpPr txBox="1"/>
            <p:nvPr/>
          </p:nvSpPr>
          <p:spPr>
            <a:xfrm>
              <a:off x="666067" y="3746474"/>
              <a:ext cx="2103120" cy="584775"/>
            </a:xfrm>
            <a:prstGeom prst="rect">
              <a:avLst/>
            </a:prstGeom>
            <a:noFill/>
          </p:spPr>
          <p:txBody>
            <a:bodyPr wrap="square">
              <a:spAutoFit/>
            </a:bodyPr>
            <a:lstStyle/>
            <a:p>
              <a:pPr algn="ctr"/>
              <a:r>
                <a:rPr lang="en-US" sz="1600" dirty="0">
                  <a:solidFill>
                    <a:schemeClr val="bg1"/>
                  </a:solidFill>
                  <a:latin typeface="Montserrat SemiBold" panose="00000700000000000000" pitchFamily="2" charset="0"/>
                  <a:cs typeface="Arial"/>
                </a:rPr>
                <a:t>U.S. scholars and administrators</a:t>
              </a:r>
              <a:endParaRPr lang="en-US" sz="1600" dirty="0">
                <a:solidFill>
                  <a:schemeClr val="bg1"/>
                </a:solidFill>
                <a:latin typeface="Montserrat SemiBold" panose="00000700000000000000" pitchFamily="2" charset="0"/>
              </a:endParaRPr>
            </a:p>
          </p:txBody>
        </p:sp>
        <p:sp>
          <p:nvSpPr>
            <p:cNvPr id="14" name="TextBox 13">
              <a:extLst>
                <a:ext uri="{FF2B5EF4-FFF2-40B4-BE49-F238E27FC236}">
                  <a16:creationId xmlns:a16="http://schemas.microsoft.com/office/drawing/2014/main" id="{322A01E3-54F6-DC9B-3F48-3D605CDB5F9F}"/>
                </a:ext>
              </a:extLst>
            </p:cNvPr>
            <p:cNvSpPr txBox="1"/>
            <p:nvPr/>
          </p:nvSpPr>
          <p:spPr>
            <a:xfrm>
              <a:off x="897000" y="3089389"/>
              <a:ext cx="1567543" cy="677108"/>
            </a:xfrm>
            <a:prstGeom prst="rect">
              <a:avLst/>
            </a:prstGeom>
            <a:noFill/>
          </p:spPr>
          <p:txBody>
            <a:bodyPr wrap="square">
              <a:spAutoFit/>
            </a:bodyPr>
            <a:lstStyle/>
            <a:p>
              <a:pPr algn="ctr"/>
              <a:r>
                <a:rPr lang="en-US" sz="3800" b="1" dirty="0">
                  <a:ln w="0"/>
                  <a:solidFill>
                    <a:schemeClr val="bg1"/>
                  </a:solidFill>
                  <a:latin typeface="Montserrat" panose="00000500000000000000" pitchFamily="2" charset="0"/>
                </a:rPr>
                <a:t>900</a:t>
              </a:r>
            </a:p>
          </p:txBody>
        </p:sp>
        <p:sp>
          <p:nvSpPr>
            <p:cNvPr id="15" name="Oval 14">
              <a:extLst>
                <a:ext uri="{FF2B5EF4-FFF2-40B4-BE49-F238E27FC236}">
                  <a16:creationId xmlns:a16="http://schemas.microsoft.com/office/drawing/2014/main" id="{60AD2842-7CE5-8D8B-7B67-0CF46288F43B}"/>
                </a:ext>
              </a:extLst>
            </p:cNvPr>
            <p:cNvSpPr/>
            <p:nvPr/>
          </p:nvSpPr>
          <p:spPr>
            <a:xfrm>
              <a:off x="2973525" y="2720386"/>
              <a:ext cx="2011680" cy="2011680"/>
            </a:xfrm>
            <a:prstGeom prst="ellipse">
              <a:avLst/>
            </a:prstGeom>
            <a:solidFill>
              <a:srgbClr val="00B1E4"/>
            </a:solidFill>
            <a:ln w="38100">
              <a:solidFill>
                <a:srgbClr val="00B1E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dirty="0">
                <a:ln w="0"/>
                <a:solidFill>
                  <a:srgbClr val="205E9F"/>
                </a:solidFill>
                <a:latin typeface="Montserrat Black" panose="00000A00000000000000" pitchFamily="2" charset="0"/>
              </a:endParaRPr>
            </a:p>
          </p:txBody>
        </p:sp>
        <p:sp>
          <p:nvSpPr>
            <p:cNvPr id="16" name="TextBox 15">
              <a:extLst>
                <a:ext uri="{FF2B5EF4-FFF2-40B4-BE49-F238E27FC236}">
                  <a16:creationId xmlns:a16="http://schemas.microsoft.com/office/drawing/2014/main" id="{842B7B51-687A-7FAC-8BA6-E4BE0F5F6417}"/>
                </a:ext>
              </a:extLst>
            </p:cNvPr>
            <p:cNvSpPr txBox="1"/>
            <p:nvPr/>
          </p:nvSpPr>
          <p:spPr>
            <a:xfrm>
              <a:off x="2908680" y="3746474"/>
              <a:ext cx="2103120" cy="584775"/>
            </a:xfrm>
            <a:prstGeom prst="rect">
              <a:avLst/>
            </a:prstGeom>
            <a:noFill/>
          </p:spPr>
          <p:txBody>
            <a:bodyPr wrap="square">
              <a:spAutoFit/>
            </a:bodyPr>
            <a:lstStyle/>
            <a:p>
              <a:pPr algn="ctr"/>
              <a:r>
                <a:rPr lang="en-US" sz="1600" dirty="0">
                  <a:solidFill>
                    <a:schemeClr val="bg1"/>
                  </a:solidFill>
                  <a:latin typeface="Montserrat SemiBold" panose="00000700000000000000" pitchFamily="2" charset="0"/>
                  <a:cs typeface="Arial"/>
                </a:rPr>
                <a:t>Visiting </a:t>
              </a:r>
            </a:p>
            <a:p>
              <a:pPr algn="ctr"/>
              <a:r>
                <a:rPr lang="en-US" sz="1600" dirty="0">
                  <a:solidFill>
                    <a:schemeClr val="bg1"/>
                  </a:solidFill>
                  <a:latin typeface="Montserrat SemiBold" panose="00000700000000000000" pitchFamily="2" charset="0"/>
                  <a:cs typeface="Arial"/>
                </a:rPr>
                <a:t>scholars</a:t>
              </a:r>
              <a:endParaRPr lang="en-US" sz="1600" dirty="0">
                <a:solidFill>
                  <a:schemeClr val="bg1"/>
                </a:solidFill>
                <a:latin typeface="Montserrat SemiBold" panose="00000700000000000000" pitchFamily="2" charset="0"/>
              </a:endParaRPr>
            </a:p>
          </p:txBody>
        </p:sp>
        <p:sp>
          <p:nvSpPr>
            <p:cNvPr id="17" name="TextBox 16">
              <a:extLst>
                <a:ext uri="{FF2B5EF4-FFF2-40B4-BE49-F238E27FC236}">
                  <a16:creationId xmlns:a16="http://schemas.microsoft.com/office/drawing/2014/main" id="{226F5A20-F995-E011-B960-5BE60EC721ED}"/>
                </a:ext>
              </a:extLst>
            </p:cNvPr>
            <p:cNvSpPr txBox="1"/>
            <p:nvPr/>
          </p:nvSpPr>
          <p:spPr>
            <a:xfrm>
              <a:off x="3188735" y="3089389"/>
              <a:ext cx="1567543" cy="677108"/>
            </a:xfrm>
            <a:prstGeom prst="rect">
              <a:avLst/>
            </a:prstGeom>
            <a:noFill/>
          </p:spPr>
          <p:txBody>
            <a:bodyPr wrap="square">
              <a:spAutoFit/>
            </a:bodyPr>
            <a:lstStyle/>
            <a:p>
              <a:pPr algn="ctr"/>
              <a:r>
                <a:rPr lang="en-US" sz="3800" b="1" dirty="0">
                  <a:ln w="0"/>
                  <a:solidFill>
                    <a:schemeClr val="bg1"/>
                  </a:solidFill>
                  <a:latin typeface="Montserrat" panose="00000500000000000000" pitchFamily="2" charset="0"/>
                </a:rPr>
                <a:t>900</a:t>
              </a:r>
            </a:p>
          </p:txBody>
        </p:sp>
        <p:sp>
          <p:nvSpPr>
            <p:cNvPr id="18" name="Oval 17">
              <a:extLst>
                <a:ext uri="{FF2B5EF4-FFF2-40B4-BE49-F238E27FC236}">
                  <a16:creationId xmlns:a16="http://schemas.microsoft.com/office/drawing/2014/main" id="{A15F3D5A-2414-00A9-0DCC-D773F227438F}"/>
                </a:ext>
              </a:extLst>
            </p:cNvPr>
            <p:cNvSpPr/>
            <p:nvPr/>
          </p:nvSpPr>
          <p:spPr>
            <a:xfrm>
              <a:off x="5185813" y="2732776"/>
              <a:ext cx="2011680" cy="2011680"/>
            </a:xfrm>
            <a:prstGeom prst="ellipse">
              <a:avLst/>
            </a:prstGeom>
            <a:solidFill>
              <a:srgbClr val="0095D9"/>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dirty="0">
                <a:ln w="0"/>
                <a:solidFill>
                  <a:srgbClr val="205E9F"/>
                </a:solidFill>
                <a:latin typeface="Montserrat Black" panose="00000A00000000000000" pitchFamily="2" charset="0"/>
              </a:endParaRPr>
            </a:p>
          </p:txBody>
        </p:sp>
        <p:sp>
          <p:nvSpPr>
            <p:cNvPr id="19" name="TextBox 18">
              <a:extLst>
                <a:ext uri="{FF2B5EF4-FFF2-40B4-BE49-F238E27FC236}">
                  <a16:creationId xmlns:a16="http://schemas.microsoft.com/office/drawing/2014/main" id="{53AD9505-FBE7-1CBF-1165-E7F6A61F3728}"/>
                </a:ext>
              </a:extLst>
            </p:cNvPr>
            <p:cNvSpPr txBox="1"/>
            <p:nvPr/>
          </p:nvSpPr>
          <p:spPr>
            <a:xfrm>
              <a:off x="5136492" y="3746474"/>
              <a:ext cx="2103120" cy="584775"/>
            </a:xfrm>
            <a:prstGeom prst="rect">
              <a:avLst/>
            </a:prstGeom>
            <a:noFill/>
          </p:spPr>
          <p:txBody>
            <a:bodyPr wrap="square">
              <a:spAutoFit/>
            </a:bodyPr>
            <a:lstStyle/>
            <a:p>
              <a:pPr algn="ctr"/>
              <a:r>
                <a:rPr lang="en-US" sz="1600" dirty="0">
                  <a:solidFill>
                    <a:schemeClr val="bg1"/>
                  </a:solidFill>
                  <a:latin typeface="Montserrat SemiBold" panose="00000700000000000000" pitchFamily="2" charset="0"/>
                  <a:cs typeface="Arial"/>
                </a:rPr>
                <a:t>U.S. </a:t>
              </a:r>
            </a:p>
            <a:p>
              <a:pPr algn="ctr"/>
              <a:r>
                <a:rPr lang="en-US" sz="1600" dirty="0">
                  <a:solidFill>
                    <a:schemeClr val="bg1"/>
                  </a:solidFill>
                  <a:latin typeface="Montserrat SemiBold" panose="00000700000000000000" pitchFamily="2" charset="0"/>
                  <a:cs typeface="Arial"/>
                </a:rPr>
                <a:t>students</a:t>
              </a:r>
              <a:endParaRPr lang="en-US" sz="1600" dirty="0">
                <a:solidFill>
                  <a:schemeClr val="bg1"/>
                </a:solidFill>
                <a:latin typeface="Montserrat SemiBold" panose="00000700000000000000" pitchFamily="2" charset="0"/>
              </a:endParaRPr>
            </a:p>
          </p:txBody>
        </p:sp>
        <p:sp>
          <p:nvSpPr>
            <p:cNvPr id="20" name="TextBox 19">
              <a:extLst>
                <a:ext uri="{FF2B5EF4-FFF2-40B4-BE49-F238E27FC236}">
                  <a16:creationId xmlns:a16="http://schemas.microsoft.com/office/drawing/2014/main" id="{22050F03-B2BE-B4A9-ED5F-E75C9C1455EE}"/>
                </a:ext>
              </a:extLst>
            </p:cNvPr>
            <p:cNvSpPr txBox="1"/>
            <p:nvPr/>
          </p:nvSpPr>
          <p:spPr>
            <a:xfrm>
              <a:off x="5360691" y="3089389"/>
              <a:ext cx="1694441" cy="677108"/>
            </a:xfrm>
            <a:prstGeom prst="rect">
              <a:avLst/>
            </a:prstGeom>
            <a:noFill/>
          </p:spPr>
          <p:txBody>
            <a:bodyPr wrap="square">
              <a:spAutoFit/>
            </a:bodyPr>
            <a:lstStyle/>
            <a:p>
              <a:pPr algn="ctr"/>
              <a:r>
                <a:rPr lang="en-US" sz="3800" b="1" dirty="0">
                  <a:ln w="0"/>
                  <a:solidFill>
                    <a:schemeClr val="bg1"/>
                  </a:solidFill>
                  <a:latin typeface="Montserrat" panose="00000500000000000000" pitchFamily="2" charset="0"/>
                </a:rPr>
                <a:t>2,200</a:t>
              </a:r>
            </a:p>
          </p:txBody>
        </p:sp>
        <p:sp>
          <p:nvSpPr>
            <p:cNvPr id="21" name="Oval 20">
              <a:extLst>
                <a:ext uri="{FF2B5EF4-FFF2-40B4-BE49-F238E27FC236}">
                  <a16:creationId xmlns:a16="http://schemas.microsoft.com/office/drawing/2014/main" id="{A2B3B818-2EC3-743D-CAD2-01BA09C5DB6F}"/>
                </a:ext>
              </a:extLst>
            </p:cNvPr>
            <p:cNvSpPr/>
            <p:nvPr/>
          </p:nvSpPr>
          <p:spPr>
            <a:xfrm>
              <a:off x="7440220" y="2737394"/>
              <a:ext cx="2011680" cy="2011680"/>
            </a:xfrm>
            <a:prstGeom prst="ellipse">
              <a:avLst/>
            </a:prstGeom>
            <a:solidFill>
              <a:srgbClr val="205E9F"/>
            </a:solidFill>
            <a:ln>
              <a:solidFill>
                <a:srgbClr val="205E9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dirty="0">
                <a:ln w="0"/>
                <a:solidFill>
                  <a:srgbClr val="205E9F"/>
                </a:solidFill>
                <a:latin typeface="Montserrat Black" panose="00000A00000000000000" pitchFamily="2" charset="0"/>
              </a:endParaRPr>
            </a:p>
          </p:txBody>
        </p:sp>
        <p:sp>
          <p:nvSpPr>
            <p:cNvPr id="22" name="TextBox 21">
              <a:extLst>
                <a:ext uri="{FF2B5EF4-FFF2-40B4-BE49-F238E27FC236}">
                  <a16:creationId xmlns:a16="http://schemas.microsoft.com/office/drawing/2014/main" id="{CB077BEC-CF1E-FA85-ED8A-2BCB86E7CBF0}"/>
                </a:ext>
              </a:extLst>
            </p:cNvPr>
            <p:cNvSpPr txBox="1"/>
            <p:nvPr/>
          </p:nvSpPr>
          <p:spPr>
            <a:xfrm>
              <a:off x="7398101" y="3746474"/>
              <a:ext cx="2103120" cy="584775"/>
            </a:xfrm>
            <a:prstGeom prst="rect">
              <a:avLst/>
            </a:prstGeom>
            <a:noFill/>
          </p:spPr>
          <p:txBody>
            <a:bodyPr wrap="square">
              <a:spAutoFit/>
            </a:bodyPr>
            <a:lstStyle/>
            <a:p>
              <a:pPr algn="ctr"/>
              <a:r>
                <a:rPr lang="en-US" sz="1600" dirty="0">
                  <a:solidFill>
                    <a:schemeClr val="bg1"/>
                  </a:solidFill>
                  <a:latin typeface="Montserrat SemiBold" panose="00000700000000000000" pitchFamily="2" charset="0"/>
                  <a:cs typeface="Arial"/>
                </a:rPr>
                <a:t>foreign </a:t>
              </a:r>
            </a:p>
            <a:p>
              <a:pPr algn="ctr"/>
              <a:r>
                <a:rPr lang="en-US" sz="1600" dirty="0">
                  <a:solidFill>
                    <a:schemeClr val="bg1"/>
                  </a:solidFill>
                  <a:latin typeface="Montserrat SemiBold" panose="00000700000000000000" pitchFamily="2" charset="0"/>
                  <a:cs typeface="Arial"/>
                </a:rPr>
                <a:t>students</a:t>
              </a:r>
              <a:endParaRPr lang="en-US" sz="1600" dirty="0">
                <a:solidFill>
                  <a:schemeClr val="bg1"/>
                </a:solidFill>
                <a:latin typeface="Montserrat SemiBold" panose="00000700000000000000" pitchFamily="2" charset="0"/>
              </a:endParaRPr>
            </a:p>
          </p:txBody>
        </p:sp>
        <p:sp>
          <p:nvSpPr>
            <p:cNvPr id="23" name="TextBox 22">
              <a:extLst>
                <a:ext uri="{FF2B5EF4-FFF2-40B4-BE49-F238E27FC236}">
                  <a16:creationId xmlns:a16="http://schemas.microsoft.com/office/drawing/2014/main" id="{416D6E53-C5D1-F735-06D8-9913D5437D0F}"/>
                </a:ext>
              </a:extLst>
            </p:cNvPr>
            <p:cNvSpPr txBox="1"/>
            <p:nvPr/>
          </p:nvSpPr>
          <p:spPr>
            <a:xfrm>
              <a:off x="7549389" y="3089389"/>
              <a:ext cx="1800544" cy="677108"/>
            </a:xfrm>
            <a:prstGeom prst="rect">
              <a:avLst/>
            </a:prstGeom>
            <a:noFill/>
          </p:spPr>
          <p:txBody>
            <a:bodyPr wrap="square">
              <a:spAutoFit/>
            </a:bodyPr>
            <a:lstStyle/>
            <a:p>
              <a:pPr algn="ctr"/>
              <a:r>
                <a:rPr lang="en-US" sz="3800" b="1" dirty="0">
                  <a:ln w="0"/>
                  <a:solidFill>
                    <a:schemeClr val="bg1"/>
                  </a:solidFill>
                  <a:latin typeface="Montserrat" panose="00000500000000000000" pitchFamily="2" charset="0"/>
                </a:rPr>
                <a:t>4,000</a:t>
              </a:r>
            </a:p>
          </p:txBody>
        </p:sp>
        <p:sp>
          <p:nvSpPr>
            <p:cNvPr id="24" name="Oval 23">
              <a:extLst>
                <a:ext uri="{FF2B5EF4-FFF2-40B4-BE49-F238E27FC236}">
                  <a16:creationId xmlns:a16="http://schemas.microsoft.com/office/drawing/2014/main" id="{AEFA3B2F-0EAF-B49F-AE38-F6913BC6AAC9}"/>
                </a:ext>
              </a:extLst>
            </p:cNvPr>
            <p:cNvSpPr/>
            <p:nvPr/>
          </p:nvSpPr>
          <p:spPr>
            <a:xfrm>
              <a:off x="9675654" y="2720386"/>
              <a:ext cx="2011680" cy="2011680"/>
            </a:xfrm>
            <a:prstGeom prst="ellipse">
              <a:avLst/>
            </a:prstGeom>
            <a:solidFill>
              <a:srgbClr val="00B1E4"/>
            </a:solidFill>
            <a:ln>
              <a:solidFill>
                <a:srgbClr val="00B1E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dirty="0">
                <a:ln w="0"/>
                <a:solidFill>
                  <a:srgbClr val="205E9F"/>
                </a:solidFill>
                <a:latin typeface="Montserrat Black" panose="00000A00000000000000" pitchFamily="2" charset="0"/>
              </a:endParaRPr>
            </a:p>
          </p:txBody>
        </p:sp>
        <p:sp>
          <p:nvSpPr>
            <p:cNvPr id="25" name="TextBox 24">
              <a:extLst>
                <a:ext uri="{FF2B5EF4-FFF2-40B4-BE49-F238E27FC236}">
                  <a16:creationId xmlns:a16="http://schemas.microsoft.com/office/drawing/2014/main" id="{DC4BCB5F-4C5A-21F3-D8C6-EEFFED805BEB}"/>
                </a:ext>
              </a:extLst>
            </p:cNvPr>
            <p:cNvSpPr txBox="1"/>
            <p:nvPr/>
          </p:nvSpPr>
          <p:spPr>
            <a:xfrm>
              <a:off x="9652508" y="3746474"/>
              <a:ext cx="2103120" cy="830997"/>
            </a:xfrm>
            <a:prstGeom prst="rect">
              <a:avLst/>
            </a:prstGeom>
            <a:noFill/>
          </p:spPr>
          <p:txBody>
            <a:bodyPr wrap="square">
              <a:spAutoFit/>
            </a:bodyPr>
            <a:lstStyle/>
            <a:p>
              <a:pPr algn="ctr"/>
              <a:r>
                <a:rPr lang="en-US" sz="1600" dirty="0">
                  <a:solidFill>
                    <a:schemeClr val="bg1"/>
                  </a:solidFill>
                  <a:latin typeface="Montserrat SemiBold" panose="00000700000000000000" pitchFamily="2" charset="0"/>
                  <a:cs typeface="Arial"/>
                </a:rPr>
                <a:t>language teaching assistants</a:t>
              </a:r>
              <a:endParaRPr lang="en-US" sz="1600" dirty="0">
                <a:solidFill>
                  <a:schemeClr val="bg1"/>
                </a:solidFill>
                <a:latin typeface="Montserrat SemiBold" panose="00000700000000000000" pitchFamily="2" charset="0"/>
              </a:endParaRPr>
            </a:p>
          </p:txBody>
        </p:sp>
        <p:sp>
          <p:nvSpPr>
            <p:cNvPr id="26" name="TextBox 25">
              <a:extLst>
                <a:ext uri="{FF2B5EF4-FFF2-40B4-BE49-F238E27FC236}">
                  <a16:creationId xmlns:a16="http://schemas.microsoft.com/office/drawing/2014/main" id="{6558E35F-D892-E0EA-0037-4E1FC2D6DFEB}"/>
                </a:ext>
              </a:extLst>
            </p:cNvPr>
            <p:cNvSpPr txBox="1"/>
            <p:nvPr/>
          </p:nvSpPr>
          <p:spPr>
            <a:xfrm>
              <a:off x="9856847" y="3089389"/>
              <a:ext cx="1694441" cy="677108"/>
            </a:xfrm>
            <a:prstGeom prst="rect">
              <a:avLst/>
            </a:prstGeom>
            <a:noFill/>
          </p:spPr>
          <p:txBody>
            <a:bodyPr wrap="square">
              <a:spAutoFit/>
            </a:bodyPr>
            <a:lstStyle/>
            <a:p>
              <a:pPr algn="ctr"/>
              <a:r>
                <a:rPr lang="en-US" sz="3800" b="1" dirty="0">
                  <a:ln w="0"/>
                  <a:solidFill>
                    <a:schemeClr val="bg1"/>
                  </a:solidFill>
                  <a:latin typeface="Montserrat" panose="00000500000000000000" pitchFamily="2" charset="0"/>
                </a:rPr>
                <a:t>400</a:t>
              </a:r>
            </a:p>
          </p:txBody>
        </p:sp>
      </p:grpSp>
    </p:spTree>
    <p:extLst>
      <p:ext uri="{BB962C8B-B14F-4D97-AF65-F5344CB8AC3E}">
        <p14:creationId xmlns:p14="http://schemas.microsoft.com/office/powerpoint/2010/main" val="18383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841330" y="954649"/>
            <a:ext cx="9222425" cy="53880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Why Fulbright?</a:t>
            </a:r>
            <a:endParaRPr sz="3600" kern="0" dirty="0">
              <a:solidFill>
                <a:srgbClr val="0065A2"/>
              </a:solidFill>
              <a:latin typeface="Montserrat SemiBold" panose="00000700000000000000" pitchFamily="2" charset="0"/>
              <a:sym typeface="Mark OT Bold"/>
            </a:endParaRPr>
          </a:p>
        </p:txBody>
      </p:sp>
      <p:sp>
        <p:nvSpPr>
          <p:cNvPr id="3" name="First &amp; Last Name, Position…"/>
          <p:cNvSpPr txBox="1"/>
          <p:nvPr/>
        </p:nvSpPr>
        <p:spPr>
          <a:xfrm>
            <a:off x="841330" y="2177646"/>
            <a:ext cx="5164564" cy="348486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b="1" kern="0" dirty="0">
                <a:solidFill>
                  <a:srgbClr val="205E9F"/>
                </a:solidFill>
                <a:latin typeface="Montserrat" panose="00000500000000000000" pitchFamily="2" charset="0"/>
                <a:ea typeface="+mj-ea"/>
                <a:cs typeface="+mj-cs"/>
                <a:sym typeface="Calibri"/>
              </a:rPr>
              <a:t>Foster relationships </a:t>
            </a:r>
            <a:r>
              <a:rPr lang="en-US" altLang="en-US" kern="0" dirty="0">
                <a:solidFill>
                  <a:srgbClr val="205E9F"/>
                </a:solidFill>
                <a:latin typeface="Montserrat" panose="00000500000000000000" pitchFamily="2" charset="0"/>
                <a:ea typeface="+mj-ea"/>
                <a:cs typeface="+mj-cs"/>
                <a:sym typeface="Calibri"/>
              </a:rPr>
              <a:t>that are real and lasting</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205E9F"/>
                </a:solidFill>
                <a:latin typeface="Montserrat" panose="00000500000000000000" pitchFamily="2" charset="0"/>
                <a:ea typeface="+mj-ea"/>
                <a:cs typeface="+mj-cs"/>
                <a:sym typeface="Calibri"/>
              </a:rPr>
              <a:t>Expand your </a:t>
            </a:r>
            <a:r>
              <a:rPr lang="en-US" altLang="en-US" b="1" kern="0" dirty="0">
                <a:solidFill>
                  <a:srgbClr val="205E9F"/>
                </a:solidFill>
                <a:latin typeface="Montserrat" panose="00000500000000000000" pitchFamily="2" charset="0"/>
                <a:ea typeface="+mj-ea"/>
                <a:cs typeface="+mj-cs"/>
                <a:sym typeface="Calibri"/>
              </a:rPr>
              <a:t>publishing network</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205E9F"/>
                </a:solidFill>
                <a:latin typeface="Montserrat" panose="00000500000000000000" pitchFamily="2" charset="0"/>
                <a:ea typeface="+mj-ea"/>
                <a:cs typeface="+mj-cs"/>
                <a:sym typeface="Calibri"/>
              </a:rPr>
              <a:t>Become more </a:t>
            </a:r>
            <a:r>
              <a:rPr lang="en-US" altLang="en-US" b="1" kern="0" dirty="0">
                <a:solidFill>
                  <a:srgbClr val="205E9F"/>
                </a:solidFill>
                <a:latin typeface="Montserrat" panose="00000500000000000000" pitchFamily="2" charset="0"/>
                <a:ea typeface="+mj-ea"/>
                <a:cs typeface="+mj-cs"/>
                <a:sym typeface="Calibri"/>
              </a:rPr>
              <a:t>multicultural </a:t>
            </a:r>
            <a:r>
              <a:rPr lang="en-US" altLang="en-US" kern="0" dirty="0">
                <a:solidFill>
                  <a:srgbClr val="205E9F"/>
                </a:solidFill>
                <a:latin typeface="Montserrat" panose="00000500000000000000" pitchFamily="2" charset="0"/>
                <a:ea typeface="+mj-ea"/>
                <a:cs typeface="+mj-cs"/>
                <a:sym typeface="Calibri"/>
              </a:rPr>
              <a:t>in the classroom</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205E9F"/>
                </a:solidFill>
                <a:latin typeface="Montserrat" panose="00000500000000000000" pitchFamily="2" charset="0"/>
                <a:ea typeface="+mj-ea"/>
                <a:cs typeface="+mj-cs"/>
                <a:sym typeface="Calibri"/>
              </a:rPr>
              <a:t>Serve as an </a:t>
            </a:r>
            <a:r>
              <a:rPr lang="en-US" altLang="en-US" b="1" kern="0" dirty="0">
                <a:solidFill>
                  <a:srgbClr val="205E9F"/>
                </a:solidFill>
                <a:latin typeface="Montserrat" panose="00000500000000000000" pitchFamily="2" charset="0"/>
                <a:ea typeface="+mj-ea"/>
                <a:cs typeface="+mj-cs"/>
                <a:sym typeface="Calibri"/>
              </a:rPr>
              <a:t>ambassador</a:t>
            </a:r>
            <a:r>
              <a:rPr lang="en-US" altLang="en-US" kern="0" dirty="0">
                <a:solidFill>
                  <a:srgbClr val="205E9F"/>
                </a:solidFill>
                <a:latin typeface="Montserrat" panose="00000500000000000000" pitchFamily="2" charset="0"/>
                <a:ea typeface="+mj-ea"/>
                <a:cs typeface="+mj-cs"/>
                <a:sym typeface="Calibri"/>
              </a:rPr>
              <a:t> for international exchange</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205E9F"/>
                </a:solidFill>
                <a:latin typeface="Montserrat" panose="00000500000000000000" pitchFamily="2" charset="0"/>
                <a:ea typeface="+mj-ea"/>
                <a:cs typeface="+mj-cs"/>
                <a:sym typeface="Calibri"/>
              </a:rPr>
              <a:t>Gain the </a:t>
            </a:r>
            <a:r>
              <a:rPr lang="en-US" altLang="en-US" b="1" kern="0" dirty="0">
                <a:solidFill>
                  <a:srgbClr val="205E9F"/>
                </a:solidFill>
                <a:latin typeface="Montserrat" panose="00000500000000000000" pitchFamily="2" charset="0"/>
                <a:ea typeface="+mj-ea"/>
                <a:cs typeface="+mj-cs"/>
                <a:sym typeface="Calibri"/>
              </a:rPr>
              <a:t>professional recognition </a:t>
            </a:r>
            <a:r>
              <a:rPr lang="en-US" altLang="en-US" kern="0" dirty="0">
                <a:solidFill>
                  <a:srgbClr val="205E9F"/>
                </a:solidFill>
                <a:latin typeface="Montserrat" panose="00000500000000000000" pitchFamily="2" charset="0"/>
                <a:ea typeface="+mj-ea"/>
                <a:cs typeface="+mj-cs"/>
                <a:sym typeface="Calibri"/>
              </a:rPr>
              <a:t>as being identified as a “Fulbright Scholar”</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205E9F"/>
                </a:solidFill>
                <a:latin typeface="Montserrat" panose="00000500000000000000" pitchFamily="2" charset="0"/>
                <a:ea typeface="+mj-ea"/>
                <a:cs typeface="+mj-cs"/>
                <a:sym typeface="Calibri"/>
              </a:rPr>
              <a:t>Join a vibrant </a:t>
            </a:r>
            <a:r>
              <a:rPr lang="en-US" altLang="en-US" b="1" kern="0" dirty="0">
                <a:solidFill>
                  <a:srgbClr val="205E9F"/>
                </a:solidFill>
                <a:latin typeface="Montserrat" panose="00000500000000000000" pitchFamily="2" charset="0"/>
                <a:ea typeface="+mj-ea"/>
                <a:cs typeface="+mj-cs"/>
                <a:sym typeface="Calibri"/>
              </a:rPr>
              <a:t>alumni network</a:t>
            </a:r>
          </a:p>
        </p:txBody>
      </p:sp>
      <p:sp>
        <p:nvSpPr>
          <p:cNvPr id="9" name="TextBox 8">
            <a:extLst>
              <a:ext uri="{FF2B5EF4-FFF2-40B4-BE49-F238E27FC236}">
                <a16:creationId xmlns:a16="http://schemas.microsoft.com/office/drawing/2014/main" id="{4F2E5A04-EC3C-A8AE-7FBA-B939549FC107}"/>
              </a:ext>
            </a:extLst>
          </p:cNvPr>
          <p:cNvSpPr txBox="1"/>
          <p:nvPr/>
        </p:nvSpPr>
        <p:spPr>
          <a:xfrm>
            <a:off x="841330" y="1680132"/>
            <a:ext cx="6102416" cy="418833"/>
          </a:xfrm>
          <a:prstGeom prst="rect">
            <a:avLst/>
          </a:prstGeom>
          <a:noFill/>
        </p:spPr>
        <p:txBody>
          <a:bodyPr wrap="square">
            <a:spAutoFit/>
          </a:bodyPr>
          <a:lstStyle/>
          <a:p>
            <a:pPr hangingPunct="0">
              <a:lnSpc>
                <a:spcPct val="114000"/>
              </a:lnSpc>
              <a:spcBef>
                <a:spcPts val="350"/>
              </a:spcBef>
              <a:buSzPct val="100000"/>
              <a:defRPr/>
            </a:pPr>
            <a:r>
              <a:rPr lang="en-US" altLang="en-US" sz="2000" b="1" kern="0" dirty="0">
                <a:solidFill>
                  <a:srgbClr val="00B1E4"/>
                </a:solidFill>
                <a:latin typeface="Montserrat" panose="00000500000000000000" pitchFamily="2" charset="0"/>
                <a:ea typeface="+mj-ea"/>
                <a:cs typeface="+mj-cs"/>
                <a:sym typeface="Calibri"/>
              </a:rPr>
              <a:t>Fulbright is transformational.</a:t>
            </a:r>
          </a:p>
        </p:txBody>
      </p:sp>
      <p:pic>
        <p:nvPicPr>
          <p:cNvPr id="5" name="Picture 4">
            <a:extLst>
              <a:ext uri="{FF2B5EF4-FFF2-40B4-BE49-F238E27FC236}">
                <a16:creationId xmlns:a16="http://schemas.microsoft.com/office/drawing/2014/main" id="{C40BC703-0D48-BDE9-A692-5D20012584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14308" y="1626640"/>
            <a:ext cx="4636361" cy="4035871"/>
          </a:xfrm>
          <a:prstGeom prst="rect">
            <a:avLst/>
          </a:prstGeom>
        </p:spPr>
      </p:pic>
    </p:spTree>
    <p:extLst>
      <p:ext uri="{BB962C8B-B14F-4D97-AF65-F5344CB8AC3E}">
        <p14:creationId xmlns:p14="http://schemas.microsoft.com/office/powerpoint/2010/main" val="43569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841330" y="954649"/>
            <a:ext cx="9222425"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Why Fulbright?</a:t>
            </a:r>
            <a:endParaRPr sz="3600" kern="0" dirty="0">
              <a:solidFill>
                <a:srgbClr val="0065A2"/>
              </a:solidFill>
              <a:latin typeface="Montserrat SemiBold" panose="00000700000000000000" pitchFamily="2" charset="0"/>
              <a:sym typeface="Mark OT Bold"/>
            </a:endParaRPr>
          </a:p>
        </p:txBody>
      </p:sp>
      <p:sp>
        <p:nvSpPr>
          <p:cNvPr id="13" name="TextBox 12">
            <a:extLst>
              <a:ext uri="{FF2B5EF4-FFF2-40B4-BE49-F238E27FC236}">
                <a16:creationId xmlns:a16="http://schemas.microsoft.com/office/drawing/2014/main" id="{91271B66-4218-57BF-7014-002D837A5D24}"/>
              </a:ext>
            </a:extLst>
          </p:cNvPr>
          <p:cNvSpPr txBox="1"/>
          <p:nvPr/>
        </p:nvSpPr>
        <p:spPr>
          <a:xfrm>
            <a:off x="904487" y="2472612"/>
            <a:ext cx="5537699" cy="418833"/>
          </a:xfrm>
          <a:prstGeom prst="rect">
            <a:avLst/>
          </a:prstGeom>
          <a:noFill/>
        </p:spPr>
        <p:txBody>
          <a:bodyPr wrap="square">
            <a:spAutoFit/>
          </a:bodyPr>
          <a:lstStyle/>
          <a:p>
            <a:pPr hangingPunct="0">
              <a:lnSpc>
                <a:spcPct val="114000"/>
              </a:lnSpc>
              <a:spcBef>
                <a:spcPts val="350"/>
              </a:spcBef>
              <a:buSzPct val="100000"/>
              <a:defRPr/>
            </a:pPr>
            <a:r>
              <a:rPr lang="en-US" altLang="en-US" sz="2000" b="1" kern="0" dirty="0">
                <a:solidFill>
                  <a:srgbClr val="00B1E4"/>
                </a:solidFill>
                <a:latin typeface="Montserrat" panose="00000500000000000000" pitchFamily="2" charset="0"/>
                <a:ea typeface="+mj-ea"/>
                <a:cs typeface="+mj-cs"/>
                <a:sym typeface="Calibri"/>
              </a:rPr>
              <a:t>Fulbright is family-friendly.</a:t>
            </a:r>
          </a:p>
        </p:txBody>
      </p:sp>
      <p:sp>
        <p:nvSpPr>
          <p:cNvPr id="15" name="TextBox 14">
            <a:extLst>
              <a:ext uri="{FF2B5EF4-FFF2-40B4-BE49-F238E27FC236}">
                <a16:creationId xmlns:a16="http://schemas.microsoft.com/office/drawing/2014/main" id="{BFBC5CEC-54A3-5D29-8EB0-BF4E1D9C04F5}"/>
              </a:ext>
            </a:extLst>
          </p:cNvPr>
          <p:cNvSpPr txBox="1"/>
          <p:nvPr/>
        </p:nvSpPr>
        <p:spPr>
          <a:xfrm>
            <a:off x="904487" y="3046968"/>
            <a:ext cx="6411686" cy="1384931"/>
          </a:xfrm>
          <a:prstGeom prst="rect">
            <a:avLst/>
          </a:prstGeom>
          <a:noFill/>
        </p:spPr>
        <p:txBody>
          <a:bodyPr wrap="square">
            <a:spAutoFit/>
          </a:bodyPr>
          <a:lstStyle/>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0065A2"/>
                </a:solidFill>
                <a:latin typeface="Montserrat" panose="00000500000000000000" pitchFamily="2" charset="0"/>
                <a:ea typeface="+mj-ea"/>
                <a:cs typeface="+mj-cs"/>
                <a:sym typeface="Calibri"/>
              </a:rPr>
              <a:t>Approximately </a:t>
            </a:r>
            <a:r>
              <a:rPr lang="en-US" altLang="en-US" b="1" kern="0" dirty="0">
                <a:solidFill>
                  <a:srgbClr val="0065A2"/>
                </a:solidFill>
                <a:latin typeface="Montserrat" panose="00000500000000000000" pitchFamily="2" charset="0"/>
                <a:ea typeface="+mj-ea"/>
                <a:cs typeface="+mj-cs"/>
                <a:sym typeface="Calibri"/>
              </a:rPr>
              <a:t>60%</a:t>
            </a:r>
            <a:r>
              <a:rPr lang="en-US" altLang="en-US" kern="0" dirty="0">
                <a:solidFill>
                  <a:srgbClr val="0065A2"/>
                </a:solidFill>
                <a:latin typeface="Montserrat" panose="00000500000000000000" pitchFamily="2" charset="0"/>
                <a:ea typeface="+mj-ea"/>
                <a:cs typeface="+mj-cs"/>
                <a:sym typeface="Calibri"/>
              </a:rPr>
              <a:t> of our awards provide </a:t>
            </a:r>
            <a:r>
              <a:rPr lang="en-US" altLang="en-US" b="1" kern="0" dirty="0">
                <a:solidFill>
                  <a:srgbClr val="0065A2"/>
                </a:solidFill>
                <a:latin typeface="Montserrat" panose="00000500000000000000" pitchFamily="2" charset="0"/>
                <a:ea typeface="+mj-ea"/>
                <a:cs typeface="+mj-cs"/>
                <a:sym typeface="Calibri"/>
              </a:rPr>
              <a:t>dependent support</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0065A2"/>
                </a:solidFill>
                <a:latin typeface="Montserrat" panose="00000500000000000000" pitchFamily="2" charset="0"/>
                <a:ea typeface="+mj-ea"/>
                <a:cs typeface="+mj-cs"/>
                <a:sym typeface="Calibri"/>
              </a:rPr>
              <a:t>Many Fulbright dependents go on to have international careers</a:t>
            </a:r>
          </a:p>
        </p:txBody>
      </p:sp>
      <p:pic>
        <p:nvPicPr>
          <p:cNvPr id="5" name="Picture 4" descr="A group of people posing for the camera&#10;&#10;Description automatically generated with medium confidence">
            <a:extLst>
              <a:ext uri="{FF2B5EF4-FFF2-40B4-BE49-F238E27FC236}">
                <a16:creationId xmlns:a16="http://schemas.microsoft.com/office/drawing/2014/main" id="{75ECA4B8-9123-E19A-70C5-60EA394B39A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6876799" y="1709239"/>
            <a:ext cx="4236865" cy="3607477"/>
          </a:xfrm>
          <a:prstGeom prst="rect">
            <a:avLst/>
          </a:prstGeom>
        </p:spPr>
      </p:pic>
    </p:spTree>
    <p:extLst>
      <p:ext uri="{BB962C8B-B14F-4D97-AF65-F5344CB8AC3E}">
        <p14:creationId xmlns:p14="http://schemas.microsoft.com/office/powerpoint/2010/main" val="166502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841330" y="954649"/>
            <a:ext cx="9222425" cy="53880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Why Fulbright?</a:t>
            </a:r>
            <a:endParaRPr sz="3600" kern="0" dirty="0">
              <a:solidFill>
                <a:srgbClr val="0065A2"/>
              </a:solidFill>
              <a:latin typeface="Montserrat SemiBold" panose="00000700000000000000" pitchFamily="2" charset="0"/>
              <a:sym typeface="Mark OT Bold"/>
            </a:endParaRPr>
          </a:p>
        </p:txBody>
      </p:sp>
      <p:sp>
        <p:nvSpPr>
          <p:cNvPr id="11" name="First &amp; Last Name, Position…">
            <a:extLst>
              <a:ext uri="{FF2B5EF4-FFF2-40B4-BE49-F238E27FC236}">
                <a16:creationId xmlns:a16="http://schemas.microsoft.com/office/drawing/2014/main" id="{B7A482D1-C811-4913-9B0A-379A44143CE7}"/>
              </a:ext>
            </a:extLst>
          </p:cNvPr>
          <p:cNvSpPr txBox="1"/>
          <p:nvPr/>
        </p:nvSpPr>
        <p:spPr>
          <a:xfrm>
            <a:off x="841330" y="2999425"/>
            <a:ext cx="5537699" cy="1436227"/>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b="1" kern="0" dirty="0">
                <a:solidFill>
                  <a:srgbClr val="0065A2"/>
                </a:solidFill>
                <a:latin typeface="Montserrat" panose="00000500000000000000" pitchFamily="2" charset="0"/>
                <a:ea typeface="+mj-ea"/>
                <a:cs typeface="+mj-cs"/>
                <a:sym typeface="Calibri"/>
              </a:rPr>
              <a:t>70% of applicants </a:t>
            </a:r>
            <a:r>
              <a:rPr lang="en-US" altLang="en-US" kern="0" dirty="0">
                <a:solidFill>
                  <a:srgbClr val="0065A2"/>
                </a:solidFill>
                <a:latin typeface="Montserrat" panose="00000500000000000000" pitchFamily="2" charset="0"/>
                <a:ea typeface="+mj-ea"/>
                <a:cs typeface="+mj-cs"/>
                <a:sym typeface="Calibri"/>
              </a:rPr>
              <a:t>engage with IIE staff</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b="1" kern="0" dirty="0">
                <a:solidFill>
                  <a:srgbClr val="0065A2"/>
                </a:solidFill>
                <a:latin typeface="Montserrat" panose="00000500000000000000" pitchFamily="2" charset="0"/>
                <a:ea typeface="+mj-ea"/>
                <a:cs typeface="+mj-cs"/>
                <a:sym typeface="Calibri"/>
              </a:rPr>
              <a:t>Continued support </a:t>
            </a:r>
            <a:r>
              <a:rPr lang="en-US" altLang="en-US" kern="0" dirty="0">
                <a:solidFill>
                  <a:srgbClr val="0065A2"/>
                </a:solidFill>
                <a:latin typeface="Montserrat" panose="00000500000000000000" pitchFamily="2" charset="0"/>
                <a:ea typeface="+mj-ea"/>
                <a:cs typeface="+mj-cs"/>
                <a:sym typeface="Calibri"/>
              </a:rPr>
              <a:t>while in country from IIE and host country staff </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0065A2"/>
                </a:solidFill>
                <a:latin typeface="Montserrat" panose="00000500000000000000" pitchFamily="2" charset="0"/>
                <a:ea typeface="+mj-ea"/>
                <a:cs typeface="+mj-cs"/>
                <a:sym typeface="Calibri"/>
              </a:rPr>
              <a:t>Access to </a:t>
            </a:r>
            <a:r>
              <a:rPr lang="en-US" altLang="en-US" b="1" kern="0" dirty="0">
                <a:solidFill>
                  <a:srgbClr val="0065A2"/>
                </a:solidFill>
                <a:latin typeface="Montserrat" panose="00000500000000000000" pitchFamily="2" charset="0"/>
                <a:ea typeface="+mj-ea"/>
                <a:cs typeface="+mj-cs"/>
                <a:sym typeface="Calibri"/>
              </a:rPr>
              <a:t>Fulbright alumni </a:t>
            </a:r>
            <a:r>
              <a:rPr lang="en-US" altLang="en-US" kern="0" dirty="0">
                <a:solidFill>
                  <a:srgbClr val="0065A2"/>
                </a:solidFill>
                <a:latin typeface="Montserrat" panose="00000500000000000000" pitchFamily="2" charset="0"/>
                <a:ea typeface="+mj-ea"/>
                <a:cs typeface="+mj-cs"/>
                <a:sym typeface="Calibri"/>
              </a:rPr>
              <a:t>as a resource</a:t>
            </a:r>
          </a:p>
        </p:txBody>
      </p:sp>
      <p:sp>
        <p:nvSpPr>
          <p:cNvPr id="17" name="TextBox 16">
            <a:extLst>
              <a:ext uri="{FF2B5EF4-FFF2-40B4-BE49-F238E27FC236}">
                <a16:creationId xmlns:a16="http://schemas.microsoft.com/office/drawing/2014/main" id="{F9B786E1-3763-3895-E401-2C9FF6119786}"/>
              </a:ext>
            </a:extLst>
          </p:cNvPr>
          <p:cNvSpPr txBox="1"/>
          <p:nvPr/>
        </p:nvSpPr>
        <p:spPr>
          <a:xfrm>
            <a:off x="841330" y="2405873"/>
            <a:ext cx="5537699" cy="418833"/>
          </a:xfrm>
          <a:prstGeom prst="rect">
            <a:avLst/>
          </a:prstGeom>
          <a:noFill/>
        </p:spPr>
        <p:txBody>
          <a:bodyPr wrap="square">
            <a:spAutoFit/>
          </a:bodyPr>
          <a:lstStyle/>
          <a:p>
            <a:pPr hangingPunct="0">
              <a:lnSpc>
                <a:spcPct val="114000"/>
              </a:lnSpc>
              <a:spcBef>
                <a:spcPts val="350"/>
              </a:spcBef>
              <a:buSzPct val="100000"/>
              <a:defRPr/>
            </a:pPr>
            <a:r>
              <a:rPr lang="en-US" altLang="en-US" sz="2000" b="1" kern="0" dirty="0">
                <a:solidFill>
                  <a:srgbClr val="00B1E4"/>
                </a:solidFill>
                <a:latin typeface="Montserrat" panose="00000500000000000000" pitchFamily="2" charset="0"/>
                <a:ea typeface="+mj-ea"/>
                <a:cs typeface="+mj-cs"/>
                <a:sym typeface="Calibri"/>
              </a:rPr>
              <a:t>Fulbright is supportive.</a:t>
            </a:r>
          </a:p>
        </p:txBody>
      </p:sp>
      <p:pic>
        <p:nvPicPr>
          <p:cNvPr id="5" name="Picture 4" descr="A group of people posing for a photo&#10;&#10;Description automatically generated">
            <a:extLst>
              <a:ext uri="{FF2B5EF4-FFF2-40B4-BE49-F238E27FC236}">
                <a16:creationId xmlns:a16="http://schemas.microsoft.com/office/drawing/2014/main" id="{D78CDB22-AF67-8F3E-1DAB-42B937D53D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445" y="1894096"/>
            <a:ext cx="5119879" cy="3419919"/>
          </a:xfrm>
          <a:prstGeom prst="rect">
            <a:avLst/>
          </a:prstGeom>
        </p:spPr>
      </p:pic>
    </p:spTree>
    <p:extLst>
      <p:ext uri="{BB962C8B-B14F-4D97-AF65-F5344CB8AC3E}">
        <p14:creationId xmlns:p14="http://schemas.microsoft.com/office/powerpoint/2010/main" val="2080390317"/>
      </p:ext>
    </p:extLst>
  </p:cSld>
  <p:clrMapOvr>
    <a:masterClrMapping/>
  </p:clrMapOvr>
</p:sld>
</file>

<file path=ppt/theme/theme1.xml><?xml version="1.0" encoding="utf-8"?>
<a:theme xmlns:a="http://schemas.openxmlformats.org/drawingml/2006/main" name="1_Title Slid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egacy Blu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ky Blu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ky Blu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Whit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ray Base">
  <a:themeElements>
    <a:clrScheme name="Fulbright Feb 2021">
      <a:dk1>
        <a:srgbClr val="707372"/>
      </a:dk1>
      <a:lt1>
        <a:srgbClr val="FFFFFF"/>
      </a:lt1>
      <a:dk2>
        <a:srgbClr val="0077C8"/>
      </a:dk2>
      <a:lt2>
        <a:srgbClr val="003DA5"/>
      </a:lt2>
      <a:accent1>
        <a:srgbClr val="9EA2A2"/>
      </a:accent1>
      <a:accent2>
        <a:srgbClr val="007398"/>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pener">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2_Title Slide">
  <a:themeElements>
    <a:clrScheme name="Fulbright Feb 2022">
      <a:dk1>
        <a:srgbClr val="707372"/>
      </a:dk1>
      <a:lt1>
        <a:srgbClr val="FFFFFF"/>
      </a:lt1>
      <a:dk2>
        <a:srgbClr val="0077C8"/>
      </a:dk2>
      <a:lt2>
        <a:srgbClr val="003DA5"/>
      </a:lt2>
      <a:accent1>
        <a:srgbClr val="9EA2A2"/>
      </a:accent1>
      <a:accent2>
        <a:srgbClr val="0095D9"/>
      </a:accent2>
      <a:accent3>
        <a:srgbClr val="003E68"/>
      </a:accent3>
      <a:accent4>
        <a:srgbClr val="00BAEC"/>
      </a:accent4>
      <a:accent5>
        <a:srgbClr val="0066B3"/>
      </a:accent5>
      <a:accent6>
        <a:srgbClr val="115E67"/>
      </a:accent6>
      <a:hlink>
        <a:srgbClr val="008CB8"/>
      </a:hlink>
      <a:folHlink>
        <a:srgbClr val="008C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2529</TotalTime>
  <Words>3049</Words>
  <Application>Microsoft Office PowerPoint</Application>
  <PresentationFormat>Widescreen</PresentationFormat>
  <Paragraphs>269</Paragraphs>
  <Slides>26</Slides>
  <Notes>23</Notes>
  <HiddenSlides>1</HiddenSlides>
  <MMClips>0</MMClips>
  <ScaleCrop>false</ScaleCrop>
  <HeadingPairs>
    <vt:vector size="4" baseType="variant">
      <vt:variant>
        <vt:lpstr>Theme</vt:lpstr>
      </vt:variant>
      <vt:variant>
        <vt:i4>9</vt:i4>
      </vt:variant>
      <vt:variant>
        <vt:lpstr>Slide Titles</vt:lpstr>
      </vt:variant>
      <vt:variant>
        <vt:i4>26</vt:i4>
      </vt:variant>
    </vt:vector>
  </HeadingPairs>
  <TitlesOfParts>
    <vt:vector size="35" baseType="lpstr">
      <vt:lpstr>1_Title Slide</vt:lpstr>
      <vt:lpstr>1_White Base</vt:lpstr>
      <vt:lpstr>1_Legacy Blue Base</vt:lpstr>
      <vt:lpstr>2_Sky Blue Base</vt:lpstr>
      <vt:lpstr>1_Sky Blue Base</vt:lpstr>
      <vt:lpstr>White Base</vt:lpstr>
      <vt:lpstr>Gray Base</vt:lpstr>
      <vt:lpstr>1_Opener</vt:lpstr>
      <vt:lpstr>2_Title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a strong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Rivers, Lee</dc:creator>
  <cp:lastModifiedBy>Kerr, Sarah-Ellen</cp:lastModifiedBy>
  <cp:revision>325</cp:revision>
  <dcterms:created xsi:type="dcterms:W3CDTF">2020-02-04T16:49:30Z</dcterms:created>
  <dcterms:modified xsi:type="dcterms:W3CDTF">2023-10-16T17:55:21Z</dcterms:modified>
</cp:coreProperties>
</file>