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6" r:id="rId2"/>
    <p:sldMasterId id="2147483670" r:id="rId3"/>
    <p:sldMasterId id="2147483672" r:id="rId4"/>
    <p:sldMasterId id="2147483674" r:id="rId5"/>
    <p:sldMasterId id="2147483686" r:id="rId6"/>
    <p:sldMasterId id="2147483690" r:id="rId7"/>
    <p:sldMasterId id="2147483709" r:id="rId8"/>
    <p:sldMasterId id="2147483713" r:id="rId9"/>
    <p:sldMasterId id="2147483719" r:id="rId10"/>
  </p:sldMasterIdLst>
  <p:notesMasterIdLst>
    <p:notesMasterId r:id="rId27"/>
  </p:notesMasterIdLst>
  <p:handoutMasterIdLst>
    <p:handoutMasterId r:id="rId28"/>
  </p:handoutMasterIdLst>
  <p:sldIdLst>
    <p:sldId id="256" r:id="rId11"/>
    <p:sldId id="317" r:id="rId12"/>
    <p:sldId id="320" r:id="rId13"/>
    <p:sldId id="335" r:id="rId14"/>
    <p:sldId id="343" r:id="rId15"/>
    <p:sldId id="352" r:id="rId16"/>
    <p:sldId id="344" r:id="rId17"/>
    <p:sldId id="347" r:id="rId18"/>
    <p:sldId id="353" r:id="rId19"/>
    <p:sldId id="322" r:id="rId20"/>
    <p:sldId id="354" r:id="rId21"/>
    <p:sldId id="350" r:id="rId22"/>
    <p:sldId id="337" r:id="rId23"/>
    <p:sldId id="346" r:id="rId24"/>
    <p:sldId id="299" r:id="rId25"/>
    <p:sldId id="3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vers, Lee" initials="RL" lastIdx="3" clrIdx="0">
    <p:extLst>
      <p:ext uri="{19B8F6BF-5375-455C-9EA6-DF929625EA0E}">
        <p15:presenceInfo xmlns:p15="http://schemas.microsoft.com/office/powerpoint/2012/main" userId="S-1-5-21-1060284298-764733703-725345543-339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2"/>
    <a:srgbClr val="9BBB59"/>
    <a:srgbClr val="8064A2"/>
    <a:srgbClr val="C0504D"/>
    <a:srgbClr val="4F81BD"/>
    <a:srgbClr val="4BACC6"/>
    <a:srgbClr val="205E9F"/>
    <a:srgbClr val="003DA5"/>
    <a:srgbClr val="009ED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5652" autoAdjust="0"/>
  </p:normalViewPr>
  <p:slideViewPr>
    <p:cSldViewPr snapToGrid="0">
      <p:cViewPr>
        <p:scale>
          <a:sx n="75" d="100"/>
          <a:sy n="75" d="100"/>
        </p:scale>
        <p:origin x="1764" y="744"/>
      </p:cViewPr>
      <p:guideLst/>
    </p:cSldViewPr>
  </p:slideViewPr>
  <p:notesTextViewPr>
    <p:cViewPr>
      <p:scale>
        <a:sx n="1" d="1"/>
        <a:sy n="1" d="1"/>
      </p:scale>
      <p:origin x="0" y="0"/>
    </p:cViewPr>
  </p:notesTextViewPr>
  <p:notesViewPr>
    <p:cSldViewPr snapToGrid="0">
      <p:cViewPr varScale="1">
        <p:scale>
          <a:sx n="84" d="100"/>
          <a:sy n="84" d="100"/>
        </p:scale>
        <p:origin x="20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423BF8-DF2F-417D-99FF-568B9EA494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73DE8D8-93F2-477D-B3DF-247C8A2140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8960BF-3611-4905-AC6A-C7CDB9E317BE}" type="datetimeFigureOut">
              <a:rPr lang="en-US" smtClean="0"/>
              <a:t>2/7/2023</a:t>
            </a:fld>
            <a:endParaRPr lang="en-US"/>
          </a:p>
        </p:txBody>
      </p:sp>
      <p:sp>
        <p:nvSpPr>
          <p:cNvPr id="4" name="Footer Placeholder 3">
            <a:extLst>
              <a:ext uri="{FF2B5EF4-FFF2-40B4-BE49-F238E27FC236}">
                <a16:creationId xmlns:a16="http://schemas.microsoft.com/office/drawing/2014/main" id="{E0D91461-FA0F-4C33-BA2B-39A2BA44A5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E7C263-C504-45B8-9945-1AAF2348C6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2E55EF-67A0-4554-9F08-78B76CA77D9A}" type="slidenum">
              <a:rPr lang="en-US" smtClean="0"/>
              <a:t>‹#›</a:t>
            </a:fld>
            <a:endParaRPr lang="en-US"/>
          </a:p>
        </p:txBody>
      </p:sp>
    </p:spTree>
    <p:extLst>
      <p:ext uri="{BB962C8B-B14F-4D97-AF65-F5344CB8AC3E}">
        <p14:creationId xmlns:p14="http://schemas.microsoft.com/office/powerpoint/2010/main" val="1699558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E940F-5DD9-41B6-AE3D-9B31B7C4A5F0}"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DBFC0-96C0-43E6-A899-3FDA858CBC7D}" type="slidenum">
              <a:rPr lang="en-US" smtClean="0"/>
              <a:t>‹#›</a:t>
            </a:fld>
            <a:endParaRPr lang="en-US"/>
          </a:p>
        </p:txBody>
      </p:sp>
    </p:spTree>
    <p:extLst>
      <p:ext uri="{BB962C8B-B14F-4D97-AF65-F5344CB8AC3E}">
        <p14:creationId xmlns:p14="http://schemas.microsoft.com/office/powerpoint/2010/main" val="198595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49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application to host in the 2024-2025 academic year has just opened and will close on June 1, 2023.  The application is completed online through a system called Slate. It is helpful for institutions to start the application early to gain insight into what is asked of them and get a sense of all components.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Within the application, you will outline institutional information, contacts on campus for this scholar, academic program for the scholar, plans for community engagement activities on-campus outside the hosting department as well as off-campus, and scholar profile.  Institutions can either name a specific scholar or request recruitment from 1-2 countries from a geographical world region.</a:t>
            </a:r>
          </a:p>
          <a:p>
            <a:endParaRPr lang="en-US" sz="1200" dirty="0"/>
          </a:p>
          <a:p>
            <a:endParaRPr lang="en-US" dirty="0"/>
          </a:p>
        </p:txBody>
      </p:sp>
      <p:sp>
        <p:nvSpPr>
          <p:cNvPr id="4" name="Slide Number Placeholder 3"/>
          <p:cNvSpPr>
            <a:spLocks noGrp="1"/>
          </p:cNvSpPr>
          <p:nvPr>
            <p:ph type="sldNum" sz="quarter" idx="5"/>
          </p:nvPr>
        </p:nvSpPr>
        <p:spPr/>
        <p:txBody>
          <a:bodyPr/>
          <a:lstStyle/>
          <a:p>
            <a:fld id="{231DBFC0-96C0-43E6-A899-3FDA858CBC7D}" type="slidenum">
              <a:rPr lang="en-US" smtClean="0"/>
              <a:t>13</a:t>
            </a:fld>
            <a:endParaRPr lang="en-US"/>
          </a:p>
        </p:txBody>
      </p:sp>
    </p:spTree>
    <p:extLst>
      <p:ext uri="{BB962C8B-B14F-4D97-AF65-F5344CB8AC3E}">
        <p14:creationId xmlns:p14="http://schemas.microsoft.com/office/powerpoint/2010/main" val="3679693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Program page we have link to application on Slate. Application guidelines, Tips for completing a successful application and Information for Named/Recruited S-I-R Candidates. Our website is a valuable resource that provides Institution and Scholar Stories and FAQs.</a:t>
            </a:r>
          </a:p>
          <a:p>
            <a:endParaRPr lang="en-US" dirty="0"/>
          </a:p>
        </p:txBody>
      </p:sp>
      <p:sp>
        <p:nvSpPr>
          <p:cNvPr id="4" name="Slide Number Placeholder 3"/>
          <p:cNvSpPr>
            <a:spLocks noGrp="1"/>
          </p:cNvSpPr>
          <p:nvPr>
            <p:ph type="sldNum" sz="quarter" idx="5"/>
          </p:nvPr>
        </p:nvSpPr>
        <p:spPr/>
        <p:txBody>
          <a:bodyPr/>
          <a:lstStyle/>
          <a:p>
            <a:fld id="{231DBFC0-96C0-43E6-A899-3FDA858CBC7D}" type="slidenum">
              <a:rPr lang="en-US" smtClean="0"/>
              <a:t>14</a:t>
            </a:fld>
            <a:endParaRPr lang="en-US"/>
          </a:p>
        </p:txBody>
      </p:sp>
    </p:spTree>
    <p:extLst>
      <p:ext uri="{BB962C8B-B14F-4D97-AF65-F5344CB8AC3E}">
        <p14:creationId xmlns:p14="http://schemas.microsoft.com/office/powerpoint/2010/main" val="3223805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Upcoming Webinars and office hours, beginning in March.</a:t>
            </a:r>
          </a:p>
        </p:txBody>
      </p:sp>
      <p:sp>
        <p:nvSpPr>
          <p:cNvPr id="4" name="Slide Number Placeholder 3"/>
          <p:cNvSpPr>
            <a:spLocks noGrp="1"/>
          </p:cNvSpPr>
          <p:nvPr>
            <p:ph type="sldNum" sz="quarter" idx="5"/>
          </p:nvPr>
        </p:nvSpPr>
        <p:spPr/>
        <p:txBody>
          <a:bodyPr/>
          <a:lstStyle/>
          <a:p>
            <a:fld id="{231DBFC0-96C0-43E6-A899-3FDA858CBC7D}" type="slidenum">
              <a:rPr lang="en-US" smtClean="0"/>
              <a:t>15</a:t>
            </a:fld>
            <a:endParaRPr lang="en-US"/>
          </a:p>
        </p:txBody>
      </p:sp>
    </p:spTree>
    <p:extLst>
      <p:ext uri="{BB962C8B-B14F-4D97-AF65-F5344CB8AC3E}">
        <p14:creationId xmlns:p14="http://schemas.microsoft.com/office/powerpoint/2010/main" val="2853920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DBFC0-96C0-43E6-A899-3FDA858CBC7D}" type="slidenum">
              <a:rPr lang="en-US" smtClean="0"/>
              <a:t>16</a:t>
            </a:fld>
            <a:endParaRPr lang="en-US"/>
          </a:p>
        </p:txBody>
      </p:sp>
    </p:spTree>
    <p:extLst>
      <p:ext uri="{BB962C8B-B14F-4D97-AF65-F5344CB8AC3E}">
        <p14:creationId xmlns:p14="http://schemas.microsoft.com/office/powerpoint/2010/main" val="1923031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3224">
              <a:defRPr/>
            </a:pPr>
            <a:endParaRPr lang="en-US" sz="1900" dirty="0">
              <a:solidFill>
                <a:schemeClr val="tx1"/>
              </a:solidFill>
            </a:endParaRPr>
          </a:p>
        </p:txBody>
      </p:sp>
    </p:spTree>
    <p:extLst>
      <p:ext uri="{BB962C8B-B14F-4D97-AF65-F5344CB8AC3E}">
        <p14:creationId xmlns:p14="http://schemas.microsoft.com/office/powerpoint/2010/main" val="3286168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DBFC0-96C0-43E6-A899-3FDA858CBC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063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2000" b="0" i="1" dirty="0"/>
              <a:t>SIR is a wonderful opportunity to bring scholars and faculty members from overseas to campus that might not have the opportunity to host scholars or have a strong international presence. It helps with internationalizing your campus and develop an exchange courses moving forward. These scholars teach primarily undergraduate and graduate academic courses for either a semester or full academic year. It provides a cross-cultural international perspective for the campus. The application is made by the interested U.S. institution, as I mentioned is for either a semester or full academic year. </a:t>
            </a:r>
          </a:p>
          <a:p>
            <a:endParaRPr lang="en-US" sz="2000" b="0" i="1" dirty="0"/>
          </a:p>
          <a:p>
            <a:r>
              <a:rPr lang="en-US" sz="2000" b="0" i="1" dirty="0"/>
              <a:t>While there are over 900 Fulbright Visiting Scholars on campuses around the U.S., what really sets this program apart, aside from the fact that the institutions drive the process, is that these scholars are highly integrated into the campus and community life. These scholars are teaching full course loads and should be engaging within the campus culture. Often times these scholars are viewed as all-stars and tend to be more visible than other visiting scholars who might often be stuck in a research lab and less exposed. </a:t>
            </a:r>
          </a:p>
          <a:p>
            <a:endParaRPr lang="en-US" sz="2000" b="0" i="1" dirty="0"/>
          </a:p>
          <a:p>
            <a:r>
              <a:rPr lang="en-US" sz="2000" b="0" i="1" dirty="0"/>
              <a:t>The application opened in February and has a deadline of June 1. </a:t>
            </a:r>
          </a:p>
          <a:p>
            <a:endParaRPr lang="en-US" sz="2000" b="0" i="1" dirty="0"/>
          </a:p>
          <a:p>
            <a:r>
              <a:rPr lang="en-US" sz="2000" b="0" i="1" dirty="0"/>
              <a:t>Photo</a:t>
            </a:r>
            <a:r>
              <a:rPr lang="en-US" sz="2000" b="0" i="1" baseline="0" dirty="0"/>
              <a:t> Caption: </a:t>
            </a:r>
            <a:r>
              <a:rPr lang="en-US" sz="2000" b="0" i="0" baseline="0" dirty="0"/>
              <a:t>Benjamin </a:t>
            </a:r>
            <a:r>
              <a:rPr lang="en-US" sz="2000" b="0" i="0" baseline="0" dirty="0" err="1"/>
              <a:t>Ayettey</a:t>
            </a:r>
            <a:r>
              <a:rPr lang="en-US" sz="2000" b="0" i="0" baseline="0" dirty="0"/>
              <a:t>, a dance instructor from Accra, Ghana, was a Scholar-In-Residence at Ohio Norther University from 2015-2016. </a:t>
            </a:r>
            <a:endParaRPr lang="en-US" sz="2000" b="0" i="1" dirty="0"/>
          </a:p>
          <a:p>
            <a:endParaRPr lang="en-US" sz="2000" baseline="0" dirty="0"/>
          </a:p>
          <a:p>
            <a:endParaRPr lang="en-US" sz="2000" dirty="0"/>
          </a:p>
        </p:txBody>
      </p:sp>
    </p:spTree>
    <p:extLst>
      <p:ext uri="{BB962C8B-B14F-4D97-AF65-F5344CB8AC3E}">
        <p14:creationId xmlns:p14="http://schemas.microsoft.com/office/powerpoint/2010/main" val="4179547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7372"/>
                </a:solidFill>
                <a:effectLst/>
                <a:uLnTx/>
                <a:uFillTx/>
                <a:latin typeface="Mark OT Book" panose="020B0604020201010104" pitchFamily="34" charset="0"/>
                <a:ea typeface="+mn-ea"/>
                <a:cs typeface="+mn-cs"/>
              </a:rPr>
              <a:t>An institution hosting an S-I-R in a given academic year must wait one academic before hosting a subsequent S-I-R. Preference will be given to applicants who have not previously received a Scholar-in-Residence award. </a:t>
            </a:r>
          </a:p>
          <a:p>
            <a:endParaRPr lang="en-US" dirty="0"/>
          </a:p>
        </p:txBody>
      </p:sp>
      <p:sp>
        <p:nvSpPr>
          <p:cNvPr id="4" name="Slide Number Placeholder 3"/>
          <p:cNvSpPr>
            <a:spLocks noGrp="1"/>
          </p:cNvSpPr>
          <p:nvPr>
            <p:ph type="sldNum" sz="quarter" idx="5"/>
          </p:nvPr>
        </p:nvSpPr>
        <p:spPr/>
        <p:txBody>
          <a:bodyPr/>
          <a:lstStyle/>
          <a:p>
            <a:fld id="{231DBFC0-96C0-43E6-A899-3FDA858CBC7D}" type="slidenum">
              <a:rPr lang="en-US" smtClean="0"/>
              <a:t>5</a:t>
            </a:fld>
            <a:endParaRPr lang="en-US"/>
          </a:p>
        </p:txBody>
      </p:sp>
    </p:spTree>
    <p:extLst>
      <p:ext uri="{BB962C8B-B14F-4D97-AF65-F5344CB8AC3E}">
        <p14:creationId xmlns:p14="http://schemas.microsoft.com/office/powerpoint/2010/main" val="1450569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marR="0" lvl="0" indent="-274320" algn="l" defTabSz="228600" rtl="0" eaLnBrk="0" fontAlgn="base" latinLnBrk="0" hangingPunct="0">
              <a:lnSpc>
                <a:spcPct val="11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7372"/>
                </a:solidFill>
                <a:effectLst/>
                <a:uLnTx/>
                <a:uFillTx/>
                <a:latin typeface="Mark OT Book"/>
                <a:ea typeface="+mn-ea"/>
                <a:cs typeface="+mn-cs"/>
              </a:rPr>
              <a:t>Host institutions gain new knowledge, new courses and new perspective from scholar</a:t>
            </a:r>
            <a:endParaRPr kumimoji="0" lang="en-US" sz="2400" b="0" i="0" u="none" strike="noStrike" kern="1200" cap="none" spc="0" normalizeH="0" baseline="0" noProof="0" dirty="0">
              <a:ln>
                <a:noFill/>
              </a:ln>
              <a:solidFill>
                <a:srgbClr val="707372"/>
              </a:solidFill>
              <a:effectLst/>
              <a:uLnTx/>
              <a:uFillTx/>
              <a:latin typeface="Mark OT Book" panose="020B0604020201010104" pitchFamily="34" charset="0"/>
              <a:ea typeface="+mn-ea"/>
              <a:cs typeface="+mn-cs"/>
            </a:endParaRPr>
          </a:p>
          <a:p>
            <a:pPr marL="274320" marR="0" lvl="0" indent="-274320" algn="l" defTabSz="228600" rtl="0" eaLnBrk="0" fontAlgn="base" latinLnBrk="0" hangingPunct="0">
              <a:lnSpc>
                <a:spcPct val="11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7372"/>
                </a:solidFill>
                <a:effectLst/>
                <a:uLnTx/>
                <a:uFillTx/>
                <a:latin typeface="Mark OT Book"/>
                <a:ea typeface="+mn-ea"/>
                <a:cs typeface="+mn-cs"/>
              </a:rPr>
              <a:t>U.S. Students learn about a particular world region or country </a:t>
            </a:r>
          </a:p>
          <a:p>
            <a:pPr marL="274320" marR="0" lvl="0" indent="-274320" algn="l" defTabSz="228600" rtl="0" eaLnBrk="0" fontAlgn="base" latinLnBrk="0" hangingPunct="0">
              <a:lnSpc>
                <a:spcPct val="11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7372"/>
                </a:solidFill>
                <a:effectLst/>
                <a:uLnTx/>
                <a:uFillTx/>
                <a:latin typeface="Mark OT Book" panose="020B0604020201010104" pitchFamily="34" charset="0"/>
                <a:ea typeface="+mn-ea"/>
                <a:cs typeface="+mn-cs"/>
              </a:rPr>
              <a:t>Experience impacts scholar’s field, career, home institution, and home community</a:t>
            </a:r>
          </a:p>
          <a:p>
            <a:pPr marL="274320" marR="0" lvl="0" indent="-274320" algn="l" defTabSz="228600" rtl="0" eaLnBrk="0" fontAlgn="base" latinLnBrk="0" hangingPunct="0">
              <a:lnSpc>
                <a:spcPct val="11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7372"/>
                </a:solidFill>
                <a:effectLst/>
                <a:uLnTx/>
                <a:uFillTx/>
                <a:latin typeface="Mark OT Book" panose="020B0604020201010104" pitchFamily="34" charset="0"/>
                <a:ea typeface="+mn-ea"/>
                <a:cs typeface="+mn-cs"/>
              </a:rPr>
              <a:t>Outcomes and Impact:</a:t>
            </a:r>
          </a:p>
          <a:p>
            <a:pPr marL="801688" marR="0" lvl="1" indent="-273050" algn="l" defTabSz="228600" rtl="0" eaLnBrk="0" fontAlgn="base" latinLnBrk="0" hangingPunct="0">
              <a:lnSpc>
                <a:spcPct val="11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7372"/>
                </a:solidFill>
                <a:effectLst/>
                <a:uLnTx/>
                <a:uFillTx/>
                <a:latin typeface="Calibri"/>
                <a:ea typeface="+mn-lt"/>
                <a:cs typeface="Calibri"/>
              </a:rPr>
              <a:t>Develop new world area studies programs</a:t>
            </a:r>
          </a:p>
          <a:p>
            <a:pPr marL="801688" marR="0" lvl="1" indent="-273050" algn="l" defTabSz="228600" rtl="0" eaLnBrk="0" fontAlgn="base" latinLnBrk="0" hangingPunct="0">
              <a:lnSpc>
                <a:spcPct val="11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7372"/>
                </a:solidFill>
                <a:effectLst/>
                <a:uLnTx/>
                <a:uFillTx/>
                <a:latin typeface="Calibri"/>
                <a:ea typeface="+mn-lt"/>
                <a:cs typeface="Calibri"/>
              </a:rPr>
              <a:t>Add an international dimension to existing coursework</a:t>
            </a:r>
          </a:p>
          <a:p>
            <a:pPr marL="801688" marR="0" lvl="1" indent="-273050" algn="l" defTabSz="228600" rtl="0" eaLnBrk="0" fontAlgn="base" latinLnBrk="0" hangingPunct="0">
              <a:lnSpc>
                <a:spcPct val="11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7372"/>
                </a:solidFill>
                <a:effectLst/>
                <a:uLnTx/>
                <a:uFillTx/>
                <a:latin typeface="Calibri"/>
                <a:ea typeface="+mn-lt"/>
                <a:cs typeface="Calibri"/>
              </a:rPr>
              <a:t>Expand an existing international program</a:t>
            </a:r>
          </a:p>
          <a:p>
            <a:pPr marL="801688" marR="0" lvl="1" indent="-273050" algn="l" defTabSz="228600" rtl="0" eaLnBrk="0" fontAlgn="base" latinLnBrk="0" hangingPunct="0">
              <a:lnSpc>
                <a:spcPct val="11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7372"/>
                </a:solidFill>
                <a:effectLst/>
                <a:uLnTx/>
                <a:uFillTx/>
                <a:latin typeface="Calibri"/>
                <a:ea typeface="+mn-lt"/>
                <a:cs typeface="Calibri"/>
              </a:rPr>
              <a:t>Study Abroad program</a:t>
            </a:r>
          </a:p>
          <a:p>
            <a:pPr marL="801688" marR="0" lvl="1" indent="-273050" algn="l" defTabSz="228600" rtl="0" eaLnBrk="0" fontAlgn="base" latinLnBrk="0" hangingPunct="0">
              <a:lnSpc>
                <a:spcPct val="11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7372"/>
                </a:solidFill>
                <a:effectLst/>
                <a:uLnTx/>
                <a:uFillTx/>
                <a:latin typeface="Calibri"/>
                <a:ea typeface="+mn-lt"/>
                <a:cs typeface="Calibri"/>
              </a:rPr>
              <a:t>Virtual Exchange/online courses</a:t>
            </a:r>
          </a:p>
          <a:p>
            <a:endParaRPr lang="en-US" dirty="0"/>
          </a:p>
        </p:txBody>
      </p:sp>
      <p:sp>
        <p:nvSpPr>
          <p:cNvPr id="4" name="Slide Number Placeholder 3"/>
          <p:cNvSpPr>
            <a:spLocks noGrp="1"/>
          </p:cNvSpPr>
          <p:nvPr>
            <p:ph type="sldNum" sz="quarter" idx="5"/>
          </p:nvPr>
        </p:nvSpPr>
        <p:spPr/>
        <p:txBody>
          <a:bodyPr/>
          <a:lstStyle/>
          <a:p>
            <a:fld id="{231DBFC0-96C0-43E6-A899-3FDA858CBC7D}" type="slidenum">
              <a:rPr lang="en-US" smtClean="0"/>
              <a:t>7</a:t>
            </a:fld>
            <a:endParaRPr lang="en-US"/>
          </a:p>
        </p:txBody>
      </p:sp>
    </p:spTree>
    <p:extLst>
      <p:ext uri="{BB962C8B-B14F-4D97-AF65-F5344CB8AC3E}">
        <p14:creationId xmlns:p14="http://schemas.microsoft.com/office/powerpoint/2010/main" val="2462782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82625"/>
            <a:ext cx="6061075" cy="3409950"/>
          </a:xfrm>
        </p:spPr>
      </p:sp>
      <p:sp>
        <p:nvSpPr>
          <p:cNvPr id="3" name="Notes Placeholder 2"/>
          <p:cNvSpPr>
            <a:spLocks noGrp="1"/>
          </p:cNvSpPr>
          <p:nvPr>
            <p:ph type="body" idx="1"/>
          </p:nvPr>
        </p:nvSpPr>
        <p:spPr/>
        <p:txBody>
          <a:bodyPr/>
          <a:lstStyle/>
          <a:p>
            <a:endParaRPr lang="en-US" sz="1200" dirty="0">
              <a:solidFill>
                <a:srgbClr val="0065A2"/>
              </a:solidFill>
              <a:latin typeface=""/>
            </a:endParaRPr>
          </a:p>
        </p:txBody>
      </p:sp>
    </p:spTree>
    <p:extLst>
      <p:ext uri="{BB962C8B-B14F-4D97-AF65-F5344CB8AC3E}">
        <p14:creationId xmlns:p14="http://schemas.microsoft.com/office/powerpoint/2010/main" val="2881235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18191A"/>
                </a:solidFill>
                <a:effectLst/>
                <a:latin typeface="Source Serif Pro" panose="020F0502020204030204" pitchFamily="34" charset="0"/>
              </a:rPr>
              <a:t>Dr. </a:t>
            </a:r>
            <a:r>
              <a:rPr lang="en-US" b="1" i="0" u="none" strike="noStrike" dirty="0" err="1">
                <a:solidFill>
                  <a:srgbClr val="18191A"/>
                </a:solidFill>
                <a:effectLst/>
                <a:latin typeface="Source Serif Pro" panose="020F0502020204030204" pitchFamily="34" charset="0"/>
              </a:rPr>
              <a:t>Lania</a:t>
            </a:r>
            <a:r>
              <a:rPr lang="en-US" b="1" i="0" u="none" strike="noStrike" dirty="0">
                <a:solidFill>
                  <a:srgbClr val="18191A"/>
                </a:solidFill>
                <a:effectLst/>
                <a:latin typeface="Source Serif Pro" panose="020F0502020204030204" pitchFamily="34" charset="0"/>
              </a:rPr>
              <a:t> Stefanoni Ferreira</a:t>
            </a:r>
          </a:p>
          <a:p>
            <a:endParaRPr lang="en-US" dirty="0"/>
          </a:p>
        </p:txBody>
      </p:sp>
      <p:sp>
        <p:nvSpPr>
          <p:cNvPr id="4" name="Slide Number Placeholder 3"/>
          <p:cNvSpPr>
            <a:spLocks noGrp="1"/>
          </p:cNvSpPr>
          <p:nvPr>
            <p:ph type="sldNum" sz="quarter" idx="5"/>
          </p:nvPr>
        </p:nvSpPr>
        <p:spPr/>
        <p:txBody>
          <a:bodyPr/>
          <a:lstStyle/>
          <a:p>
            <a:fld id="{7BE2CDC9-308B-6045-BB1F-0BB79D5B1712}" type="slidenum">
              <a:rPr lang="en-US" smtClean="0"/>
              <a:t>9</a:t>
            </a:fld>
            <a:endParaRPr lang="en-US"/>
          </a:p>
        </p:txBody>
      </p:sp>
    </p:spTree>
    <p:extLst>
      <p:ext uri="{BB962C8B-B14F-4D97-AF65-F5344CB8AC3E}">
        <p14:creationId xmlns:p14="http://schemas.microsoft.com/office/powerpoint/2010/main" val="3551806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82625"/>
            <a:ext cx="6061075" cy="3409950"/>
          </a:xfrm>
        </p:spPr>
      </p:sp>
      <p:sp>
        <p:nvSpPr>
          <p:cNvPr id="3" name="Notes Placeholder 2"/>
          <p:cNvSpPr>
            <a:spLocks noGrp="1"/>
          </p:cNvSpPr>
          <p:nvPr>
            <p:ph type="body" idx="1"/>
          </p:nvPr>
        </p:nvSpPr>
        <p:spPr/>
        <p:txBody>
          <a:bodyPr/>
          <a:lstStyle/>
          <a:p>
            <a:endParaRPr lang="en-US" sz="1200" dirty="0">
              <a:solidFill>
                <a:srgbClr val="0065A2"/>
              </a:solidFill>
              <a:latin typeface=""/>
            </a:endParaRPr>
          </a:p>
        </p:txBody>
      </p:sp>
    </p:spTree>
    <p:extLst>
      <p:ext uri="{BB962C8B-B14F-4D97-AF65-F5344CB8AC3E}">
        <p14:creationId xmlns:p14="http://schemas.microsoft.com/office/powerpoint/2010/main" val="2881235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df"/><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372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7225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B275A67D-C157-42AB-8473-30ED0F5B04B7}"/>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3" name="Text Placeholder 13">
            <a:extLst>
              <a:ext uri="{FF2B5EF4-FFF2-40B4-BE49-F238E27FC236}">
                <a16:creationId xmlns:a16="http://schemas.microsoft.com/office/drawing/2014/main" id="{75AF8833-0154-4488-9F79-C35951D0D5A1}"/>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4006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490451" y="1431925"/>
            <a:ext cx="11313622"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2778626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A86D3DE0-F962-461C-B2E5-007C5ED219A4}"/>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3" name="Text Placeholder 13">
            <a:extLst>
              <a:ext uri="{FF2B5EF4-FFF2-40B4-BE49-F238E27FC236}">
                <a16:creationId xmlns:a16="http://schemas.microsoft.com/office/drawing/2014/main" id="{E964CC44-C0D8-4013-83D9-91257A9C08BA}"/>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7718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490451" y="1431925"/>
            <a:ext cx="11313622"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634229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7A63A463-1ECF-4ED8-84B4-7704E9CA2FA7}"/>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3" name="Text Placeholder 13">
            <a:extLst>
              <a:ext uri="{FF2B5EF4-FFF2-40B4-BE49-F238E27FC236}">
                <a16:creationId xmlns:a16="http://schemas.microsoft.com/office/drawing/2014/main" id="{78AC8DE9-6676-41D5-A8F6-78F17979719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5807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490451" y="1431925"/>
            <a:ext cx="11313622"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196093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70A7C9-333A-4C0E-B3D9-1DAB2D3AB902}"/>
              </a:ext>
            </a:extLst>
          </p:cNvPr>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08000" y="371476"/>
            <a:ext cx="2429219" cy="457200"/>
          </a:xfrm>
          <a:prstGeom prst="rect">
            <a:avLst/>
          </a:prstGeom>
        </p:spPr>
      </p:pic>
      <p:sp>
        <p:nvSpPr>
          <p:cNvPr id="3" name="Title 9">
            <a:extLst>
              <a:ext uri="{FF2B5EF4-FFF2-40B4-BE49-F238E27FC236}">
                <a16:creationId xmlns:a16="http://schemas.microsoft.com/office/drawing/2014/main" id="{AB00C9C4-06C2-4D31-AF9E-F52D763E1306}"/>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4" name="Text Placeholder 13">
            <a:extLst>
              <a:ext uri="{FF2B5EF4-FFF2-40B4-BE49-F238E27FC236}">
                <a16:creationId xmlns:a16="http://schemas.microsoft.com/office/drawing/2014/main" id="{B47D0816-3A8C-41F3-BD5B-AD33F1C5117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9172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4AC78C55-431D-4835-BF20-073ADD74198C}"/>
              </a:ext>
            </a:extLst>
          </p:cNvPr>
          <p:cNvSpPr>
            <a:spLocks noGrp="1"/>
          </p:cNvSpPr>
          <p:nvPr>
            <p:ph type="title"/>
          </p:nvPr>
        </p:nvSpPr>
        <p:spPr>
          <a:xfrm>
            <a:off x="508000" y="596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4" name="Text Placeholder 13">
            <a:extLst>
              <a:ext uri="{FF2B5EF4-FFF2-40B4-BE49-F238E27FC236}">
                <a16:creationId xmlns:a16="http://schemas.microsoft.com/office/drawing/2014/main" id="{AAB8B6B9-F0FC-4846-9705-04201FEEC62F}"/>
              </a:ext>
            </a:extLst>
          </p:cNvPr>
          <p:cNvSpPr>
            <a:spLocks noGrp="1"/>
          </p:cNvSpPr>
          <p:nvPr>
            <p:ph type="body" sz="quarter" idx="11"/>
          </p:nvPr>
        </p:nvSpPr>
        <p:spPr>
          <a:xfrm>
            <a:off x="508000" y="1511300"/>
            <a:ext cx="11201400" cy="42418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5363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09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chemeClr val="bg1"/>
                </a:solidFill>
                <a:latin typeface="Mark OT Book" panose="020B0604020201010104" pitchFamily="34" charset="0"/>
              </a:defRPr>
            </a:lvl1pPr>
          </a:lstStyle>
          <a:p>
            <a:endParaRPr lang="en-US" dirty="0"/>
          </a:p>
        </p:txBody>
      </p:sp>
    </p:spTree>
    <p:extLst>
      <p:ext uri="{BB962C8B-B14F-4D97-AF65-F5344CB8AC3E}">
        <p14:creationId xmlns:p14="http://schemas.microsoft.com/office/powerpoint/2010/main" val="2402822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01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3922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436C-50CE-DD00-CD30-DF15B78D14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AC666D-DD56-864D-C174-FAFB83B21C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0F6B4B-BD4E-43F0-D329-2CEB0CD91F1E}"/>
              </a:ext>
            </a:extLst>
          </p:cNvPr>
          <p:cNvSpPr>
            <a:spLocks noGrp="1"/>
          </p:cNvSpPr>
          <p:nvPr>
            <p:ph type="dt" sz="half" idx="10"/>
          </p:nvPr>
        </p:nvSpPr>
        <p:spPr/>
        <p:txBody>
          <a:bodyPr/>
          <a:lstStyle/>
          <a:p>
            <a:fld id="{5AAD0F44-26AB-F044-A0FC-BA6A9D1E0437}" type="datetimeFigureOut">
              <a:rPr lang="en-US" smtClean="0"/>
              <a:t>2/7/2023</a:t>
            </a:fld>
            <a:endParaRPr lang="en-US"/>
          </a:p>
        </p:txBody>
      </p:sp>
      <p:sp>
        <p:nvSpPr>
          <p:cNvPr id="5" name="Footer Placeholder 4">
            <a:extLst>
              <a:ext uri="{FF2B5EF4-FFF2-40B4-BE49-F238E27FC236}">
                <a16:creationId xmlns:a16="http://schemas.microsoft.com/office/drawing/2014/main" id="{FB288CD3-7147-7C1C-66FD-6E928C0B9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D235B-4712-DB64-CCC9-1E030C629D6E}"/>
              </a:ext>
            </a:extLst>
          </p:cNvPr>
          <p:cNvSpPr>
            <a:spLocks noGrp="1"/>
          </p:cNvSpPr>
          <p:nvPr>
            <p:ph type="sldNum" sz="quarter" idx="12"/>
          </p:nvPr>
        </p:nvSpPr>
        <p:spPr/>
        <p:txBody>
          <a:bodyPr/>
          <a:lstStyle/>
          <a:p>
            <a:fld id="{FA37C627-6D6E-E549-8E10-4AD4E772C89E}" type="slidenum">
              <a:rPr lang="en-US" smtClean="0"/>
              <a:t>‹#›</a:t>
            </a:fld>
            <a:endParaRPr lang="en-US"/>
          </a:p>
        </p:txBody>
      </p:sp>
    </p:spTree>
    <p:extLst>
      <p:ext uri="{BB962C8B-B14F-4D97-AF65-F5344CB8AC3E}">
        <p14:creationId xmlns:p14="http://schemas.microsoft.com/office/powerpoint/2010/main" val="486598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Open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9090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D51C2-C96B-0D2C-7D4A-0BFC0E8F07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4481EF-BF8D-3B51-80A1-B01FF3898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E7000E-8420-6E0D-C248-1EC7DAFC1EC3}"/>
              </a:ext>
            </a:extLst>
          </p:cNvPr>
          <p:cNvSpPr>
            <a:spLocks noGrp="1"/>
          </p:cNvSpPr>
          <p:nvPr>
            <p:ph type="dt" sz="half" idx="10"/>
          </p:nvPr>
        </p:nvSpPr>
        <p:spPr/>
        <p:txBody>
          <a:bodyPr/>
          <a:lstStyle/>
          <a:p>
            <a:fld id="{24AD62CE-A544-4F11-AE32-DDB11FA73F31}" type="datetimeFigureOut">
              <a:rPr lang="en-US" smtClean="0"/>
              <a:t>2/7/2023</a:t>
            </a:fld>
            <a:endParaRPr lang="en-US"/>
          </a:p>
        </p:txBody>
      </p:sp>
      <p:sp>
        <p:nvSpPr>
          <p:cNvPr id="5" name="Footer Placeholder 4">
            <a:extLst>
              <a:ext uri="{FF2B5EF4-FFF2-40B4-BE49-F238E27FC236}">
                <a16:creationId xmlns:a16="http://schemas.microsoft.com/office/drawing/2014/main" id="{91D3E755-F9F4-C8F0-75E9-31F084DD1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938D6-5430-0896-4A12-A29D7ACA9051}"/>
              </a:ext>
            </a:extLst>
          </p:cNvPr>
          <p:cNvSpPr>
            <a:spLocks noGrp="1"/>
          </p:cNvSpPr>
          <p:nvPr>
            <p:ph type="sldNum" sz="quarter" idx="12"/>
          </p:nvPr>
        </p:nvSpPr>
        <p:spPr/>
        <p:txBody>
          <a:bodyPr/>
          <a:lstStyle/>
          <a:p>
            <a:fld id="{98CC74B3-28B3-463B-801D-BAD54460AEDA}" type="slidenum">
              <a:rPr lang="en-US" smtClean="0"/>
              <a:t>‹#›</a:t>
            </a:fld>
            <a:endParaRPr lang="en-US"/>
          </a:p>
        </p:txBody>
      </p:sp>
    </p:spTree>
    <p:extLst>
      <p:ext uri="{BB962C8B-B14F-4D97-AF65-F5344CB8AC3E}">
        <p14:creationId xmlns:p14="http://schemas.microsoft.com/office/powerpoint/2010/main" val="2094535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1FD86-ACC9-381C-5792-3A5B69047B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61F57-D28E-D765-7992-A1F01B7747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979B78-CF78-9A05-C81D-572ED1F30ED2}"/>
              </a:ext>
            </a:extLst>
          </p:cNvPr>
          <p:cNvSpPr>
            <a:spLocks noGrp="1"/>
          </p:cNvSpPr>
          <p:nvPr>
            <p:ph type="dt" sz="half" idx="10"/>
          </p:nvPr>
        </p:nvSpPr>
        <p:spPr/>
        <p:txBody>
          <a:bodyPr/>
          <a:lstStyle/>
          <a:p>
            <a:fld id="{24AD62CE-A544-4F11-AE32-DDB11FA73F31}" type="datetimeFigureOut">
              <a:rPr lang="en-US" smtClean="0"/>
              <a:t>2/7/2023</a:t>
            </a:fld>
            <a:endParaRPr lang="en-US"/>
          </a:p>
        </p:txBody>
      </p:sp>
      <p:sp>
        <p:nvSpPr>
          <p:cNvPr id="5" name="Footer Placeholder 4">
            <a:extLst>
              <a:ext uri="{FF2B5EF4-FFF2-40B4-BE49-F238E27FC236}">
                <a16:creationId xmlns:a16="http://schemas.microsoft.com/office/drawing/2014/main" id="{38530EC7-DFEE-49E5-7690-A7D48E024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2EA54-6C88-AB8F-FE66-686A7C92F0ED}"/>
              </a:ext>
            </a:extLst>
          </p:cNvPr>
          <p:cNvSpPr>
            <a:spLocks noGrp="1"/>
          </p:cNvSpPr>
          <p:nvPr>
            <p:ph type="sldNum" sz="quarter" idx="12"/>
          </p:nvPr>
        </p:nvSpPr>
        <p:spPr/>
        <p:txBody>
          <a:bodyPr/>
          <a:lstStyle/>
          <a:p>
            <a:fld id="{98CC74B3-28B3-463B-801D-BAD54460AEDA}" type="slidenum">
              <a:rPr lang="en-US" smtClean="0"/>
              <a:t>‹#›</a:t>
            </a:fld>
            <a:endParaRPr lang="en-US"/>
          </a:p>
        </p:txBody>
      </p:sp>
    </p:spTree>
    <p:extLst>
      <p:ext uri="{BB962C8B-B14F-4D97-AF65-F5344CB8AC3E}">
        <p14:creationId xmlns:p14="http://schemas.microsoft.com/office/powerpoint/2010/main" val="1584883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8F90-4489-592C-0B25-910894D86B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8B76E-C7CD-D5D9-E494-AD25BA79F0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CF8BFC-5A6E-8CC4-1341-BF843625903B}"/>
              </a:ext>
            </a:extLst>
          </p:cNvPr>
          <p:cNvSpPr>
            <a:spLocks noGrp="1"/>
          </p:cNvSpPr>
          <p:nvPr>
            <p:ph type="dt" sz="half" idx="10"/>
          </p:nvPr>
        </p:nvSpPr>
        <p:spPr/>
        <p:txBody>
          <a:bodyPr/>
          <a:lstStyle/>
          <a:p>
            <a:fld id="{24AD62CE-A544-4F11-AE32-DDB11FA73F31}" type="datetimeFigureOut">
              <a:rPr lang="en-US" smtClean="0"/>
              <a:t>2/7/2023</a:t>
            </a:fld>
            <a:endParaRPr lang="en-US"/>
          </a:p>
        </p:txBody>
      </p:sp>
      <p:sp>
        <p:nvSpPr>
          <p:cNvPr id="5" name="Footer Placeholder 4">
            <a:extLst>
              <a:ext uri="{FF2B5EF4-FFF2-40B4-BE49-F238E27FC236}">
                <a16:creationId xmlns:a16="http://schemas.microsoft.com/office/drawing/2014/main" id="{9F595E0F-6265-AB47-9B37-06E8673C5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36430D-CDF4-A7A8-BF42-DA3229F7A7AD}"/>
              </a:ext>
            </a:extLst>
          </p:cNvPr>
          <p:cNvSpPr>
            <a:spLocks noGrp="1"/>
          </p:cNvSpPr>
          <p:nvPr>
            <p:ph type="sldNum" sz="quarter" idx="12"/>
          </p:nvPr>
        </p:nvSpPr>
        <p:spPr/>
        <p:txBody>
          <a:bodyPr/>
          <a:lstStyle/>
          <a:p>
            <a:fld id="{98CC74B3-28B3-463B-801D-BAD54460AEDA}" type="slidenum">
              <a:rPr lang="en-US" smtClean="0"/>
              <a:t>‹#›</a:t>
            </a:fld>
            <a:endParaRPr lang="en-US"/>
          </a:p>
        </p:txBody>
      </p:sp>
    </p:spTree>
    <p:extLst>
      <p:ext uri="{BB962C8B-B14F-4D97-AF65-F5344CB8AC3E}">
        <p14:creationId xmlns:p14="http://schemas.microsoft.com/office/powerpoint/2010/main" val="3229661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163ED-E9FF-272E-D2C6-ADD448746A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83161E-1C35-E8BE-F626-5C20FDA74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02EB34-85A0-B844-2179-22648B8CE4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06AEC4-0090-72C0-DF98-37C0A54FC042}"/>
              </a:ext>
            </a:extLst>
          </p:cNvPr>
          <p:cNvSpPr>
            <a:spLocks noGrp="1"/>
          </p:cNvSpPr>
          <p:nvPr>
            <p:ph type="dt" sz="half" idx="10"/>
          </p:nvPr>
        </p:nvSpPr>
        <p:spPr/>
        <p:txBody>
          <a:bodyPr/>
          <a:lstStyle/>
          <a:p>
            <a:fld id="{24AD62CE-A544-4F11-AE32-DDB11FA73F31}" type="datetimeFigureOut">
              <a:rPr lang="en-US" smtClean="0"/>
              <a:t>2/7/2023</a:t>
            </a:fld>
            <a:endParaRPr lang="en-US"/>
          </a:p>
        </p:txBody>
      </p:sp>
      <p:sp>
        <p:nvSpPr>
          <p:cNvPr id="6" name="Footer Placeholder 5">
            <a:extLst>
              <a:ext uri="{FF2B5EF4-FFF2-40B4-BE49-F238E27FC236}">
                <a16:creationId xmlns:a16="http://schemas.microsoft.com/office/drawing/2014/main" id="{452B1137-7201-EBDE-E5A9-D72D262158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EA05B1-A648-5296-974F-E0C2AABB9CCF}"/>
              </a:ext>
            </a:extLst>
          </p:cNvPr>
          <p:cNvSpPr>
            <a:spLocks noGrp="1"/>
          </p:cNvSpPr>
          <p:nvPr>
            <p:ph type="sldNum" sz="quarter" idx="12"/>
          </p:nvPr>
        </p:nvSpPr>
        <p:spPr/>
        <p:txBody>
          <a:bodyPr/>
          <a:lstStyle/>
          <a:p>
            <a:fld id="{98CC74B3-28B3-463B-801D-BAD54460AEDA}" type="slidenum">
              <a:rPr lang="en-US" smtClean="0"/>
              <a:t>‹#›</a:t>
            </a:fld>
            <a:endParaRPr lang="en-US"/>
          </a:p>
        </p:txBody>
      </p:sp>
    </p:spTree>
    <p:extLst>
      <p:ext uri="{BB962C8B-B14F-4D97-AF65-F5344CB8AC3E}">
        <p14:creationId xmlns:p14="http://schemas.microsoft.com/office/powerpoint/2010/main" val="44879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8C051-7546-B8F5-8DB0-28F55C1002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CEB811-5107-9584-1E1A-7C9F3C73B5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87485E-F4D5-5B6A-55E7-4D97F8E8BC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74A7EA-4426-0B1F-94BF-76C7F20DEF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CD929B-723D-63BE-FB55-CA479FB0FB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BE0C6-5900-70DD-5B52-7F69903D117D}"/>
              </a:ext>
            </a:extLst>
          </p:cNvPr>
          <p:cNvSpPr>
            <a:spLocks noGrp="1"/>
          </p:cNvSpPr>
          <p:nvPr>
            <p:ph type="dt" sz="half" idx="10"/>
          </p:nvPr>
        </p:nvSpPr>
        <p:spPr/>
        <p:txBody>
          <a:bodyPr/>
          <a:lstStyle/>
          <a:p>
            <a:fld id="{24AD62CE-A544-4F11-AE32-DDB11FA73F31}" type="datetimeFigureOut">
              <a:rPr lang="en-US" smtClean="0"/>
              <a:t>2/7/2023</a:t>
            </a:fld>
            <a:endParaRPr lang="en-US"/>
          </a:p>
        </p:txBody>
      </p:sp>
      <p:sp>
        <p:nvSpPr>
          <p:cNvPr id="8" name="Footer Placeholder 7">
            <a:extLst>
              <a:ext uri="{FF2B5EF4-FFF2-40B4-BE49-F238E27FC236}">
                <a16:creationId xmlns:a16="http://schemas.microsoft.com/office/drawing/2014/main" id="{C2B3C0BB-49F2-3D37-B19B-11169444D7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8BF9B4-9E21-BB2E-5347-DA925ECC5C80}"/>
              </a:ext>
            </a:extLst>
          </p:cNvPr>
          <p:cNvSpPr>
            <a:spLocks noGrp="1"/>
          </p:cNvSpPr>
          <p:nvPr>
            <p:ph type="sldNum" sz="quarter" idx="12"/>
          </p:nvPr>
        </p:nvSpPr>
        <p:spPr/>
        <p:txBody>
          <a:bodyPr/>
          <a:lstStyle/>
          <a:p>
            <a:fld id="{98CC74B3-28B3-463B-801D-BAD54460AEDA}" type="slidenum">
              <a:rPr lang="en-US" smtClean="0"/>
              <a:t>‹#›</a:t>
            </a:fld>
            <a:endParaRPr lang="en-US"/>
          </a:p>
        </p:txBody>
      </p:sp>
    </p:spTree>
    <p:extLst>
      <p:ext uri="{BB962C8B-B14F-4D97-AF65-F5344CB8AC3E}">
        <p14:creationId xmlns:p14="http://schemas.microsoft.com/office/powerpoint/2010/main" val="529548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873DB-21DB-AC93-CD50-D97F2B0793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41A2AE-2BD5-2922-3E72-DD582337F925}"/>
              </a:ext>
            </a:extLst>
          </p:cNvPr>
          <p:cNvSpPr>
            <a:spLocks noGrp="1"/>
          </p:cNvSpPr>
          <p:nvPr>
            <p:ph type="dt" sz="half" idx="10"/>
          </p:nvPr>
        </p:nvSpPr>
        <p:spPr/>
        <p:txBody>
          <a:bodyPr/>
          <a:lstStyle/>
          <a:p>
            <a:fld id="{24AD62CE-A544-4F11-AE32-DDB11FA73F31}" type="datetimeFigureOut">
              <a:rPr lang="en-US" smtClean="0"/>
              <a:t>2/7/2023</a:t>
            </a:fld>
            <a:endParaRPr lang="en-US"/>
          </a:p>
        </p:txBody>
      </p:sp>
      <p:sp>
        <p:nvSpPr>
          <p:cNvPr id="4" name="Footer Placeholder 3">
            <a:extLst>
              <a:ext uri="{FF2B5EF4-FFF2-40B4-BE49-F238E27FC236}">
                <a16:creationId xmlns:a16="http://schemas.microsoft.com/office/drawing/2014/main" id="{5AEE1525-BEE6-26F3-CDF6-8FF2E21B6F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FC9736-F23D-B667-9673-854D2B9E1A9B}"/>
              </a:ext>
            </a:extLst>
          </p:cNvPr>
          <p:cNvSpPr>
            <a:spLocks noGrp="1"/>
          </p:cNvSpPr>
          <p:nvPr>
            <p:ph type="sldNum" sz="quarter" idx="12"/>
          </p:nvPr>
        </p:nvSpPr>
        <p:spPr/>
        <p:txBody>
          <a:bodyPr/>
          <a:lstStyle/>
          <a:p>
            <a:fld id="{98CC74B3-28B3-463B-801D-BAD54460AEDA}" type="slidenum">
              <a:rPr lang="en-US" smtClean="0"/>
              <a:t>‹#›</a:t>
            </a:fld>
            <a:endParaRPr lang="en-US"/>
          </a:p>
        </p:txBody>
      </p:sp>
    </p:spTree>
    <p:extLst>
      <p:ext uri="{BB962C8B-B14F-4D97-AF65-F5344CB8AC3E}">
        <p14:creationId xmlns:p14="http://schemas.microsoft.com/office/powerpoint/2010/main" val="1239737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1792274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D57702-C960-35A4-DDE0-05E60CD607CE}"/>
              </a:ext>
            </a:extLst>
          </p:cNvPr>
          <p:cNvSpPr>
            <a:spLocks noGrp="1"/>
          </p:cNvSpPr>
          <p:nvPr>
            <p:ph type="dt" sz="half" idx="10"/>
          </p:nvPr>
        </p:nvSpPr>
        <p:spPr/>
        <p:txBody>
          <a:bodyPr/>
          <a:lstStyle/>
          <a:p>
            <a:fld id="{24AD62CE-A544-4F11-AE32-DDB11FA73F31}" type="datetimeFigureOut">
              <a:rPr lang="en-US" smtClean="0"/>
              <a:t>2/7/2023</a:t>
            </a:fld>
            <a:endParaRPr lang="en-US"/>
          </a:p>
        </p:txBody>
      </p:sp>
      <p:sp>
        <p:nvSpPr>
          <p:cNvPr id="3" name="Footer Placeholder 2">
            <a:extLst>
              <a:ext uri="{FF2B5EF4-FFF2-40B4-BE49-F238E27FC236}">
                <a16:creationId xmlns:a16="http://schemas.microsoft.com/office/drawing/2014/main" id="{B7B94E50-5B2C-5660-2A1A-9186EB48B2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6B78E1-3C84-9CB0-6923-635613437FA4}"/>
              </a:ext>
            </a:extLst>
          </p:cNvPr>
          <p:cNvSpPr>
            <a:spLocks noGrp="1"/>
          </p:cNvSpPr>
          <p:nvPr>
            <p:ph type="sldNum" sz="quarter" idx="12"/>
          </p:nvPr>
        </p:nvSpPr>
        <p:spPr/>
        <p:txBody>
          <a:bodyPr/>
          <a:lstStyle/>
          <a:p>
            <a:fld id="{98CC74B3-28B3-463B-801D-BAD54460AEDA}" type="slidenum">
              <a:rPr lang="en-US" smtClean="0"/>
              <a:t>‹#›</a:t>
            </a:fld>
            <a:endParaRPr lang="en-US"/>
          </a:p>
        </p:txBody>
      </p:sp>
    </p:spTree>
    <p:extLst>
      <p:ext uri="{BB962C8B-B14F-4D97-AF65-F5344CB8AC3E}">
        <p14:creationId xmlns:p14="http://schemas.microsoft.com/office/powerpoint/2010/main" val="32421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808F0-BBDF-C692-D535-1BBC68769A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1B6B29-CB50-D6D0-BC25-9B0509C269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95DF46-8F2C-C7C6-66DB-42758679B7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395A7D-7154-07AF-CF6A-0D321F41B730}"/>
              </a:ext>
            </a:extLst>
          </p:cNvPr>
          <p:cNvSpPr>
            <a:spLocks noGrp="1"/>
          </p:cNvSpPr>
          <p:nvPr>
            <p:ph type="dt" sz="half" idx="10"/>
          </p:nvPr>
        </p:nvSpPr>
        <p:spPr/>
        <p:txBody>
          <a:bodyPr/>
          <a:lstStyle/>
          <a:p>
            <a:fld id="{24AD62CE-A544-4F11-AE32-DDB11FA73F31}" type="datetimeFigureOut">
              <a:rPr lang="en-US" smtClean="0"/>
              <a:t>2/7/2023</a:t>
            </a:fld>
            <a:endParaRPr lang="en-US"/>
          </a:p>
        </p:txBody>
      </p:sp>
      <p:sp>
        <p:nvSpPr>
          <p:cNvPr id="6" name="Footer Placeholder 5">
            <a:extLst>
              <a:ext uri="{FF2B5EF4-FFF2-40B4-BE49-F238E27FC236}">
                <a16:creationId xmlns:a16="http://schemas.microsoft.com/office/drawing/2014/main" id="{F04E5499-BC72-FDE4-1A71-DFDE21E384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1749F0-9C1A-F432-A385-FA6D44ED0BDD}"/>
              </a:ext>
            </a:extLst>
          </p:cNvPr>
          <p:cNvSpPr>
            <a:spLocks noGrp="1"/>
          </p:cNvSpPr>
          <p:nvPr>
            <p:ph type="sldNum" sz="quarter" idx="12"/>
          </p:nvPr>
        </p:nvSpPr>
        <p:spPr/>
        <p:txBody>
          <a:bodyPr/>
          <a:lstStyle/>
          <a:p>
            <a:fld id="{98CC74B3-28B3-463B-801D-BAD54460AEDA}" type="slidenum">
              <a:rPr lang="en-US" smtClean="0"/>
              <a:t>‹#›</a:t>
            </a:fld>
            <a:endParaRPr lang="en-US"/>
          </a:p>
        </p:txBody>
      </p:sp>
    </p:spTree>
    <p:extLst>
      <p:ext uri="{BB962C8B-B14F-4D97-AF65-F5344CB8AC3E}">
        <p14:creationId xmlns:p14="http://schemas.microsoft.com/office/powerpoint/2010/main" val="2065970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01A57-7531-DC4C-BD1D-8381995D9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F5274B-74AB-6234-DDB2-C80AB00C5A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DCD890-00AC-62EC-A9F2-D3A23AAAC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4D12A-B00E-7B58-4592-99E53AFFC122}"/>
              </a:ext>
            </a:extLst>
          </p:cNvPr>
          <p:cNvSpPr>
            <a:spLocks noGrp="1"/>
          </p:cNvSpPr>
          <p:nvPr>
            <p:ph type="dt" sz="half" idx="10"/>
          </p:nvPr>
        </p:nvSpPr>
        <p:spPr/>
        <p:txBody>
          <a:bodyPr/>
          <a:lstStyle/>
          <a:p>
            <a:fld id="{24AD62CE-A544-4F11-AE32-DDB11FA73F31}" type="datetimeFigureOut">
              <a:rPr lang="en-US" smtClean="0"/>
              <a:t>2/7/2023</a:t>
            </a:fld>
            <a:endParaRPr lang="en-US"/>
          </a:p>
        </p:txBody>
      </p:sp>
      <p:sp>
        <p:nvSpPr>
          <p:cNvPr id="6" name="Footer Placeholder 5">
            <a:extLst>
              <a:ext uri="{FF2B5EF4-FFF2-40B4-BE49-F238E27FC236}">
                <a16:creationId xmlns:a16="http://schemas.microsoft.com/office/drawing/2014/main" id="{4A8AB640-0702-BCCD-6482-71FEA2F60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EFE2E7-193A-5B69-D1A6-D2A28F4CB15A}"/>
              </a:ext>
            </a:extLst>
          </p:cNvPr>
          <p:cNvSpPr>
            <a:spLocks noGrp="1"/>
          </p:cNvSpPr>
          <p:nvPr>
            <p:ph type="sldNum" sz="quarter" idx="12"/>
          </p:nvPr>
        </p:nvSpPr>
        <p:spPr/>
        <p:txBody>
          <a:bodyPr/>
          <a:lstStyle/>
          <a:p>
            <a:fld id="{98CC74B3-28B3-463B-801D-BAD54460AEDA}" type="slidenum">
              <a:rPr lang="en-US" smtClean="0"/>
              <a:t>‹#›</a:t>
            </a:fld>
            <a:endParaRPr lang="en-US"/>
          </a:p>
        </p:txBody>
      </p:sp>
    </p:spTree>
    <p:extLst>
      <p:ext uri="{BB962C8B-B14F-4D97-AF65-F5344CB8AC3E}">
        <p14:creationId xmlns:p14="http://schemas.microsoft.com/office/powerpoint/2010/main" val="3357297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37FCC-6543-A659-694E-887DBE096D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B2889A-A0BF-7693-1FEC-50F06266DD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43D6D6-6524-D66F-1148-4B2F07CE9CEB}"/>
              </a:ext>
            </a:extLst>
          </p:cNvPr>
          <p:cNvSpPr>
            <a:spLocks noGrp="1"/>
          </p:cNvSpPr>
          <p:nvPr>
            <p:ph type="dt" sz="half" idx="10"/>
          </p:nvPr>
        </p:nvSpPr>
        <p:spPr/>
        <p:txBody>
          <a:bodyPr/>
          <a:lstStyle/>
          <a:p>
            <a:fld id="{24AD62CE-A544-4F11-AE32-DDB11FA73F31}" type="datetimeFigureOut">
              <a:rPr lang="en-US" smtClean="0"/>
              <a:t>2/7/2023</a:t>
            </a:fld>
            <a:endParaRPr lang="en-US"/>
          </a:p>
        </p:txBody>
      </p:sp>
      <p:sp>
        <p:nvSpPr>
          <p:cNvPr id="5" name="Footer Placeholder 4">
            <a:extLst>
              <a:ext uri="{FF2B5EF4-FFF2-40B4-BE49-F238E27FC236}">
                <a16:creationId xmlns:a16="http://schemas.microsoft.com/office/drawing/2014/main" id="{D3A3B188-63EC-0018-CC04-30B2BAF08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D4DFB9-C66B-114C-373C-234413B4394C}"/>
              </a:ext>
            </a:extLst>
          </p:cNvPr>
          <p:cNvSpPr>
            <a:spLocks noGrp="1"/>
          </p:cNvSpPr>
          <p:nvPr>
            <p:ph type="sldNum" sz="quarter" idx="12"/>
          </p:nvPr>
        </p:nvSpPr>
        <p:spPr/>
        <p:txBody>
          <a:bodyPr/>
          <a:lstStyle/>
          <a:p>
            <a:fld id="{98CC74B3-28B3-463B-801D-BAD54460AEDA}" type="slidenum">
              <a:rPr lang="en-US" smtClean="0"/>
              <a:t>‹#›</a:t>
            </a:fld>
            <a:endParaRPr lang="en-US"/>
          </a:p>
        </p:txBody>
      </p:sp>
    </p:spTree>
    <p:extLst>
      <p:ext uri="{BB962C8B-B14F-4D97-AF65-F5344CB8AC3E}">
        <p14:creationId xmlns:p14="http://schemas.microsoft.com/office/powerpoint/2010/main" val="524720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D295E7-91FA-4414-A72D-100662BD71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6A65C3-04CB-AE80-F441-3C164E71AF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8CEE22-2EBD-C681-3EFA-509F7ECF0F36}"/>
              </a:ext>
            </a:extLst>
          </p:cNvPr>
          <p:cNvSpPr>
            <a:spLocks noGrp="1"/>
          </p:cNvSpPr>
          <p:nvPr>
            <p:ph type="dt" sz="half" idx="10"/>
          </p:nvPr>
        </p:nvSpPr>
        <p:spPr/>
        <p:txBody>
          <a:bodyPr/>
          <a:lstStyle/>
          <a:p>
            <a:fld id="{24AD62CE-A544-4F11-AE32-DDB11FA73F31}" type="datetimeFigureOut">
              <a:rPr lang="en-US" smtClean="0"/>
              <a:t>2/7/2023</a:t>
            </a:fld>
            <a:endParaRPr lang="en-US"/>
          </a:p>
        </p:txBody>
      </p:sp>
      <p:sp>
        <p:nvSpPr>
          <p:cNvPr id="5" name="Footer Placeholder 4">
            <a:extLst>
              <a:ext uri="{FF2B5EF4-FFF2-40B4-BE49-F238E27FC236}">
                <a16:creationId xmlns:a16="http://schemas.microsoft.com/office/drawing/2014/main" id="{3894E7C0-7A48-78B4-7B7A-4A0F1B5F6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52027-BA9D-DBF4-1352-3D29D0255E88}"/>
              </a:ext>
            </a:extLst>
          </p:cNvPr>
          <p:cNvSpPr>
            <a:spLocks noGrp="1"/>
          </p:cNvSpPr>
          <p:nvPr>
            <p:ph type="sldNum" sz="quarter" idx="12"/>
          </p:nvPr>
        </p:nvSpPr>
        <p:spPr/>
        <p:txBody>
          <a:bodyPr/>
          <a:lstStyle/>
          <a:p>
            <a:fld id="{98CC74B3-28B3-463B-801D-BAD54460AEDA}" type="slidenum">
              <a:rPr lang="en-US" smtClean="0"/>
              <a:t>‹#›</a:t>
            </a:fld>
            <a:endParaRPr lang="en-US"/>
          </a:p>
        </p:txBody>
      </p:sp>
    </p:spTree>
    <p:extLst>
      <p:ext uri="{BB962C8B-B14F-4D97-AF65-F5344CB8AC3E}">
        <p14:creationId xmlns:p14="http://schemas.microsoft.com/office/powerpoint/2010/main" val="880232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8381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9529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 3">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53975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35B3FC23-79F2-4CF5-B136-2B31B004ED91}"/>
              </a:ext>
            </a:extLst>
          </p:cNvPr>
          <p:cNvSpPr>
            <a:spLocks noGrp="1"/>
          </p:cNvSpPr>
          <p:nvPr>
            <p:ph type="body" sz="quarter" idx="12"/>
          </p:nvPr>
        </p:nvSpPr>
        <p:spPr>
          <a:xfrm>
            <a:off x="6286500" y="1879600"/>
            <a:ext cx="54229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1426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251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2273257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4F2734DE-443D-41EC-B9F8-6184F56D70D1}"/>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3" name="Text Placeholder 13">
            <a:extLst>
              <a:ext uri="{FF2B5EF4-FFF2-40B4-BE49-F238E27FC236}">
                <a16:creationId xmlns:a16="http://schemas.microsoft.com/office/drawing/2014/main" id="{519B4CFF-86D7-43F5-884E-C84141021FF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solidFill>
                  <a:schemeClr val="tx1"/>
                </a:solidFill>
                <a:latin typeface="Mark OT Book" panose="020B0604020201010104" pitchFamily="34" charset="0"/>
              </a:defRPr>
            </a:lvl1pPr>
            <a:lvl2pPr marL="457200" indent="-274320">
              <a:lnSpc>
                <a:spcPct val="110000"/>
              </a:lnSpc>
              <a:spcBef>
                <a:spcPts val="600"/>
              </a:spcBef>
              <a:defRPr sz="2000">
                <a:solidFill>
                  <a:schemeClr val="tx1"/>
                </a:solidFill>
                <a:latin typeface="Mark OT Book" panose="020B0604020201010104" pitchFamily="34" charset="0"/>
              </a:defRPr>
            </a:lvl2pPr>
            <a:lvl3pPr marL="640080" indent="-182880">
              <a:lnSpc>
                <a:spcPct val="110000"/>
              </a:lnSpc>
              <a:spcBef>
                <a:spcPts val="600"/>
              </a:spcBef>
              <a:defRPr sz="1800">
                <a:solidFill>
                  <a:schemeClr val="tx1"/>
                </a:solidFill>
                <a:latin typeface="Mark OT Book" panose="020B0604020201010104" pitchFamily="34" charset="0"/>
              </a:defRPr>
            </a:lvl3pPr>
            <a:lvl4pPr marL="822960" indent="-182880">
              <a:lnSpc>
                <a:spcPct val="110000"/>
              </a:lnSpc>
              <a:spcBef>
                <a:spcPts val="600"/>
              </a:spcBef>
              <a:defRPr sz="1200">
                <a:solidFill>
                  <a:schemeClr val="tx1"/>
                </a:solidFill>
                <a:latin typeface="Mark OT Book" panose="020B0604020201010104" pitchFamily="34" charset="0"/>
              </a:defRPr>
            </a:lvl4pPr>
            <a:lvl5pPr marL="1097280" indent="-182880">
              <a:lnSpc>
                <a:spcPct val="110000"/>
              </a:lnSpc>
              <a:spcBef>
                <a:spcPts val="600"/>
              </a:spcBef>
              <a:defRPr sz="1200">
                <a:solidFill>
                  <a:schemeClr val="tx1"/>
                </a:solidFill>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26856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2.png"/><Relationship Id="rId9" Type="http://schemas.openxmlformats.org/officeDocument/2006/relationships/image" Target="NUL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1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6.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18" Type="http://schemas.openxmlformats.org/officeDocument/2006/relationships/image" Target="../media/image3.png"/><Relationship Id="rId3" Type="http://schemas.openxmlformats.org/officeDocument/2006/relationships/theme" Target="../theme/theme5.xml"/><Relationship Id="rId17" Type="http://schemas.openxmlformats.org/officeDocument/2006/relationships/image" Target="NULL"/><Relationship Id="rId2" Type="http://schemas.openxmlformats.org/officeDocument/2006/relationships/slideLayout" Target="../slideLayouts/slideLayout13.xml"/><Relationship Id="rId16"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2.png"/><Relationship Id="rId15" Type="http://schemas.openxmlformats.org/officeDocument/2006/relationships/image" Target="NULL"/><Relationship Id="rId4" Type="http://schemas.openxmlformats.org/officeDocument/2006/relationships/image" Target="NUL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6.xml"/><Relationship Id="rId7" Type="http://schemas.openxmlformats.org/officeDocument/2006/relationships/image" Target="../media/image10.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60.pdf"/><Relationship Id="rId5" Type="http://schemas.openxmlformats.org/officeDocument/2006/relationships/image" Target="../media/image4.png"/><Relationship Id="rId4" Type="http://schemas.openxmlformats.org/officeDocument/2006/relationships/image" Target="../media/image190.pdf"/></Relationships>
</file>

<file path=ppt/slideMasters/_rels/slideMaster7.xml.rels><?xml version="1.0" encoding="UTF-8" standalone="yes"?>
<Relationships xmlns="http://schemas.openxmlformats.org/package/2006/relationships"><Relationship Id="rId13" Type="http://schemas.openxmlformats.org/officeDocument/2006/relationships/image" Target="../media/image90.pdf"/><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7.xml"/><Relationship Id="rId4" Type="http://schemas.openxmlformats.org/officeDocument/2006/relationships/slideLayout" Target="../slideLayouts/slideLayout19.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2.xml"/><Relationship Id="rId7" Type="http://schemas.openxmlformats.org/officeDocument/2006/relationships/image" Target="../media/image16.pdf"/><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19.pdf"/><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9.xml"/><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image" Target="../media/image2.pd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25400" y="0"/>
            <a:ext cx="12242800" cy="6858000"/>
          </a:xfrm>
          <a:prstGeom prst="rect">
            <a:avLst/>
          </a:prstGeom>
        </p:spPr>
      </p:pic>
      <p:pic>
        <p:nvPicPr>
          <p:cNvPr id="11" name="Picture 10"/>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9955066" y="6321580"/>
            <a:ext cx="1714500" cy="152400"/>
          </a:xfrm>
          <a:prstGeom prst="rect">
            <a:avLst/>
          </a:prstGeom>
        </p:spPr>
      </p:pic>
      <p:pic>
        <p:nvPicPr>
          <p:cNvPr id="7" name="Picture 6"/>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25400" y="5838922"/>
            <a:ext cx="12242800" cy="1028700"/>
          </a:xfrm>
          <a:prstGeom prst="rect">
            <a:avLst/>
          </a:prstGeom>
        </p:spPr>
      </p:pic>
      <p:sp>
        <p:nvSpPr>
          <p:cNvPr id="2" name="TextBox 1">
            <a:extLst>
              <a:ext uri="{FF2B5EF4-FFF2-40B4-BE49-F238E27FC236}">
                <a16:creationId xmlns:a16="http://schemas.microsoft.com/office/drawing/2014/main" id="{FB103DCA-229D-3BEC-2C3C-B2C97A6A6A13}"/>
              </a:ext>
            </a:extLst>
          </p:cNvPr>
          <p:cNvSpPr txBox="1"/>
          <p:nvPr userDrawn="1"/>
        </p:nvSpPr>
        <p:spPr>
          <a:xfrm>
            <a:off x="1424707" y="6196709"/>
            <a:ext cx="2780580" cy="373564"/>
          </a:xfrm>
          <a:prstGeom prst="rect">
            <a:avLst/>
          </a:prstGeom>
          <a:solidFill>
            <a:schemeClr val="bg1"/>
          </a:solidFill>
        </p:spPr>
        <p:txBody>
          <a:bodyPr wrap="square" rtlCol="0">
            <a:spAutoFit/>
          </a:bodyPr>
          <a:lstStyle/>
          <a:p>
            <a:pPr marR="0" algn="l" rtl="0">
              <a:lnSpc>
                <a:spcPct val="110000"/>
              </a:lnSpc>
            </a:pPr>
            <a:r>
              <a:rPr lang="en-US" sz="850" b="0" i="0" u="none" strike="noStrike" baseline="30000" dirty="0">
                <a:solidFill>
                  <a:schemeClr val="tx1"/>
                </a:solidFill>
                <a:latin typeface="Mark OT Book" panose="020B0604020201010104" pitchFamily="34" charset="0"/>
              </a:rPr>
              <a:t>The Fulbright U.S. Scholar Program is sponsored by the U.S. Department of State with funding provided by the U.S. Government and administered by the Institute of International Education.  </a:t>
            </a:r>
          </a:p>
        </p:txBody>
      </p:sp>
    </p:spTree>
    <p:extLst>
      <p:ext uri="{BB962C8B-B14F-4D97-AF65-F5344CB8AC3E}">
        <p14:creationId xmlns:p14="http://schemas.microsoft.com/office/powerpoint/2010/main" val="2846717489"/>
      </p:ext>
    </p:extLst>
  </p:cSld>
  <p:clrMap bg1="lt1" tx1="dk1" bg2="lt2" tx2="dk2" accent1="accent1" accent2="accent2" accent3="accent3" accent4="accent4" accent5="accent5" accent6="accent6" hlink="hlink" folHlink="folHlink"/>
  <p:sldLayoutIdLst>
    <p:sldLayoutId id="2147483663" r:id="rId1"/>
    <p:sldLayoutId id="2147483701"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C5C428-7A8C-7433-28BC-1A1A565E41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94016B-4539-CD10-C59F-8E250D2AA4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09A1B-6DBE-B4C8-5CF5-63DF70FC3D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AD62CE-A544-4F11-AE32-DDB11FA73F31}" type="datetimeFigureOut">
              <a:rPr lang="en-US" smtClean="0"/>
              <a:t>2/7/2023</a:t>
            </a:fld>
            <a:endParaRPr lang="en-US"/>
          </a:p>
        </p:txBody>
      </p:sp>
      <p:sp>
        <p:nvSpPr>
          <p:cNvPr id="5" name="Footer Placeholder 4">
            <a:extLst>
              <a:ext uri="{FF2B5EF4-FFF2-40B4-BE49-F238E27FC236}">
                <a16:creationId xmlns:a16="http://schemas.microsoft.com/office/drawing/2014/main" id="{8CF7216A-48D9-0D1C-C251-512E160D41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91E003-F56B-FF8B-6DA6-41CD68ED6C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CC74B3-28B3-463B-801D-BAD54460AEDA}" type="slidenum">
              <a:rPr lang="en-US" smtClean="0"/>
              <a:t>‹#›</a:t>
            </a:fld>
            <a:endParaRPr lang="en-US"/>
          </a:p>
        </p:txBody>
      </p:sp>
    </p:spTree>
    <p:extLst>
      <p:ext uri="{BB962C8B-B14F-4D97-AF65-F5344CB8AC3E}">
        <p14:creationId xmlns:p14="http://schemas.microsoft.com/office/powerpoint/2010/main" val="309281551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38150" y="188278"/>
            <a:ext cx="113157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9771671-B446-49BD-8004-39A621F9A47D}"/>
              </a:ext>
            </a:extLst>
          </p:cNvPr>
          <p:cNvSpPr/>
          <p:nvPr userDrawn="1"/>
        </p:nvSpPr>
        <p:spPr>
          <a:xfrm>
            <a:off x="297654" y="104775"/>
            <a:ext cx="752475" cy="6429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5" name="Picture 5"/>
          <p:cNvPicPr>
            <a:picLocks noChangeAspect="1" noChangeArrowheads="1"/>
          </p:cNvPicPr>
          <p:nvPr userDrawn="1"/>
        </p:nvPicPr>
        <p:blipFill>
          <a:blip r:embed="rId8">
            <a:extLst>
              <a:ext uri="{28A0092B-C50C-407E-A947-70E740481C1C}">
                <a14:useLocalDpi xmlns:a14="http://schemas.microsoft.com/office/drawing/2010/main" val="0"/>
              </a:ext>
            </a:extLst>
          </a:blip>
          <a:srcRect r="285"/>
          <a:stretch>
            <a:fillRect/>
          </a:stretch>
        </p:blipFill>
        <p:spPr bwMode="auto">
          <a:xfrm>
            <a:off x="-7938" y="5953125"/>
            <a:ext cx="122078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Logo&#10;&#10;Description automatically generated">
            <a:extLst>
              <a:ext uri="{FF2B5EF4-FFF2-40B4-BE49-F238E27FC236}">
                <a16:creationId xmlns:a16="http://schemas.microsoft.com/office/drawing/2014/main" id="{40A8809B-2E6B-4B28-8474-EB55698ADDA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06560" y="86043"/>
            <a:ext cx="737221" cy="731520"/>
          </a:xfrm>
          <a:prstGeom prst="rect">
            <a:avLst/>
          </a:prstGeom>
        </p:spPr>
      </p:pic>
    </p:spTree>
    <p:extLst>
      <p:ext uri="{BB962C8B-B14F-4D97-AF65-F5344CB8AC3E}">
        <p14:creationId xmlns:p14="http://schemas.microsoft.com/office/powerpoint/2010/main" val="1722928989"/>
      </p:ext>
    </p:extLst>
  </p:cSld>
  <p:clrMap bg1="lt1" tx1="dk1" bg2="lt2" tx2="dk2" accent1="accent1" accent2="accent2" accent3="accent3" accent4="accent4" accent5="accent5" accent6="accent6" hlink="hlink" folHlink="folHlink"/>
  <p:sldLayoutIdLst>
    <p:sldLayoutId id="2147483702" r:id="rId1"/>
    <p:sldLayoutId id="2147483696" r:id="rId2"/>
    <p:sldLayoutId id="2147483699" r:id="rId3"/>
    <p:sldLayoutId id="2147483667" r:id="rId4"/>
    <p:sldLayoutId id="2147483708" r:id="rId5"/>
  </p:sldLayoutIdLst>
  <p:txStyles>
    <p:titleStyle>
      <a:lvl1pPr algn="ctr" defTabSz="228600" rtl="0" eaLnBrk="0" fontAlgn="base" hangingPunct="0">
        <a:spcBef>
          <a:spcPct val="0"/>
        </a:spcBef>
        <a:spcAft>
          <a:spcPct val="0"/>
        </a:spcAft>
        <a:defRPr sz="2200" kern="1200">
          <a:solidFill>
            <a:schemeClr val="tx1"/>
          </a:solidFill>
          <a:latin typeface="+mj-lt"/>
          <a:ea typeface="+mj-ea"/>
          <a:cs typeface="+mj-cs"/>
        </a:defRPr>
      </a:lvl1pPr>
      <a:lvl2pPr algn="ctr" defTabSz="228600" rtl="0" eaLnBrk="0" fontAlgn="base" hangingPunct="0">
        <a:spcBef>
          <a:spcPct val="0"/>
        </a:spcBef>
        <a:spcAft>
          <a:spcPct val="0"/>
        </a:spcAft>
        <a:defRPr sz="2200">
          <a:solidFill>
            <a:schemeClr val="tx1"/>
          </a:solidFill>
          <a:latin typeface="Calibri" panose="020F0502020204030204" pitchFamily="34" charset="0"/>
        </a:defRPr>
      </a:lvl2pPr>
      <a:lvl3pPr algn="ctr" defTabSz="228600" rtl="0" eaLnBrk="0" fontAlgn="base" hangingPunct="0">
        <a:spcBef>
          <a:spcPct val="0"/>
        </a:spcBef>
        <a:spcAft>
          <a:spcPct val="0"/>
        </a:spcAft>
        <a:defRPr sz="2200">
          <a:solidFill>
            <a:schemeClr val="tx1"/>
          </a:solidFill>
          <a:latin typeface="Calibri" panose="020F0502020204030204" pitchFamily="34" charset="0"/>
        </a:defRPr>
      </a:lvl3pPr>
      <a:lvl4pPr algn="ctr" defTabSz="228600" rtl="0" eaLnBrk="0" fontAlgn="base" hangingPunct="0">
        <a:spcBef>
          <a:spcPct val="0"/>
        </a:spcBef>
        <a:spcAft>
          <a:spcPct val="0"/>
        </a:spcAft>
        <a:defRPr sz="2200">
          <a:solidFill>
            <a:schemeClr val="tx1"/>
          </a:solidFill>
          <a:latin typeface="Calibri" panose="020F0502020204030204" pitchFamily="34" charset="0"/>
        </a:defRPr>
      </a:lvl4pPr>
      <a:lvl5pPr algn="ctr" defTabSz="2286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228600" rtl="0" fontAlgn="base">
        <a:spcBef>
          <a:spcPct val="0"/>
        </a:spcBef>
        <a:spcAft>
          <a:spcPct val="0"/>
        </a:spcAft>
        <a:defRPr sz="2200">
          <a:solidFill>
            <a:schemeClr val="tx1"/>
          </a:solidFill>
          <a:latin typeface="Calibri" panose="020F0502020204030204" pitchFamily="34" charset="0"/>
        </a:defRPr>
      </a:lvl6pPr>
      <a:lvl7pPr marL="914400" algn="ctr" defTabSz="228600" rtl="0" fontAlgn="base">
        <a:spcBef>
          <a:spcPct val="0"/>
        </a:spcBef>
        <a:spcAft>
          <a:spcPct val="0"/>
        </a:spcAft>
        <a:defRPr sz="2200">
          <a:solidFill>
            <a:schemeClr val="tx1"/>
          </a:solidFill>
          <a:latin typeface="Calibri" panose="020F0502020204030204" pitchFamily="34" charset="0"/>
        </a:defRPr>
      </a:lvl7pPr>
      <a:lvl8pPr marL="1371600" algn="ctr" defTabSz="228600" rtl="0" fontAlgn="base">
        <a:spcBef>
          <a:spcPct val="0"/>
        </a:spcBef>
        <a:spcAft>
          <a:spcPct val="0"/>
        </a:spcAft>
        <a:defRPr sz="2200">
          <a:solidFill>
            <a:schemeClr val="tx1"/>
          </a:solidFill>
          <a:latin typeface="Calibri" panose="020F0502020204030204" pitchFamily="34" charset="0"/>
        </a:defRPr>
      </a:lvl8pPr>
      <a:lvl9pPr marL="1828800" algn="ctr" defTabSz="2286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228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2286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2286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1"/>
          <p:cNvPicPr>
            <a:picLocks noChangeAspect="1" noChangeArrowheads="1"/>
          </p:cNvPicPr>
          <p:nvPr/>
        </p:nvPicPr>
        <p:blipFill>
          <a:blip r:embed="rId4">
            <a:extLst>
              <a:ext uri="{28A0092B-C50C-407E-A947-70E740481C1C}">
                <a14:useLocalDpi xmlns:a14="http://schemas.microsoft.com/office/drawing/2010/main" val="0"/>
              </a:ext>
            </a:extLst>
          </a:blip>
          <a:srcRect t="2020"/>
          <a:stretch>
            <a:fillRect/>
          </a:stretch>
        </p:blipFill>
        <p:spPr bwMode="auto">
          <a:xfrm>
            <a:off x="5514975" y="1"/>
            <a:ext cx="6692900" cy="65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8150" y="173038"/>
            <a:ext cx="113157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85"/>
          <a:stretch>
            <a:fillRect/>
          </a:stretch>
        </p:blipFill>
        <p:spPr bwMode="auto">
          <a:xfrm>
            <a:off x="-7938" y="5953125"/>
            <a:ext cx="122078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F59B051-6EB6-4B96-BA33-9240DD82063E}"/>
              </a:ext>
            </a:extLst>
          </p:cNvPr>
          <p:cNvSpPr/>
          <p:nvPr userDrawn="1"/>
        </p:nvSpPr>
        <p:spPr>
          <a:xfrm>
            <a:off x="245269" y="100013"/>
            <a:ext cx="797719" cy="7358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1D7C09BD-DD33-4941-8845-D6D5A1F2CCE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5507" t="13081" r="14140" b="15732"/>
          <a:stretch/>
        </p:blipFill>
        <p:spPr>
          <a:xfrm>
            <a:off x="414339" y="135731"/>
            <a:ext cx="588168" cy="590550"/>
          </a:xfrm>
          <a:prstGeom prst="ellipse">
            <a:avLst/>
          </a:prstGeom>
        </p:spPr>
      </p:pic>
    </p:spTree>
    <p:extLst>
      <p:ext uri="{BB962C8B-B14F-4D97-AF65-F5344CB8AC3E}">
        <p14:creationId xmlns:p14="http://schemas.microsoft.com/office/powerpoint/2010/main" val="2112944779"/>
      </p:ext>
    </p:extLst>
  </p:cSld>
  <p:clrMap bg1="lt1" tx1="dk1" bg2="lt2" tx2="dk2" accent1="accent1" accent2="accent2" accent3="accent3" accent4="accent4" accent5="accent5" accent6="accent6" hlink="hlink" folHlink="folHlink"/>
  <p:sldLayoutIdLst>
    <p:sldLayoutId id="2147483703" r:id="rId1"/>
    <p:sldLayoutId id="2147483671" r:id="rId2"/>
  </p:sldLayoutIdLst>
  <p:txStyles>
    <p:titleStyle>
      <a:lvl1pPr algn="ctr" defTabSz="228600" rtl="0" eaLnBrk="0" fontAlgn="base" hangingPunct="0">
        <a:spcBef>
          <a:spcPct val="0"/>
        </a:spcBef>
        <a:spcAft>
          <a:spcPct val="0"/>
        </a:spcAft>
        <a:defRPr sz="2200" kern="1200">
          <a:solidFill>
            <a:schemeClr val="tx1"/>
          </a:solidFill>
          <a:latin typeface="+mj-lt"/>
          <a:ea typeface="+mj-ea"/>
          <a:cs typeface="+mj-cs"/>
        </a:defRPr>
      </a:lvl1pPr>
      <a:lvl2pPr algn="ctr" defTabSz="228600" rtl="0" eaLnBrk="0" fontAlgn="base" hangingPunct="0">
        <a:spcBef>
          <a:spcPct val="0"/>
        </a:spcBef>
        <a:spcAft>
          <a:spcPct val="0"/>
        </a:spcAft>
        <a:defRPr sz="2200">
          <a:solidFill>
            <a:schemeClr val="tx1"/>
          </a:solidFill>
          <a:latin typeface="Calibri" panose="020F0502020204030204" pitchFamily="34" charset="0"/>
        </a:defRPr>
      </a:lvl2pPr>
      <a:lvl3pPr algn="ctr" defTabSz="228600" rtl="0" eaLnBrk="0" fontAlgn="base" hangingPunct="0">
        <a:spcBef>
          <a:spcPct val="0"/>
        </a:spcBef>
        <a:spcAft>
          <a:spcPct val="0"/>
        </a:spcAft>
        <a:defRPr sz="2200">
          <a:solidFill>
            <a:schemeClr val="tx1"/>
          </a:solidFill>
          <a:latin typeface="Calibri" panose="020F0502020204030204" pitchFamily="34" charset="0"/>
        </a:defRPr>
      </a:lvl3pPr>
      <a:lvl4pPr algn="ctr" defTabSz="228600" rtl="0" eaLnBrk="0" fontAlgn="base" hangingPunct="0">
        <a:spcBef>
          <a:spcPct val="0"/>
        </a:spcBef>
        <a:spcAft>
          <a:spcPct val="0"/>
        </a:spcAft>
        <a:defRPr sz="2200">
          <a:solidFill>
            <a:schemeClr val="tx1"/>
          </a:solidFill>
          <a:latin typeface="Calibri" panose="020F0502020204030204" pitchFamily="34" charset="0"/>
        </a:defRPr>
      </a:lvl4pPr>
      <a:lvl5pPr algn="ctr" defTabSz="2286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228600" rtl="0" fontAlgn="base">
        <a:spcBef>
          <a:spcPct val="0"/>
        </a:spcBef>
        <a:spcAft>
          <a:spcPct val="0"/>
        </a:spcAft>
        <a:defRPr sz="2200">
          <a:solidFill>
            <a:schemeClr val="tx1"/>
          </a:solidFill>
          <a:latin typeface="Calibri" panose="020F0502020204030204" pitchFamily="34" charset="0"/>
        </a:defRPr>
      </a:lvl6pPr>
      <a:lvl7pPr marL="914400" algn="ctr" defTabSz="228600" rtl="0" fontAlgn="base">
        <a:spcBef>
          <a:spcPct val="0"/>
        </a:spcBef>
        <a:spcAft>
          <a:spcPct val="0"/>
        </a:spcAft>
        <a:defRPr sz="2200">
          <a:solidFill>
            <a:schemeClr val="tx1"/>
          </a:solidFill>
          <a:latin typeface="Calibri" panose="020F0502020204030204" pitchFamily="34" charset="0"/>
        </a:defRPr>
      </a:lvl7pPr>
      <a:lvl8pPr marL="1371600" algn="ctr" defTabSz="228600" rtl="0" fontAlgn="base">
        <a:spcBef>
          <a:spcPct val="0"/>
        </a:spcBef>
        <a:spcAft>
          <a:spcPct val="0"/>
        </a:spcAft>
        <a:defRPr sz="2200">
          <a:solidFill>
            <a:schemeClr val="tx1"/>
          </a:solidFill>
          <a:latin typeface="Calibri" panose="020F0502020204030204" pitchFamily="34" charset="0"/>
        </a:defRPr>
      </a:lvl8pPr>
      <a:lvl9pPr marL="1828800" algn="ctr" defTabSz="2286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228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2286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2286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4">
            <a:extLst>
              <a:ext uri="{28A0092B-C50C-407E-A947-70E740481C1C}">
                <a14:useLocalDpi xmlns:a14="http://schemas.microsoft.com/office/drawing/2010/main" val="0"/>
              </a:ext>
            </a:extLst>
          </a:blip>
          <a:srcRect r="365"/>
          <a:stretch>
            <a:fillRect/>
          </a:stretch>
        </p:blipFill>
        <p:spPr bwMode="auto">
          <a:xfrm>
            <a:off x="-6350" y="5943600"/>
            <a:ext cx="12198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4975" y="188278"/>
            <a:ext cx="113157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7784389-23AF-4307-9E2F-F98B7CED07FA}"/>
              </a:ext>
            </a:extLst>
          </p:cNvPr>
          <p:cNvSpPr/>
          <p:nvPr userDrawn="1"/>
        </p:nvSpPr>
        <p:spPr>
          <a:xfrm>
            <a:off x="123826" y="0"/>
            <a:ext cx="919956" cy="10572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F336F3F1-E221-4300-A964-9BC12A7DB08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6560" y="86043"/>
            <a:ext cx="737221" cy="731520"/>
          </a:xfrm>
          <a:prstGeom prst="rect">
            <a:avLst/>
          </a:prstGeom>
        </p:spPr>
      </p:pic>
    </p:spTree>
    <p:extLst>
      <p:ext uri="{BB962C8B-B14F-4D97-AF65-F5344CB8AC3E}">
        <p14:creationId xmlns:p14="http://schemas.microsoft.com/office/powerpoint/2010/main" val="1574597585"/>
      </p:ext>
    </p:extLst>
  </p:cSld>
  <p:clrMap bg1="lt1" tx1="dk1" bg2="lt2" tx2="dk2" accent1="accent1" accent2="accent2" accent3="accent3" accent4="accent4" accent5="accent5" accent6="accent6" hlink="hlink" folHlink="folHlink"/>
  <p:sldLayoutIdLst>
    <p:sldLayoutId id="2147483704" r:id="rId1"/>
    <p:sldLayoutId id="2147483673" r:id="rId2"/>
  </p:sldLayoutIdLst>
  <p:txStyles>
    <p:titleStyle>
      <a:lvl1pPr algn="ctr" defTabSz="228600" rtl="0" eaLnBrk="0" fontAlgn="base" hangingPunct="0">
        <a:spcBef>
          <a:spcPct val="0"/>
        </a:spcBef>
        <a:spcAft>
          <a:spcPct val="0"/>
        </a:spcAft>
        <a:defRPr sz="2200" kern="1200">
          <a:solidFill>
            <a:schemeClr val="tx1"/>
          </a:solidFill>
          <a:latin typeface="+mj-lt"/>
          <a:ea typeface="+mj-ea"/>
          <a:cs typeface="+mj-cs"/>
        </a:defRPr>
      </a:lvl1pPr>
      <a:lvl2pPr algn="ctr" defTabSz="228600" rtl="0" eaLnBrk="0" fontAlgn="base" hangingPunct="0">
        <a:spcBef>
          <a:spcPct val="0"/>
        </a:spcBef>
        <a:spcAft>
          <a:spcPct val="0"/>
        </a:spcAft>
        <a:defRPr sz="2200">
          <a:solidFill>
            <a:schemeClr val="tx1"/>
          </a:solidFill>
          <a:latin typeface="Calibri" panose="020F0502020204030204" pitchFamily="34" charset="0"/>
        </a:defRPr>
      </a:lvl2pPr>
      <a:lvl3pPr algn="ctr" defTabSz="228600" rtl="0" eaLnBrk="0" fontAlgn="base" hangingPunct="0">
        <a:spcBef>
          <a:spcPct val="0"/>
        </a:spcBef>
        <a:spcAft>
          <a:spcPct val="0"/>
        </a:spcAft>
        <a:defRPr sz="2200">
          <a:solidFill>
            <a:schemeClr val="tx1"/>
          </a:solidFill>
          <a:latin typeface="Calibri" panose="020F0502020204030204" pitchFamily="34" charset="0"/>
        </a:defRPr>
      </a:lvl3pPr>
      <a:lvl4pPr algn="ctr" defTabSz="228600" rtl="0" eaLnBrk="0" fontAlgn="base" hangingPunct="0">
        <a:spcBef>
          <a:spcPct val="0"/>
        </a:spcBef>
        <a:spcAft>
          <a:spcPct val="0"/>
        </a:spcAft>
        <a:defRPr sz="2200">
          <a:solidFill>
            <a:schemeClr val="tx1"/>
          </a:solidFill>
          <a:latin typeface="Calibri" panose="020F0502020204030204" pitchFamily="34" charset="0"/>
        </a:defRPr>
      </a:lvl4pPr>
      <a:lvl5pPr algn="ctr" defTabSz="2286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228600" rtl="0" fontAlgn="base">
        <a:spcBef>
          <a:spcPct val="0"/>
        </a:spcBef>
        <a:spcAft>
          <a:spcPct val="0"/>
        </a:spcAft>
        <a:defRPr sz="2200">
          <a:solidFill>
            <a:schemeClr val="tx1"/>
          </a:solidFill>
          <a:latin typeface="Calibri" panose="020F0502020204030204" pitchFamily="34" charset="0"/>
        </a:defRPr>
      </a:lvl6pPr>
      <a:lvl7pPr marL="914400" algn="ctr" defTabSz="228600" rtl="0" fontAlgn="base">
        <a:spcBef>
          <a:spcPct val="0"/>
        </a:spcBef>
        <a:spcAft>
          <a:spcPct val="0"/>
        </a:spcAft>
        <a:defRPr sz="2200">
          <a:solidFill>
            <a:schemeClr val="tx1"/>
          </a:solidFill>
          <a:latin typeface="Calibri" panose="020F0502020204030204" pitchFamily="34" charset="0"/>
        </a:defRPr>
      </a:lvl7pPr>
      <a:lvl8pPr marL="1371600" algn="ctr" defTabSz="228600" rtl="0" fontAlgn="base">
        <a:spcBef>
          <a:spcPct val="0"/>
        </a:spcBef>
        <a:spcAft>
          <a:spcPct val="0"/>
        </a:spcAft>
        <a:defRPr sz="2200">
          <a:solidFill>
            <a:schemeClr val="tx1"/>
          </a:solidFill>
          <a:latin typeface="Calibri" panose="020F0502020204030204" pitchFamily="34" charset="0"/>
        </a:defRPr>
      </a:lvl8pPr>
      <a:lvl9pPr marL="1828800" algn="ctr" defTabSz="2286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228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2286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2286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9955066" y="6321580"/>
            <a:ext cx="1714500" cy="152400"/>
          </a:xfrm>
          <a:prstGeom prst="rect">
            <a:avLst/>
          </a:prstGeom>
        </p:spPr>
      </p:pic>
      <p:pic>
        <p:nvPicPr>
          <p:cNvPr id="9" name="Picture 8"/>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5"/>
              <a:stretch>
                <a:fillRect/>
              </a:stretch>
            </p:blipFill>
          </mc:Choice>
          <mc:Fallback>
            <p:blipFill>
              <a:blip r:embed="rId16"/>
              <a:stretch>
                <a:fillRect/>
              </a:stretch>
            </p:blipFill>
          </mc:Fallback>
        </mc:AlternateContent>
        <p:spPr>
          <a:xfrm>
            <a:off x="438150" y="173068"/>
            <a:ext cx="11315700" cy="527050"/>
          </a:xfrm>
          <a:prstGeom prst="rect">
            <a:avLst/>
          </a:prstGeom>
        </p:spPr>
      </p:pic>
      <p:pic>
        <p:nvPicPr>
          <p:cNvPr id="6" name="Picture 5"/>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7"/>
              <a:srcRect r="443"/>
              <a:stretch>
                <a:fillRect/>
              </a:stretch>
            </p:blipFill>
          </mc:Choice>
          <mc:Fallback>
            <p:blipFill>
              <a:blip r:embed="rId18"/>
              <a:srcRect r="443"/>
              <a:stretch>
                <a:fillRect/>
              </a:stretch>
            </p:blipFill>
          </mc:Fallback>
        </mc:AlternateContent>
        <p:spPr>
          <a:xfrm>
            <a:off x="3463" y="5838922"/>
            <a:ext cx="12188537" cy="1028700"/>
          </a:xfrm>
          <a:prstGeom prst="rect">
            <a:avLst/>
          </a:prstGeom>
        </p:spPr>
      </p:pic>
      <p:sp>
        <p:nvSpPr>
          <p:cNvPr id="2" name="TextBox 1">
            <a:extLst>
              <a:ext uri="{FF2B5EF4-FFF2-40B4-BE49-F238E27FC236}">
                <a16:creationId xmlns:a16="http://schemas.microsoft.com/office/drawing/2014/main" id="{51D0B831-D0E3-17C8-B8A4-207BF57437A3}"/>
              </a:ext>
            </a:extLst>
          </p:cNvPr>
          <p:cNvSpPr txBox="1"/>
          <p:nvPr userDrawn="1"/>
        </p:nvSpPr>
        <p:spPr>
          <a:xfrm>
            <a:off x="1424707" y="6196709"/>
            <a:ext cx="2780580" cy="373564"/>
          </a:xfrm>
          <a:prstGeom prst="rect">
            <a:avLst/>
          </a:prstGeom>
          <a:solidFill>
            <a:schemeClr val="bg1"/>
          </a:solidFill>
        </p:spPr>
        <p:txBody>
          <a:bodyPr wrap="square" rtlCol="0">
            <a:spAutoFit/>
          </a:bodyPr>
          <a:lstStyle/>
          <a:p>
            <a:pPr marR="0" algn="l" rtl="0">
              <a:lnSpc>
                <a:spcPct val="110000"/>
              </a:lnSpc>
            </a:pPr>
            <a:r>
              <a:rPr lang="en-US" sz="850" b="0" i="0" u="none" strike="noStrike" baseline="30000" dirty="0">
                <a:solidFill>
                  <a:schemeClr val="tx1"/>
                </a:solidFill>
                <a:latin typeface="Mark OT Book" panose="020B0604020201010104" pitchFamily="34" charset="0"/>
              </a:rPr>
              <a:t>The Fulbright U.S. Scholar Program is sponsored by the U.S. Department of State with funding provided by the U.S. Government and administered by the Institute of International Education.  </a:t>
            </a:r>
          </a:p>
        </p:txBody>
      </p:sp>
    </p:spTree>
    <p:extLst>
      <p:ext uri="{BB962C8B-B14F-4D97-AF65-F5344CB8AC3E}">
        <p14:creationId xmlns:p14="http://schemas.microsoft.com/office/powerpoint/2010/main" val="4267193247"/>
      </p:ext>
    </p:extLst>
  </p:cSld>
  <p:clrMap bg1="lt1" tx1="dk1" bg2="lt2" tx2="dk2" accent1="accent1" accent2="accent2" accent3="accent3" accent4="accent4" accent5="accent5" accent6="accent6" hlink="hlink" folHlink="folHlink"/>
  <p:sldLayoutIdLst>
    <p:sldLayoutId id="2147483705" r:id="rId1"/>
    <p:sldLayoutId id="2147483675"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38150" y="173068"/>
            <a:ext cx="11315700" cy="527050"/>
          </a:xfrm>
          <a:prstGeom prst="rect">
            <a:avLst/>
          </a:prstGeom>
        </p:spPr>
      </p:pic>
      <p:pic>
        <p:nvPicPr>
          <p:cNvPr id="5" name="Picture 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6"/>
              <a:srcRect r="225"/>
              <a:stretch>
                <a:fillRect/>
              </a:stretch>
            </p:blipFill>
          </mc:Choice>
          <mc:Fallback>
            <p:blipFill>
              <a:blip r:embed="rId7"/>
              <a:srcRect r="225"/>
              <a:stretch>
                <a:fillRect/>
              </a:stretch>
            </p:blipFill>
          </mc:Fallback>
        </mc:AlternateContent>
        <p:spPr>
          <a:xfrm>
            <a:off x="-7513" y="5847188"/>
            <a:ext cx="12215292" cy="1028700"/>
          </a:xfrm>
          <a:prstGeom prst="rect">
            <a:avLst/>
          </a:prstGeom>
        </p:spPr>
      </p:pic>
      <p:sp>
        <p:nvSpPr>
          <p:cNvPr id="2" name="Rectangle 1">
            <a:extLst>
              <a:ext uri="{FF2B5EF4-FFF2-40B4-BE49-F238E27FC236}">
                <a16:creationId xmlns:a16="http://schemas.microsoft.com/office/drawing/2014/main" id="{8BE0C3AA-C8D4-43B6-9719-68265365AD9B}"/>
              </a:ext>
            </a:extLst>
          </p:cNvPr>
          <p:cNvSpPr/>
          <p:nvPr userDrawn="1"/>
        </p:nvSpPr>
        <p:spPr>
          <a:xfrm>
            <a:off x="149290" y="65314"/>
            <a:ext cx="858416" cy="9050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8A35EC25-7C0D-4B3C-9679-E60A815F0FC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5507" t="13081" r="14140" b="15732"/>
          <a:stretch/>
        </p:blipFill>
        <p:spPr>
          <a:xfrm>
            <a:off x="414339" y="135731"/>
            <a:ext cx="588168" cy="590550"/>
          </a:xfrm>
          <a:prstGeom prst="ellipse">
            <a:avLst/>
          </a:prstGeom>
        </p:spPr>
      </p:pic>
    </p:spTree>
    <p:extLst>
      <p:ext uri="{BB962C8B-B14F-4D97-AF65-F5344CB8AC3E}">
        <p14:creationId xmlns:p14="http://schemas.microsoft.com/office/powerpoint/2010/main" val="4000591213"/>
      </p:ext>
    </p:extLst>
  </p:cSld>
  <p:clrMap bg1="lt1" tx1="dk1" bg2="lt2" tx2="dk2" accent1="accent1" accent2="accent2" accent3="accent3" accent4="accent4" accent5="accent5" accent6="accent6" hlink="hlink" folHlink="folHlink"/>
  <p:sldLayoutIdLst>
    <p:sldLayoutId id="2147483706" r:id="rId1"/>
    <p:sldLayoutId id="2147483687"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3"/>
              <a:srcRect r="443"/>
              <a:stretch>
                <a:fillRect/>
              </a:stretch>
            </p:blipFill>
          </mc:Choice>
          <mc:Fallback>
            <p:blipFill>
              <a:blip r:embed="rId14"/>
              <a:srcRect r="443"/>
              <a:stretch>
                <a:fillRect/>
              </a:stretch>
            </p:blipFill>
          </mc:Fallback>
        </mc:AlternateContent>
        <p:spPr>
          <a:xfrm>
            <a:off x="3463" y="5838922"/>
            <a:ext cx="12188537" cy="1028700"/>
          </a:xfrm>
          <a:prstGeom prst="rect">
            <a:avLst/>
          </a:prstGeom>
        </p:spPr>
      </p:pic>
      <p:sp>
        <p:nvSpPr>
          <p:cNvPr id="2" name="TextBox 1">
            <a:extLst>
              <a:ext uri="{FF2B5EF4-FFF2-40B4-BE49-F238E27FC236}">
                <a16:creationId xmlns:a16="http://schemas.microsoft.com/office/drawing/2014/main" id="{A10DD758-0142-6C3E-90FD-58A1CA940A46}"/>
              </a:ext>
            </a:extLst>
          </p:cNvPr>
          <p:cNvSpPr txBox="1"/>
          <p:nvPr userDrawn="1"/>
        </p:nvSpPr>
        <p:spPr>
          <a:xfrm>
            <a:off x="1424707" y="6196709"/>
            <a:ext cx="2780580" cy="373564"/>
          </a:xfrm>
          <a:prstGeom prst="rect">
            <a:avLst/>
          </a:prstGeom>
          <a:solidFill>
            <a:schemeClr val="bg1"/>
          </a:solidFill>
        </p:spPr>
        <p:txBody>
          <a:bodyPr wrap="square" rtlCol="0">
            <a:spAutoFit/>
          </a:bodyPr>
          <a:lstStyle/>
          <a:p>
            <a:pPr marR="0" algn="l" rtl="0">
              <a:lnSpc>
                <a:spcPct val="110000"/>
              </a:lnSpc>
            </a:pPr>
            <a:r>
              <a:rPr lang="en-US" sz="850" b="0" i="0" u="none" strike="noStrike" baseline="30000" dirty="0">
                <a:solidFill>
                  <a:schemeClr val="tx1"/>
                </a:solidFill>
                <a:latin typeface="Mark OT Book" panose="020B0604020201010104" pitchFamily="34" charset="0"/>
              </a:rPr>
              <a:t>The Fulbright U.S. Scholar Program is sponsored by the U.S. Department of State with funding provided by the U.S. Government and administered by the Institute of International Education.  </a:t>
            </a:r>
          </a:p>
        </p:txBody>
      </p:sp>
    </p:spTree>
    <p:extLst>
      <p:ext uri="{BB962C8B-B14F-4D97-AF65-F5344CB8AC3E}">
        <p14:creationId xmlns:p14="http://schemas.microsoft.com/office/powerpoint/2010/main" val="1565635443"/>
      </p:ext>
    </p:extLst>
  </p:cSld>
  <p:clrMap bg1="lt1" tx1="dk1" bg2="lt2" tx2="dk2" accent1="accent1" accent2="accent2" accent3="accent3" accent4="accent4" accent5="accent5" accent6="accent6" hlink="hlink" folHlink="folHlink"/>
  <p:sldLayoutIdLst>
    <p:sldLayoutId id="2147483707" r:id="rId1"/>
    <p:sldLayoutId id="2147483691" r:id="rId2"/>
    <p:sldLayoutId id="2147483695" r:id="rId3"/>
    <p:sldLayoutId id="2147483697" r:id="rId4"/>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38150" y="173068"/>
            <a:ext cx="11315700" cy="527050"/>
          </a:xfrm>
          <a:prstGeom prst="rect">
            <a:avLst/>
          </a:prstGeom>
        </p:spPr>
      </p:pic>
      <p:pic>
        <p:nvPicPr>
          <p:cNvPr id="5" name="Picture 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7"/>
              <a:srcRect r="225"/>
              <a:stretch>
                <a:fillRect/>
              </a:stretch>
            </p:blipFill>
          </mc:Choice>
          <mc:Fallback>
            <p:blipFill>
              <a:blip r:embed="rId8"/>
              <a:srcRect r="225"/>
              <a:stretch>
                <a:fillRect/>
              </a:stretch>
            </p:blipFill>
          </mc:Fallback>
        </mc:AlternateContent>
        <p:spPr>
          <a:xfrm>
            <a:off x="-7513" y="5847188"/>
            <a:ext cx="12215292" cy="1028700"/>
          </a:xfrm>
          <a:prstGeom prst="rect">
            <a:avLst/>
          </a:prstGeom>
        </p:spPr>
      </p:pic>
    </p:spTree>
    <p:extLst>
      <p:ext uri="{BB962C8B-B14F-4D97-AF65-F5344CB8AC3E}">
        <p14:creationId xmlns:p14="http://schemas.microsoft.com/office/powerpoint/2010/main" val="2818297755"/>
      </p:ext>
    </p:extLst>
  </p:cSld>
  <p:clrMap bg1="lt1" tx1="dk1" bg2="lt2" tx2="dk2" accent1="accent1" accent2="accent2" accent3="accent3" accent4="accent4" accent5="accent5" accent6="accent6" hlink="hlink" folHlink="folHlink"/>
  <p:sldLayoutIdLst>
    <p:sldLayoutId id="2147483710" r:id="rId1"/>
    <p:sldLayoutId id="2147483717" r:id="rId2"/>
    <p:sldLayoutId id="2147483718" r:id="rId3"/>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Fulbright_Back1.png" descr="Fulbright_Back1.png"/>
          <p:cNvPicPr>
            <a:picLocks noChangeAspect="1"/>
          </p:cNvPicPr>
          <p:nvPr userDrawn="1"/>
        </p:nvPicPr>
        <p:blipFill>
          <a:blip r:embed="rId3"/>
          <a:srcRect t="12660" b="12660"/>
          <a:stretch>
            <a:fillRect/>
          </a:stretch>
        </p:blipFill>
        <p:spPr>
          <a:xfrm>
            <a:off x="-26096" y="1"/>
            <a:ext cx="12260158" cy="6866944"/>
          </a:xfrm>
          <a:prstGeom prst="rect">
            <a:avLst/>
          </a:prstGeom>
          <a:ln w="12700">
            <a:miter lim="400000"/>
          </a:ln>
        </p:spPr>
      </p:pic>
      <p:pic>
        <p:nvPicPr>
          <p:cNvPr id="5" name="Picture 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370682" y="2338119"/>
            <a:ext cx="9558584" cy="2335716"/>
          </a:xfrm>
          <a:prstGeom prst="rect">
            <a:avLst/>
          </a:prstGeom>
        </p:spPr>
      </p:pic>
    </p:spTree>
    <p:extLst>
      <p:ext uri="{BB962C8B-B14F-4D97-AF65-F5344CB8AC3E}">
        <p14:creationId xmlns:p14="http://schemas.microsoft.com/office/powerpoint/2010/main" val="2733478969"/>
      </p:ext>
    </p:extLst>
  </p:cSld>
  <p:clrMap bg1="lt1" tx1="dk1" bg2="lt2" tx2="dk2" accent1="accent1" accent2="accent2" accent3="accent3" accent4="accent4" accent5="accent5" accent6="accent6" hlink="hlink" folHlink="folHlink"/>
  <p:sldLayoutIdLst>
    <p:sldLayoutId id="2147483714" r:id="rId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1pPr>
      <a:lvl2pPr marL="555171" marR="0" indent="-326571"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2pPr>
      <a:lvl3pPr marL="762000" marR="0" indent="-30480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3pPr>
      <a:lvl4pPr marL="10515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4pPr>
      <a:lvl5pPr marL="12801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5pPr>
      <a:lvl6pPr marL="15087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6pPr>
      <a:lvl7pPr marL="17373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7pPr>
      <a:lvl8pPr marL="19659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8pPr>
      <a:lvl9pPr marL="21945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228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685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1143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1600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25.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hyperlink" Target="https://apply.iie.org/sirhost"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hyperlink" Target="http://fulbrightscholars.org/sir" TargetMode="External"/><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hyperlink" Target="https://apply.iie.org/portal/scholar_webinar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60.pdf"/></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mailto:sir@iie.org?subject=S-I-R%202022-23%20Inquiry" TargetMode="External"/><Relationship Id="rId7" Type="http://schemas.openxmlformats.org/officeDocument/2006/relationships/image" Target="../media/image36.pd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www.fulbrightscholars.org/sir"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337BA0-8F34-4EAA-8516-3AD74BC7F02A}"/>
              </a:ext>
            </a:extLst>
          </p:cNvPr>
          <p:cNvPicPr>
            <a:picLocks noChangeAspect="1"/>
          </p:cNvPicPr>
          <p:nvPr/>
        </p:nvPicPr>
        <p:blipFill rotWithShape="1">
          <a:blip r:embed="rId3"/>
          <a:srcRect t="5595" b="8960"/>
          <a:stretch/>
        </p:blipFill>
        <p:spPr>
          <a:xfrm>
            <a:off x="5932170" y="576073"/>
            <a:ext cx="5314950" cy="5266943"/>
          </a:xfrm>
          <a:prstGeom prst="rect">
            <a:avLst/>
          </a:prstGeom>
        </p:spPr>
      </p:pic>
      <p:sp>
        <p:nvSpPr>
          <p:cNvPr id="2" name="Presentation Name…"/>
          <p:cNvSpPr txBox="1"/>
          <p:nvPr/>
        </p:nvSpPr>
        <p:spPr>
          <a:xfrm>
            <a:off x="6014085" y="751771"/>
            <a:ext cx="5151120" cy="52642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nSpc>
                <a:spcPct val="114000"/>
              </a:lnSpc>
              <a:spcBef>
                <a:spcPts val="350"/>
              </a:spcBef>
              <a:buSzPct val="100000"/>
            </a:pPr>
            <a:r>
              <a:rPr lang="en-US" altLang="en-US" sz="2700" b="1" dirty="0">
                <a:solidFill>
                  <a:schemeClr val="bg1"/>
                </a:solidFill>
                <a:latin typeface=""/>
              </a:rPr>
              <a:t>Randolph-Macon College</a:t>
            </a:r>
          </a:p>
        </p:txBody>
      </p:sp>
      <p:sp>
        <p:nvSpPr>
          <p:cNvPr id="6" name="Rectangle 5">
            <a:extLst>
              <a:ext uri="{FF2B5EF4-FFF2-40B4-BE49-F238E27FC236}">
                <a16:creationId xmlns:a16="http://schemas.microsoft.com/office/drawing/2014/main" id="{C20FB21B-B51C-4ACC-A30A-F494D4C85255}"/>
              </a:ext>
            </a:extLst>
          </p:cNvPr>
          <p:cNvSpPr/>
          <p:nvPr/>
        </p:nvSpPr>
        <p:spPr>
          <a:xfrm>
            <a:off x="6096000" y="1190717"/>
            <a:ext cx="5077968" cy="4343497"/>
          </a:xfrm>
          <a:prstGeom prst="rect">
            <a:avLst/>
          </a:prstGeom>
        </p:spPr>
        <p:txBody>
          <a:bodyPr wrap="square" lIns="91440" tIns="45720" rIns="91440" bIns="45720" anchor="t">
            <a:spAutoFit/>
          </a:bodyPr>
          <a:lstStyle/>
          <a:p>
            <a:pPr>
              <a:lnSpc>
                <a:spcPct val="114000"/>
              </a:lnSpc>
              <a:spcBef>
                <a:spcPts val="350"/>
              </a:spcBef>
              <a:buSzPct val="100000"/>
            </a:pPr>
            <a:r>
              <a:rPr lang="en-US" altLang="en-US" sz="2000" dirty="0">
                <a:solidFill>
                  <a:schemeClr val="bg1"/>
                </a:solidFill>
                <a:latin typeface=""/>
              </a:rPr>
              <a:t>Located in Ashland, VA</a:t>
            </a:r>
          </a:p>
          <a:p>
            <a:pPr>
              <a:lnSpc>
                <a:spcPct val="114000"/>
              </a:lnSpc>
              <a:spcBef>
                <a:spcPts val="350"/>
              </a:spcBef>
              <a:buSzPct val="100000"/>
            </a:pPr>
            <a:endParaRPr lang="en-US" altLang="en-US" sz="2000" dirty="0">
              <a:solidFill>
                <a:schemeClr val="bg1"/>
              </a:solidFill>
              <a:latin typeface=""/>
            </a:endParaRPr>
          </a:p>
          <a:p>
            <a:pPr>
              <a:spcBef>
                <a:spcPts val="350"/>
              </a:spcBef>
            </a:pPr>
            <a:r>
              <a:rPr lang="en-US" sz="2000" b="1" dirty="0">
                <a:solidFill>
                  <a:schemeClr val="bg1"/>
                </a:solidFill>
                <a:ea typeface="+mn-lt"/>
                <a:cs typeface="+mn-lt"/>
              </a:rPr>
              <a:t>Lauren Bell, PhD</a:t>
            </a:r>
            <a:endParaRPr lang="en-US" altLang="en-US" sz="2000" b="1" dirty="0">
              <a:solidFill>
                <a:schemeClr val="bg1"/>
              </a:solidFill>
              <a:latin typeface=""/>
              <a:ea typeface="+mn-lt"/>
              <a:cs typeface="+mn-lt"/>
            </a:endParaRPr>
          </a:p>
          <a:p>
            <a:pPr>
              <a:spcBef>
                <a:spcPts val="350"/>
              </a:spcBef>
            </a:pPr>
            <a:r>
              <a:rPr lang="en-US" sz="1600" dirty="0">
                <a:solidFill>
                  <a:schemeClr val="bg1"/>
                </a:solidFill>
                <a:ea typeface="+mn-lt"/>
                <a:cs typeface="+mn-lt"/>
              </a:rPr>
              <a:t>James L. Miller Professor of Political Science &amp; Special Assistant to the Provost</a:t>
            </a:r>
          </a:p>
          <a:p>
            <a:pPr>
              <a:spcBef>
                <a:spcPts val="350"/>
              </a:spcBef>
            </a:pPr>
            <a:r>
              <a:rPr lang="en-US" sz="1600" dirty="0">
                <a:solidFill>
                  <a:schemeClr val="bg1"/>
                </a:solidFill>
                <a:ea typeface="+mn-lt"/>
                <a:cs typeface="+mn-lt"/>
              </a:rPr>
              <a:t>Dean of Academic Affairs with supervisory authority over the Office of International Education, 2014-22</a:t>
            </a:r>
          </a:p>
          <a:p>
            <a:pPr>
              <a:lnSpc>
                <a:spcPct val="113999"/>
              </a:lnSpc>
              <a:spcBef>
                <a:spcPts val="350"/>
              </a:spcBef>
            </a:pPr>
            <a:endParaRPr lang="en-US" sz="1600" dirty="0">
              <a:solidFill>
                <a:schemeClr val="bg1"/>
              </a:solidFill>
              <a:ea typeface="+mn-lt"/>
              <a:cs typeface="+mn-lt"/>
            </a:endParaRPr>
          </a:p>
          <a:p>
            <a:pPr>
              <a:lnSpc>
                <a:spcPct val="113999"/>
              </a:lnSpc>
              <a:spcBef>
                <a:spcPts val="350"/>
              </a:spcBef>
            </a:pPr>
            <a:r>
              <a:rPr lang="en-US" sz="1600" dirty="0">
                <a:solidFill>
                  <a:schemeClr val="bg1"/>
                </a:solidFill>
                <a:ea typeface="+mn-lt"/>
                <a:cs typeface="+mn-lt"/>
              </a:rPr>
              <a:t>Administrative coordinator for four previous S-I-Rs at Randolph-Macon College</a:t>
            </a:r>
          </a:p>
          <a:p>
            <a:pPr marL="285750" indent="-285750">
              <a:lnSpc>
                <a:spcPct val="113999"/>
              </a:lnSpc>
              <a:buFont typeface="Arial" panose="020B0604020202020204" pitchFamily="34" charset="0"/>
              <a:buChar char="•"/>
            </a:pPr>
            <a:r>
              <a:rPr lang="en-US" sz="1600" dirty="0">
                <a:solidFill>
                  <a:schemeClr val="bg1"/>
                </a:solidFill>
                <a:ea typeface="+mn-lt"/>
                <a:cs typeface="+mn-lt"/>
              </a:rPr>
              <a:t>Hao “Larry” Tang, China, 2009-10 (political science)</a:t>
            </a:r>
          </a:p>
          <a:p>
            <a:pPr marL="285750" indent="-285750">
              <a:lnSpc>
                <a:spcPct val="113999"/>
              </a:lnSpc>
              <a:buFont typeface="Arial" panose="020B0604020202020204" pitchFamily="34" charset="0"/>
              <a:buChar char="•"/>
            </a:pPr>
            <a:r>
              <a:rPr lang="en-US" sz="1600" dirty="0" err="1">
                <a:solidFill>
                  <a:schemeClr val="bg1"/>
                </a:solidFill>
                <a:ea typeface="+mn-lt"/>
                <a:cs typeface="+mn-lt"/>
              </a:rPr>
              <a:t>Shaza</a:t>
            </a:r>
            <a:r>
              <a:rPr lang="en-US" sz="1600" dirty="0">
                <a:solidFill>
                  <a:schemeClr val="bg1"/>
                </a:solidFill>
                <a:ea typeface="+mn-lt"/>
                <a:cs typeface="+mn-lt"/>
              </a:rPr>
              <a:t> Gamal Ismail, Egypt, 2013-14 (int’l studies)</a:t>
            </a:r>
          </a:p>
          <a:p>
            <a:pPr marL="285750" indent="-285750">
              <a:lnSpc>
                <a:spcPct val="113999"/>
              </a:lnSpc>
              <a:buFont typeface="Arial" panose="020B0604020202020204" pitchFamily="34" charset="0"/>
              <a:buChar char="•"/>
            </a:pPr>
            <a:r>
              <a:rPr lang="en-US" sz="1600" dirty="0">
                <a:solidFill>
                  <a:schemeClr val="bg1"/>
                </a:solidFill>
                <a:ea typeface="+mn-lt"/>
                <a:cs typeface="+mn-lt"/>
              </a:rPr>
              <a:t>Yasushi </a:t>
            </a:r>
            <a:r>
              <a:rPr lang="en-US" sz="1600" dirty="0" err="1">
                <a:solidFill>
                  <a:schemeClr val="bg1"/>
                </a:solidFill>
                <a:ea typeface="+mn-lt"/>
                <a:cs typeface="+mn-lt"/>
              </a:rPr>
              <a:t>Maruoko</a:t>
            </a:r>
            <a:r>
              <a:rPr lang="en-US" sz="1600" dirty="0">
                <a:solidFill>
                  <a:schemeClr val="bg1"/>
                </a:solidFill>
                <a:ea typeface="+mn-lt"/>
                <a:cs typeface="+mn-lt"/>
              </a:rPr>
              <a:t>, Japan, 2017-18 (int’l studies)</a:t>
            </a:r>
          </a:p>
          <a:p>
            <a:pPr marL="285750" indent="-285750">
              <a:lnSpc>
                <a:spcPct val="113999"/>
              </a:lnSpc>
              <a:buFont typeface="Arial" panose="020B0604020202020204" pitchFamily="34" charset="0"/>
              <a:buChar char="•"/>
            </a:pPr>
            <a:r>
              <a:rPr lang="en-US" sz="1600" dirty="0">
                <a:solidFill>
                  <a:schemeClr val="bg1"/>
                </a:solidFill>
                <a:ea typeface="+mn-lt"/>
                <a:cs typeface="+mn-lt"/>
              </a:rPr>
              <a:t>Lucien Lameijer, The Netherlands, 2019-20 (chemistry)</a:t>
            </a:r>
          </a:p>
        </p:txBody>
      </p:sp>
      <p:pic>
        <p:nvPicPr>
          <p:cNvPr id="5" name="Content Placeholder 5" descr="A person smiling for the camera&#10;&#10;Description automatically generated with low confidence">
            <a:extLst>
              <a:ext uri="{FF2B5EF4-FFF2-40B4-BE49-F238E27FC236}">
                <a16:creationId xmlns:a16="http://schemas.microsoft.com/office/drawing/2014/main" id="{0869B6D7-40C7-8685-DE30-CB8B09A283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946" y="752961"/>
            <a:ext cx="3315076" cy="4972615"/>
          </a:xfrm>
          <a:prstGeom prst="rect">
            <a:avLst/>
          </a:prstGeom>
        </p:spPr>
      </p:pic>
    </p:spTree>
    <p:extLst>
      <p:ext uri="{BB962C8B-B14F-4D97-AF65-F5344CB8AC3E}">
        <p14:creationId xmlns:p14="http://schemas.microsoft.com/office/powerpoint/2010/main" val="3871605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4F853-3AD2-74C2-06F1-1E205BE73842}"/>
              </a:ext>
            </a:extLst>
          </p:cNvPr>
          <p:cNvSpPr>
            <a:spLocks noGrp="1"/>
          </p:cNvSpPr>
          <p:nvPr>
            <p:ph type="title"/>
          </p:nvPr>
        </p:nvSpPr>
        <p:spPr/>
        <p:txBody>
          <a:bodyPr/>
          <a:lstStyle/>
          <a:p>
            <a:r>
              <a:rPr lang="en-US" dirty="0"/>
              <a:t>S-I-Rs at Randolph-Macon College</a:t>
            </a:r>
          </a:p>
        </p:txBody>
      </p:sp>
      <p:pic>
        <p:nvPicPr>
          <p:cNvPr id="9" name="Picture 8" descr="A person and person posing for a picture next to a brick wall&#10;&#10;Description automatically generated with medium confidence">
            <a:extLst>
              <a:ext uri="{FF2B5EF4-FFF2-40B4-BE49-F238E27FC236}">
                <a16:creationId xmlns:a16="http://schemas.microsoft.com/office/drawing/2014/main" id="{60B3CB59-8D45-2478-B411-661FC3404F09}"/>
              </a:ext>
            </a:extLst>
          </p:cNvPr>
          <p:cNvPicPr>
            <a:picLocks noChangeAspect="1"/>
          </p:cNvPicPr>
          <p:nvPr/>
        </p:nvPicPr>
        <p:blipFill rotWithShape="1">
          <a:blip r:embed="rId2">
            <a:extLst>
              <a:ext uri="{28A0092B-C50C-407E-A947-70E740481C1C}">
                <a14:useLocalDpi xmlns:a14="http://schemas.microsoft.com/office/drawing/2010/main" val="0"/>
              </a:ext>
            </a:extLst>
          </a:blip>
          <a:srcRect r="34329"/>
          <a:stretch/>
        </p:blipFill>
        <p:spPr>
          <a:xfrm>
            <a:off x="871567" y="1473571"/>
            <a:ext cx="2729590" cy="3117338"/>
          </a:xfrm>
          <a:prstGeom prst="rect">
            <a:avLst/>
          </a:prstGeom>
        </p:spPr>
      </p:pic>
      <p:pic>
        <p:nvPicPr>
          <p:cNvPr id="13" name="Picture 12" descr="A person in a suit pointing at a projected image on a wall&#10;&#10;Description automatically generated with medium confidence">
            <a:extLst>
              <a:ext uri="{FF2B5EF4-FFF2-40B4-BE49-F238E27FC236}">
                <a16:creationId xmlns:a16="http://schemas.microsoft.com/office/drawing/2014/main" id="{6B760741-7A18-A2B9-1F6B-EE712A83F486}"/>
              </a:ext>
            </a:extLst>
          </p:cNvPr>
          <p:cNvPicPr>
            <a:picLocks noChangeAspect="1"/>
          </p:cNvPicPr>
          <p:nvPr/>
        </p:nvPicPr>
        <p:blipFill rotWithShape="1">
          <a:blip r:embed="rId3">
            <a:extLst>
              <a:ext uri="{28A0092B-C50C-407E-A947-70E740481C1C}">
                <a14:useLocalDpi xmlns:a14="http://schemas.microsoft.com/office/drawing/2010/main" val="0"/>
              </a:ext>
            </a:extLst>
          </a:blip>
          <a:srcRect r="34762" b="-198"/>
          <a:stretch/>
        </p:blipFill>
        <p:spPr>
          <a:xfrm>
            <a:off x="9663140" y="1690688"/>
            <a:ext cx="2249735" cy="3822346"/>
          </a:xfrm>
          <a:prstGeom prst="rect">
            <a:avLst/>
          </a:prstGeom>
        </p:spPr>
      </p:pic>
      <p:pic>
        <p:nvPicPr>
          <p:cNvPr id="7" name="Content Placeholder 6" descr="A person and person posing for a picture in front of a large glass monument&#10;&#10;Description automatically generated with low confidence">
            <a:extLst>
              <a:ext uri="{FF2B5EF4-FFF2-40B4-BE49-F238E27FC236}">
                <a16:creationId xmlns:a16="http://schemas.microsoft.com/office/drawing/2014/main" id="{709AD45C-50E9-CC73-8AFA-5BF43DD3D5E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9125" y="3918813"/>
            <a:ext cx="2020358" cy="2693811"/>
          </a:xfrm>
        </p:spPr>
      </p:pic>
      <p:pic>
        <p:nvPicPr>
          <p:cNvPr id="15" name="Picture 14" descr="A group of people sitting on a statue of a person&#10;&#10;Description automatically generated with medium confidence">
            <a:extLst>
              <a:ext uri="{FF2B5EF4-FFF2-40B4-BE49-F238E27FC236}">
                <a16:creationId xmlns:a16="http://schemas.microsoft.com/office/drawing/2014/main" id="{122A3543-4EBB-EAFD-D579-0A49F6A73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600" y="1864436"/>
            <a:ext cx="3484504" cy="2613378"/>
          </a:xfrm>
          <a:prstGeom prst="rect">
            <a:avLst/>
          </a:prstGeom>
        </p:spPr>
      </p:pic>
      <p:pic>
        <p:nvPicPr>
          <p:cNvPr id="17" name="Picture 16" descr="A picture containing wall, indoor, person, standing&#10;&#10;Description automatically generated">
            <a:extLst>
              <a:ext uri="{FF2B5EF4-FFF2-40B4-BE49-F238E27FC236}">
                <a16:creationId xmlns:a16="http://schemas.microsoft.com/office/drawing/2014/main" id="{650A1648-4566-5636-ED05-FFB7C0732E56}"/>
              </a:ext>
            </a:extLst>
          </p:cNvPr>
          <p:cNvPicPr>
            <a:picLocks noChangeAspect="1"/>
          </p:cNvPicPr>
          <p:nvPr/>
        </p:nvPicPr>
        <p:blipFill rotWithShape="1">
          <a:blip r:embed="rId6">
            <a:extLst>
              <a:ext uri="{28A0092B-C50C-407E-A947-70E740481C1C}">
                <a14:useLocalDpi xmlns:a14="http://schemas.microsoft.com/office/drawing/2010/main" val="0"/>
              </a:ext>
            </a:extLst>
          </a:blip>
          <a:srcRect l="25530" t="13860" r="24293"/>
          <a:stretch/>
        </p:blipFill>
        <p:spPr>
          <a:xfrm>
            <a:off x="6601313" y="2697455"/>
            <a:ext cx="2153581" cy="2613378"/>
          </a:xfrm>
          <a:prstGeom prst="rect">
            <a:avLst/>
          </a:prstGeom>
        </p:spPr>
      </p:pic>
      <p:pic>
        <p:nvPicPr>
          <p:cNvPr id="19" name="Picture 18" descr="A group of people posing for a photo&#10;&#10;Description automatically generated">
            <a:extLst>
              <a:ext uri="{FF2B5EF4-FFF2-40B4-BE49-F238E27FC236}">
                <a16:creationId xmlns:a16="http://schemas.microsoft.com/office/drawing/2014/main" id="{8B6845E7-777F-5CC8-64A2-9B089C0E31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3695" y="4231848"/>
            <a:ext cx="3174369" cy="2380776"/>
          </a:xfrm>
          <a:prstGeom prst="rect">
            <a:avLst/>
          </a:prstGeom>
        </p:spPr>
      </p:pic>
      <p:pic>
        <p:nvPicPr>
          <p:cNvPr id="21" name="Picture 20" descr="A group of people sitting around a table with food and wine&#10;&#10;Description automatically generated with medium confidence">
            <a:extLst>
              <a:ext uri="{FF2B5EF4-FFF2-40B4-BE49-F238E27FC236}">
                <a16:creationId xmlns:a16="http://schemas.microsoft.com/office/drawing/2014/main" id="{486AB50C-4399-CE55-838A-9D0BFE72557F}"/>
              </a:ext>
            </a:extLst>
          </p:cNvPr>
          <p:cNvPicPr>
            <a:picLocks noChangeAspect="1"/>
          </p:cNvPicPr>
          <p:nvPr/>
        </p:nvPicPr>
        <p:blipFill rotWithShape="1">
          <a:blip r:embed="rId8">
            <a:extLst>
              <a:ext uri="{28A0092B-C50C-407E-A947-70E740481C1C}">
                <a14:useLocalDpi xmlns:a14="http://schemas.microsoft.com/office/drawing/2010/main" val="0"/>
              </a:ext>
            </a:extLst>
          </a:blip>
          <a:srcRect r="53095"/>
          <a:stretch/>
        </p:blipFill>
        <p:spPr>
          <a:xfrm>
            <a:off x="9217562" y="4261750"/>
            <a:ext cx="1369251" cy="2098165"/>
          </a:xfrm>
          <a:prstGeom prst="rect">
            <a:avLst/>
          </a:prstGeom>
        </p:spPr>
      </p:pic>
      <p:sp>
        <p:nvSpPr>
          <p:cNvPr id="22" name="TextBox 21">
            <a:extLst>
              <a:ext uri="{FF2B5EF4-FFF2-40B4-BE49-F238E27FC236}">
                <a16:creationId xmlns:a16="http://schemas.microsoft.com/office/drawing/2014/main" id="{C457C9E8-ABA3-C101-6531-5380C3038DC0}"/>
              </a:ext>
            </a:extLst>
          </p:cNvPr>
          <p:cNvSpPr txBox="1"/>
          <p:nvPr/>
        </p:nvSpPr>
        <p:spPr>
          <a:xfrm>
            <a:off x="2316166" y="4775905"/>
            <a:ext cx="17591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Hao “Larry” Tang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(China)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2009-10 </a:t>
            </a:r>
          </a:p>
        </p:txBody>
      </p:sp>
      <p:sp>
        <p:nvSpPr>
          <p:cNvPr id="23" name="TextBox 22">
            <a:extLst>
              <a:ext uri="{FF2B5EF4-FFF2-40B4-BE49-F238E27FC236}">
                <a16:creationId xmlns:a16="http://schemas.microsoft.com/office/drawing/2014/main" id="{EA9BBA56-BE0F-4B9D-7861-243BFB6C811F}"/>
              </a:ext>
            </a:extLst>
          </p:cNvPr>
          <p:cNvSpPr txBox="1"/>
          <p:nvPr/>
        </p:nvSpPr>
        <p:spPr>
          <a:xfrm>
            <a:off x="7234819" y="5357811"/>
            <a:ext cx="17591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Shaza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Gamal Ismail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(Egypt)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2012-13 </a:t>
            </a:r>
          </a:p>
        </p:txBody>
      </p:sp>
      <p:sp>
        <p:nvSpPr>
          <p:cNvPr id="24" name="TextBox 23">
            <a:extLst>
              <a:ext uri="{FF2B5EF4-FFF2-40B4-BE49-F238E27FC236}">
                <a16:creationId xmlns:a16="http://schemas.microsoft.com/office/drawing/2014/main" id="{E0C73398-7FFC-7D03-BAE6-C1C19F1745C0}"/>
              </a:ext>
            </a:extLst>
          </p:cNvPr>
          <p:cNvSpPr txBox="1"/>
          <p:nvPr/>
        </p:nvSpPr>
        <p:spPr>
          <a:xfrm>
            <a:off x="10599330" y="5513034"/>
            <a:ext cx="17591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Yasushi Maruoka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(Japan)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2017-18 </a:t>
            </a:r>
          </a:p>
        </p:txBody>
      </p:sp>
    </p:spTree>
    <p:extLst>
      <p:ext uri="{BB962C8B-B14F-4D97-AF65-F5344CB8AC3E}">
        <p14:creationId xmlns:p14="http://schemas.microsoft.com/office/powerpoint/2010/main" val="3154741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53916-D826-4CCC-A000-F65011F0230E}"/>
              </a:ext>
            </a:extLst>
          </p:cNvPr>
          <p:cNvSpPr>
            <a:spLocks noGrp="1"/>
          </p:cNvSpPr>
          <p:nvPr>
            <p:ph type="title"/>
          </p:nvPr>
        </p:nvSpPr>
        <p:spPr>
          <a:xfrm>
            <a:off x="990600" y="681136"/>
            <a:ext cx="11201400" cy="801688"/>
          </a:xfrm>
        </p:spPr>
        <p:txBody>
          <a:bodyPr/>
          <a:lstStyle/>
          <a:p>
            <a:r>
              <a:rPr lang="en-US" dirty="0"/>
              <a:t>Panel Discussion</a:t>
            </a:r>
          </a:p>
        </p:txBody>
      </p:sp>
      <p:sp>
        <p:nvSpPr>
          <p:cNvPr id="3" name="Text Placeholder 2">
            <a:extLst>
              <a:ext uri="{FF2B5EF4-FFF2-40B4-BE49-F238E27FC236}">
                <a16:creationId xmlns:a16="http://schemas.microsoft.com/office/drawing/2014/main" id="{BE565E1D-4E47-4E2F-A9EA-639E2604E2FC}"/>
              </a:ext>
            </a:extLst>
          </p:cNvPr>
          <p:cNvSpPr>
            <a:spLocks noGrp="1"/>
          </p:cNvSpPr>
          <p:nvPr>
            <p:ph type="body" sz="quarter" idx="11"/>
          </p:nvPr>
        </p:nvSpPr>
        <p:spPr>
          <a:xfrm>
            <a:off x="990600" y="1572022"/>
            <a:ext cx="11201400" cy="3713955"/>
          </a:xfrm>
        </p:spPr>
        <p:txBody>
          <a:bodyPr/>
          <a:lstStyle/>
          <a:p>
            <a:pPr>
              <a:lnSpc>
                <a:spcPct val="150000"/>
              </a:lnSpc>
            </a:pPr>
            <a:r>
              <a:rPr lang="en-US" dirty="0">
                <a:solidFill>
                  <a:srgbClr val="0065A2"/>
                </a:solidFill>
                <a:latin typeface="Mark OT Book"/>
              </a:rPr>
              <a:t>Benefits of hosting an S-I-R on short-term and long-term goals</a:t>
            </a:r>
            <a:endParaRPr lang="en-US" dirty="0">
              <a:solidFill>
                <a:srgbClr val="0065A2"/>
              </a:solidFill>
            </a:endParaRPr>
          </a:p>
          <a:p>
            <a:pPr>
              <a:lnSpc>
                <a:spcPct val="150000"/>
              </a:lnSpc>
            </a:pPr>
            <a:r>
              <a:rPr lang="en-US" dirty="0">
                <a:solidFill>
                  <a:srgbClr val="0065A2"/>
                </a:solidFill>
                <a:latin typeface="Mark OT Book"/>
              </a:rPr>
              <a:t>Sustained activities </a:t>
            </a:r>
          </a:p>
          <a:p>
            <a:pPr>
              <a:lnSpc>
                <a:spcPct val="150000"/>
              </a:lnSpc>
            </a:pPr>
            <a:r>
              <a:rPr lang="en-US" dirty="0">
                <a:solidFill>
                  <a:srgbClr val="0065A2"/>
                </a:solidFill>
                <a:latin typeface="Mark OT Book"/>
              </a:rPr>
              <a:t>Outside the Classroom: Benefits to Community, Both on- and off-Campus</a:t>
            </a:r>
          </a:p>
          <a:p>
            <a:pPr>
              <a:lnSpc>
                <a:spcPct val="150000"/>
              </a:lnSpc>
            </a:pPr>
            <a:r>
              <a:rPr lang="en-US" dirty="0">
                <a:solidFill>
                  <a:srgbClr val="0065A2"/>
                </a:solidFill>
                <a:latin typeface="Mark OT Book"/>
              </a:rPr>
              <a:t>Partnerships and Letters of Support</a:t>
            </a:r>
            <a:endParaRPr lang="en-US" dirty="0">
              <a:solidFill>
                <a:srgbClr val="0065A2"/>
              </a:solidFill>
            </a:endParaRPr>
          </a:p>
          <a:p>
            <a:pPr>
              <a:lnSpc>
                <a:spcPct val="150000"/>
              </a:lnSpc>
            </a:pPr>
            <a:r>
              <a:rPr lang="en-US" dirty="0">
                <a:solidFill>
                  <a:srgbClr val="0065A2"/>
                </a:solidFill>
                <a:latin typeface="Mark OT Book"/>
              </a:rPr>
              <a:t>Takeaways Personally, Professionally</a:t>
            </a:r>
            <a:endParaRPr lang="en-US" dirty="0">
              <a:solidFill>
                <a:srgbClr val="0065A2"/>
              </a:solidFill>
            </a:endParaRPr>
          </a:p>
          <a:p>
            <a:pPr>
              <a:lnSpc>
                <a:spcPct val="150000"/>
              </a:lnSpc>
            </a:pPr>
            <a:r>
              <a:rPr lang="en-US" dirty="0">
                <a:solidFill>
                  <a:srgbClr val="0065A2"/>
                </a:solidFill>
                <a:latin typeface="Mark OT Book"/>
              </a:rPr>
              <a:t>Tips for Applicants </a:t>
            </a:r>
            <a:endParaRPr lang="en-US" dirty="0">
              <a:solidFill>
                <a:srgbClr val="0065A2"/>
              </a:solidFill>
            </a:endParaRPr>
          </a:p>
          <a:p>
            <a:endParaRPr lang="en-US" dirty="0"/>
          </a:p>
        </p:txBody>
      </p:sp>
    </p:spTree>
    <p:extLst>
      <p:ext uri="{BB962C8B-B14F-4D97-AF65-F5344CB8AC3E}">
        <p14:creationId xmlns:p14="http://schemas.microsoft.com/office/powerpoint/2010/main" val="958004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FECB1-6867-47C5-B733-9C7F7657D44C}"/>
              </a:ext>
            </a:extLst>
          </p:cNvPr>
          <p:cNvSpPr>
            <a:spLocks noGrp="1"/>
          </p:cNvSpPr>
          <p:nvPr>
            <p:ph type="title"/>
          </p:nvPr>
        </p:nvSpPr>
        <p:spPr/>
        <p:txBody>
          <a:bodyPr/>
          <a:lstStyle/>
          <a:p>
            <a:r>
              <a:rPr kumimoji="0" lang="en-US" sz="3600" b="0" i="0" u="none" strike="noStrike" kern="1200" cap="none" spc="0" normalizeH="0" baseline="0" noProof="0" dirty="0">
                <a:ln>
                  <a:noFill/>
                </a:ln>
                <a:solidFill>
                  <a:srgbClr val="205E9F"/>
                </a:solidFill>
                <a:effectLst/>
                <a:uLnTx/>
                <a:uFillTx/>
                <a:latin typeface="Mark OT"/>
                <a:ea typeface="+mj-ea"/>
                <a:cs typeface="+mj-cs"/>
              </a:rPr>
              <a:t>S-I-R Host Application for 2024-25 Academic Year</a:t>
            </a:r>
            <a:br>
              <a:rPr lang="en-US" dirty="0"/>
            </a:br>
            <a:endParaRPr lang="en-US" dirty="0"/>
          </a:p>
        </p:txBody>
      </p:sp>
      <p:sp>
        <p:nvSpPr>
          <p:cNvPr id="3" name="Text Placeholder 2">
            <a:extLst>
              <a:ext uri="{FF2B5EF4-FFF2-40B4-BE49-F238E27FC236}">
                <a16:creationId xmlns:a16="http://schemas.microsoft.com/office/drawing/2014/main" id="{B49BF1EF-D715-4D47-941C-2F06D3DA4F25}"/>
              </a:ext>
            </a:extLst>
          </p:cNvPr>
          <p:cNvSpPr>
            <a:spLocks noGrp="1"/>
          </p:cNvSpPr>
          <p:nvPr>
            <p:ph type="body" sz="quarter" idx="11"/>
          </p:nvPr>
        </p:nvSpPr>
        <p:spPr>
          <a:xfrm>
            <a:off x="508000" y="1492250"/>
            <a:ext cx="11201400" cy="4387850"/>
          </a:xfrm>
        </p:spPr>
        <p:txBody>
          <a:bodyPr/>
          <a:lstStyle/>
          <a:p>
            <a:pPr marL="0" indent="0">
              <a:buFont typeface="Arial"/>
              <a:buNone/>
            </a:pPr>
            <a:r>
              <a:rPr lang="en-US" sz="2400" dirty="0">
                <a:solidFill>
                  <a:srgbClr val="0065A2"/>
                </a:solidFill>
                <a:latin typeface="Mark OT Book"/>
              </a:rPr>
              <a:t>Online through Slate: </a:t>
            </a:r>
            <a:r>
              <a:rPr lang="en-US" sz="2400" dirty="0">
                <a:solidFill>
                  <a:srgbClr val="0065A2"/>
                </a:solidFill>
                <a:latin typeface="Mark OT Book"/>
                <a:hlinkClick r:id="rId3">
                  <a:extLst>
                    <a:ext uri="{A12FA001-AC4F-418D-AE19-62706E023703}">
                      <ahyp:hlinkClr xmlns:ahyp="http://schemas.microsoft.com/office/drawing/2018/hyperlinkcolor" val="tx"/>
                    </a:ext>
                  </a:extLst>
                </a:hlinkClick>
              </a:rPr>
              <a:t>https://apply.iie.org/sirhost</a:t>
            </a:r>
            <a:r>
              <a:rPr lang="en-US" sz="2400" dirty="0">
                <a:solidFill>
                  <a:srgbClr val="0065A2"/>
                </a:solidFill>
                <a:latin typeface="Mark OT Book"/>
              </a:rPr>
              <a:t> </a:t>
            </a:r>
          </a:p>
          <a:p>
            <a:pPr marL="0" indent="0">
              <a:buFont typeface="Arial"/>
              <a:buNone/>
            </a:pPr>
            <a:r>
              <a:rPr lang="en-US" sz="2400" dirty="0">
                <a:solidFill>
                  <a:srgbClr val="0065A2"/>
                </a:solidFill>
                <a:latin typeface="Mark OT Book"/>
              </a:rPr>
              <a:t>Deadline: </a:t>
            </a:r>
            <a:r>
              <a:rPr lang="en-US" sz="2400" b="1" dirty="0">
                <a:solidFill>
                  <a:srgbClr val="0065A2"/>
                </a:solidFill>
                <a:latin typeface="Mark OT Book"/>
              </a:rPr>
              <a:t>June 1, 2023 5:00pm</a:t>
            </a:r>
            <a:r>
              <a:rPr lang="en-US" sz="2400" i="1" dirty="0">
                <a:solidFill>
                  <a:srgbClr val="0065A2"/>
                </a:solidFill>
                <a:latin typeface="Mark OT Book"/>
              </a:rPr>
              <a:t> ET</a:t>
            </a:r>
          </a:p>
          <a:p>
            <a:pPr marL="0" indent="0">
              <a:buFont typeface="Arial"/>
              <a:buNone/>
            </a:pPr>
            <a:r>
              <a:rPr lang="en-US" sz="2400" dirty="0">
                <a:solidFill>
                  <a:srgbClr val="0065A2"/>
                </a:solidFill>
                <a:latin typeface="Mark OT Book"/>
              </a:rPr>
              <a:t>Contents:</a:t>
            </a:r>
            <a:endParaRPr lang="en-US" sz="2400" i="1" dirty="0">
              <a:solidFill>
                <a:srgbClr val="0065A2"/>
              </a:solidFill>
              <a:latin typeface="Mark OT Book"/>
            </a:endParaRPr>
          </a:p>
          <a:p>
            <a:r>
              <a:rPr lang="en-US" sz="2400" dirty="0">
                <a:solidFill>
                  <a:srgbClr val="0065A2"/>
                </a:solidFill>
                <a:latin typeface="Mark OT Book"/>
              </a:rPr>
              <a:t>Institutional Information</a:t>
            </a:r>
            <a:endParaRPr lang="en-US" sz="2400" dirty="0">
              <a:solidFill>
                <a:srgbClr val="0065A2"/>
              </a:solidFill>
            </a:endParaRPr>
          </a:p>
          <a:p>
            <a:r>
              <a:rPr lang="en-US" sz="2400" dirty="0">
                <a:solidFill>
                  <a:srgbClr val="0065A2"/>
                </a:solidFill>
                <a:latin typeface="Mark OT Book"/>
              </a:rPr>
              <a:t>Institutional Contacts</a:t>
            </a:r>
          </a:p>
          <a:p>
            <a:r>
              <a:rPr lang="en-US" sz="2400" dirty="0">
                <a:solidFill>
                  <a:srgbClr val="0065A2"/>
                </a:solidFill>
                <a:latin typeface="Mark OT Book"/>
              </a:rPr>
              <a:t>Program Information</a:t>
            </a:r>
          </a:p>
          <a:p>
            <a:r>
              <a:rPr lang="en-US" sz="2400" dirty="0">
                <a:solidFill>
                  <a:srgbClr val="0065A2"/>
                </a:solidFill>
                <a:latin typeface="Mark OT Book"/>
              </a:rPr>
              <a:t>Scholar Profile</a:t>
            </a:r>
            <a:endParaRPr lang="en-US" sz="2400" dirty="0">
              <a:solidFill>
                <a:srgbClr val="0065A2"/>
              </a:solidFill>
            </a:endParaRPr>
          </a:p>
          <a:p>
            <a:r>
              <a:rPr lang="en-US" sz="2400" dirty="0">
                <a:solidFill>
                  <a:srgbClr val="0065A2"/>
                </a:solidFill>
                <a:latin typeface="Mark OT Book"/>
              </a:rPr>
              <a:t>Project Statement </a:t>
            </a:r>
            <a:r>
              <a:rPr lang="en-US" sz="2400" i="1" dirty="0">
                <a:solidFill>
                  <a:srgbClr val="0065A2"/>
                </a:solidFill>
                <a:latin typeface="Mark OT Book"/>
              </a:rPr>
              <a:t>(essay upload)</a:t>
            </a:r>
            <a:endParaRPr lang="en-US" sz="2400" dirty="0">
              <a:solidFill>
                <a:srgbClr val="0065A2"/>
              </a:solidFill>
            </a:endParaRPr>
          </a:p>
          <a:p>
            <a:r>
              <a:rPr lang="en-US" sz="2400" dirty="0">
                <a:solidFill>
                  <a:srgbClr val="0065A2"/>
                </a:solidFill>
                <a:latin typeface="Mark OT Book"/>
              </a:rPr>
              <a:t>Institutional Support </a:t>
            </a:r>
            <a:endParaRPr lang="en-US" sz="2400" i="1" dirty="0">
              <a:solidFill>
                <a:srgbClr val="0065A2"/>
              </a:solidFill>
            </a:endParaRPr>
          </a:p>
          <a:p>
            <a:endParaRPr lang="en-US" dirty="0"/>
          </a:p>
        </p:txBody>
      </p:sp>
    </p:spTree>
    <p:extLst>
      <p:ext uri="{BB962C8B-B14F-4D97-AF65-F5344CB8AC3E}">
        <p14:creationId xmlns:p14="http://schemas.microsoft.com/office/powerpoint/2010/main" val="2131646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9E8FB-FD1B-4DC8-BAD6-29FF3A10CA8D}"/>
              </a:ext>
            </a:extLst>
          </p:cNvPr>
          <p:cNvSpPr>
            <a:spLocks noGrp="1"/>
          </p:cNvSpPr>
          <p:nvPr>
            <p:ph type="title"/>
          </p:nvPr>
        </p:nvSpPr>
        <p:spPr>
          <a:xfrm>
            <a:off x="990600" y="921916"/>
            <a:ext cx="11201400" cy="801688"/>
          </a:xfrm>
        </p:spPr>
        <p:txBody>
          <a:bodyPr/>
          <a:lstStyle/>
          <a:p>
            <a:r>
              <a:rPr lang="en-US" dirty="0"/>
              <a:t>Application Resources</a:t>
            </a:r>
          </a:p>
        </p:txBody>
      </p:sp>
      <p:sp>
        <p:nvSpPr>
          <p:cNvPr id="3" name="Text Placeholder 2">
            <a:extLst>
              <a:ext uri="{FF2B5EF4-FFF2-40B4-BE49-F238E27FC236}">
                <a16:creationId xmlns:a16="http://schemas.microsoft.com/office/drawing/2014/main" id="{7334B94B-29EF-482D-BFE3-98E455B547BB}"/>
              </a:ext>
            </a:extLst>
          </p:cNvPr>
          <p:cNvSpPr>
            <a:spLocks noGrp="1"/>
          </p:cNvSpPr>
          <p:nvPr>
            <p:ph type="body" sz="quarter" idx="11"/>
          </p:nvPr>
        </p:nvSpPr>
        <p:spPr>
          <a:xfrm>
            <a:off x="812800" y="1723604"/>
            <a:ext cx="9232900" cy="3873500"/>
          </a:xfrm>
        </p:spPr>
        <p:txBody>
          <a:bodyPr/>
          <a:lstStyle/>
          <a:p>
            <a:r>
              <a:rPr lang="en-US" dirty="0">
                <a:hlinkClick r:id="rId3"/>
              </a:rPr>
              <a:t>S-I-R Program Website</a:t>
            </a:r>
            <a:r>
              <a:rPr lang="en-US" dirty="0"/>
              <a:t> and FAQs</a:t>
            </a:r>
          </a:p>
          <a:p>
            <a:r>
              <a:rPr lang="en-US" b="0" i="0" u="none" strike="noStrike" dirty="0">
                <a:solidFill>
                  <a:srgbClr val="002B49"/>
                </a:solidFill>
                <a:effectLst/>
                <a:latin typeface="Mark OT" panose="020B0504020201010104"/>
              </a:rPr>
              <a:t>Tips for a Successful S-I-R Application</a:t>
            </a:r>
            <a:endParaRPr lang="en-US" b="0" i="0" dirty="0">
              <a:solidFill>
                <a:srgbClr val="000000"/>
              </a:solidFill>
              <a:effectLst/>
              <a:latin typeface="Mark OT" panose="020B0504020201010104"/>
            </a:endParaRPr>
          </a:p>
          <a:p>
            <a:r>
              <a:rPr lang="en-US" b="0" i="0" u="none" strike="noStrike" dirty="0">
                <a:effectLst/>
                <a:latin typeface="Mark OT" panose="020B0504020201010104"/>
              </a:rPr>
              <a:t>Information for named or recruited S-I-R Candidates</a:t>
            </a:r>
            <a:endParaRPr lang="en-US" dirty="0">
              <a:latin typeface="Mark OT" panose="020B0504020201010104"/>
            </a:endParaRPr>
          </a:p>
          <a:p>
            <a:r>
              <a:rPr lang="en-US" dirty="0">
                <a:hlinkClick r:id="rId4"/>
              </a:rPr>
              <a:t>Webinars</a:t>
            </a:r>
            <a:endParaRPr lang="en-US" dirty="0"/>
          </a:p>
          <a:p>
            <a:r>
              <a:rPr lang="en-US" dirty="0"/>
              <a:t>Office Hours</a:t>
            </a:r>
          </a:p>
          <a:p>
            <a:r>
              <a:rPr lang="en-US" dirty="0"/>
              <a:t>Alumni Host Mentors</a:t>
            </a:r>
          </a:p>
          <a:p>
            <a:r>
              <a:rPr lang="en-US" sz="1200" dirty="0"/>
              <a:t>Lauren Bell – Randolph-Macon College</a:t>
            </a:r>
          </a:p>
          <a:p>
            <a:r>
              <a:rPr lang="en-US" sz="1200" dirty="0"/>
              <a:t>Kate Edney – Regis College</a:t>
            </a:r>
          </a:p>
        </p:txBody>
      </p:sp>
      <p:sp>
        <p:nvSpPr>
          <p:cNvPr id="4" name="TextBox 3">
            <a:extLst>
              <a:ext uri="{FF2B5EF4-FFF2-40B4-BE49-F238E27FC236}">
                <a16:creationId xmlns:a16="http://schemas.microsoft.com/office/drawing/2014/main" id="{423F2865-1AB7-24BB-7A67-F369C3AE0BBD}"/>
              </a:ext>
            </a:extLst>
          </p:cNvPr>
          <p:cNvSpPr txBox="1"/>
          <p:nvPr/>
        </p:nvSpPr>
        <p:spPr>
          <a:xfrm>
            <a:off x="4368800" y="4572000"/>
            <a:ext cx="4368800" cy="1154162"/>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200" dirty="0">
                <a:latin typeface="Mark OT" panose="020B0504020201010104"/>
              </a:rPr>
              <a:t>Vilma Fuentes – Santa Fe College</a:t>
            </a:r>
          </a:p>
          <a:p>
            <a:pPr marL="171450" indent="-171450">
              <a:spcAft>
                <a:spcPts val="600"/>
              </a:spcAft>
              <a:buFont typeface="Arial" panose="020B0604020202020204" pitchFamily="34" charset="0"/>
              <a:buChar char="•"/>
            </a:pPr>
            <a:r>
              <a:rPr lang="en-US" sz="1200" dirty="0">
                <a:latin typeface="Mark OT" panose="020B0504020201010104"/>
              </a:rPr>
              <a:t>Andrew Hill – St. Philip’s College</a:t>
            </a:r>
          </a:p>
          <a:p>
            <a:pPr marL="171450" indent="-171450">
              <a:spcAft>
                <a:spcPts val="600"/>
              </a:spcAft>
              <a:buFont typeface="Arial" panose="020B0604020202020204" pitchFamily="34" charset="0"/>
              <a:buChar char="•"/>
            </a:pPr>
            <a:r>
              <a:rPr lang="en-US" sz="1200" dirty="0">
                <a:latin typeface="Mark OT" panose="020B0504020201010104"/>
              </a:rPr>
              <a:t>Rich Johnson – William Harper Rainey College</a:t>
            </a:r>
          </a:p>
          <a:p>
            <a:endParaRPr lang="en-US" dirty="0"/>
          </a:p>
        </p:txBody>
      </p:sp>
    </p:spTree>
    <p:extLst>
      <p:ext uri="{BB962C8B-B14F-4D97-AF65-F5344CB8AC3E}">
        <p14:creationId xmlns:p14="http://schemas.microsoft.com/office/powerpoint/2010/main" val="1458111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A412B-AB33-437E-8D64-257CB84F8972}"/>
              </a:ext>
            </a:extLst>
          </p:cNvPr>
          <p:cNvSpPr>
            <a:spLocks noGrp="1"/>
          </p:cNvSpPr>
          <p:nvPr>
            <p:ph type="title"/>
          </p:nvPr>
        </p:nvSpPr>
        <p:spPr>
          <a:xfrm>
            <a:off x="971601" y="797417"/>
            <a:ext cx="12023932" cy="801688"/>
          </a:xfrm>
        </p:spPr>
        <p:txBody>
          <a:bodyPr/>
          <a:lstStyle/>
          <a:p>
            <a:r>
              <a:rPr lang="en-US" dirty="0"/>
              <a:t>Upcoming S-I-R Information Sessions</a:t>
            </a:r>
          </a:p>
        </p:txBody>
      </p:sp>
      <p:grpSp>
        <p:nvGrpSpPr>
          <p:cNvPr id="4" name="Group 3">
            <a:extLst>
              <a:ext uri="{FF2B5EF4-FFF2-40B4-BE49-F238E27FC236}">
                <a16:creationId xmlns:a16="http://schemas.microsoft.com/office/drawing/2014/main" id="{F8B4E160-E975-49A1-8B61-2077947E63AD}"/>
              </a:ext>
            </a:extLst>
          </p:cNvPr>
          <p:cNvGrpSpPr/>
          <p:nvPr/>
        </p:nvGrpSpPr>
        <p:grpSpPr>
          <a:xfrm>
            <a:off x="836235" y="1883251"/>
            <a:ext cx="8871898" cy="2633768"/>
            <a:chOff x="1357892" y="4261643"/>
            <a:chExt cx="9403369" cy="4339178"/>
          </a:xfrm>
        </p:grpSpPr>
        <p:pic>
          <p:nvPicPr>
            <p:cNvPr id="5" name="Picture 4">
              <a:extLst>
                <a:ext uri="{FF2B5EF4-FFF2-40B4-BE49-F238E27FC236}">
                  <a16:creationId xmlns:a16="http://schemas.microsoft.com/office/drawing/2014/main" id="{DD95B748-5379-432B-8E65-92C04DF28950}"/>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357892" y="4261643"/>
              <a:ext cx="5188355" cy="1778143"/>
            </a:xfrm>
            <a:prstGeom prst="rect">
              <a:avLst/>
            </a:prstGeom>
          </p:spPr>
        </p:pic>
        <p:sp>
          <p:nvSpPr>
            <p:cNvPr id="6" name="First &amp; Last Name, Position…">
              <a:extLst>
                <a:ext uri="{FF2B5EF4-FFF2-40B4-BE49-F238E27FC236}">
                  <a16:creationId xmlns:a16="http://schemas.microsoft.com/office/drawing/2014/main" id="{F248DFAD-DDB4-42CB-AB6D-347EC618AFD0}"/>
                </a:ext>
              </a:extLst>
            </p:cNvPr>
            <p:cNvSpPr txBox="1"/>
            <p:nvPr/>
          </p:nvSpPr>
          <p:spPr>
            <a:xfrm>
              <a:off x="1899599" y="4488549"/>
              <a:ext cx="4104938" cy="1603264"/>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2400" b="1" dirty="0">
                  <a:solidFill>
                    <a:schemeClr val="bg1"/>
                  </a:solidFill>
                  <a:latin typeface=""/>
                </a:rPr>
                <a:t>S-I-R Program Webinars</a:t>
              </a:r>
            </a:p>
            <a:p>
              <a:pPr algn="ctr">
                <a:lnSpc>
                  <a:spcPct val="90000"/>
                </a:lnSpc>
                <a:spcAft>
                  <a:spcPts val="300"/>
                </a:spcAft>
                <a:defRPr>
                  <a:solidFill>
                    <a:srgbClr val="FAFFF8"/>
                  </a:solidFill>
                  <a:latin typeface="Mark OT Bold"/>
                  <a:ea typeface="Mark OT Bold"/>
                  <a:cs typeface="Mark OT Bold"/>
                  <a:sym typeface="Mark OT Bold"/>
                </a:defRPr>
              </a:pPr>
              <a:r>
                <a:rPr lang="en-US" sz="2400" b="1" dirty="0">
                  <a:solidFill>
                    <a:schemeClr val="bg1"/>
                  </a:solidFill>
                  <a:latin typeface=""/>
                </a:rPr>
                <a:t>2-3pm ET</a:t>
              </a:r>
              <a:endParaRPr sz="2400" b="1" dirty="0">
                <a:solidFill>
                  <a:schemeClr val="bg1"/>
                </a:solidFill>
                <a:latin typeface=""/>
              </a:endParaRPr>
            </a:p>
          </p:txBody>
        </p:sp>
        <p:sp>
          <p:nvSpPr>
            <p:cNvPr id="7" name="Rectangle 6">
              <a:extLst>
                <a:ext uri="{FF2B5EF4-FFF2-40B4-BE49-F238E27FC236}">
                  <a16:creationId xmlns:a16="http://schemas.microsoft.com/office/drawing/2014/main" id="{F9EDD1D9-A4E1-4299-8242-C57ADB22180C}"/>
                </a:ext>
              </a:extLst>
            </p:cNvPr>
            <p:cNvSpPr/>
            <p:nvPr/>
          </p:nvSpPr>
          <p:spPr>
            <a:xfrm>
              <a:off x="1357892" y="5862659"/>
              <a:ext cx="9403369" cy="2738162"/>
            </a:xfrm>
            <a:prstGeom prst="rect">
              <a:avLst/>
            </a:prstGeom>
          </p:spPr>
          <p:txBody>
            <a:bodyPr wrap="square">
              <a:spAutoFit/>
            </a:bodyPr>
            <a:lstStyle/>
            <a:p>
              <a:endParaRPr lang="en-US" sz="2000" b="1" dirty="0">
                <a:solidFill>
                  <a:srgbClr val="0065A2"/>
                </a:solidFill>
                <a:latin typeface="Mark OT Book" panose="020B0604020201010104" pitchFamily="34" charset="0"/>
              </a:endParaRPr>
            </a:p>
            <a:p>
              <a:r>
                <a:rPr lang="en-US" sz="2000" b="1" dirty="0">
                  <a:solidFill>
                    <a:srgbClr val="0065A2"/>
                  </a:solidFill>
                  <a:latin typeface="Mark OT Book" panose="020B0604020201010104" pitchFamily="34" charset="0"/>
                </a:rPr>
                <a:t>March 15: </a:t>
              </a:r>
              <a:r>
                <a:rPr lang="en-US" sz="2000" b="1" u="sng" dirty="0">
                  <a:solidFill>
                    <a:srgbClr val="0065A2"/>
                  </a:solidFill>
                  <a:latin typeface="Mark OT Book" panose="020B0604020201010104" pitchFamily="34" charset="0"/>
                </a:rPr>
                <a:t>S-I-R Opportunities for CC’s and MSI’s</a:t>
              </a:r>
            </a:p>
            <a:p>
              <a:endParaRPr lang="en-US" sz="2200" b="1" u="sng" dirty="0">
                <a:solidFill>
                  <a:srgbClr val="0065A2"/>
                </a:solidFill>
                <a:latin typeface="Mark OT" panose="020B05040202010101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dirty="0">
                  <a:ln>
                    <a:noFill/>
                  </a:ln>
                  <a:solidFill>
                    <a:srgbClr val="0065A2"/>
                  </a:solidFill>
                  <a:effectLst/>
                  <a:uLnTx/>
                  <a:uFillTx/>
                  <a:latin typeface="Mark OT" panose="020B0504020201010104" pitchFamily="34" charset="0"/>
                  <a:ea typeface="+mn-ea"/>
                  <a:cs typeface="+mn-cs"/>
                </a:rPr>
                <a:t>May 4: </a:t>
              </a:r>
              <a:r>
                <a:rPr kumimoji="0" lang="en-US" sz="2000" b="1" i="0" u="sng" strike="noStrike" kern="1200" cap="none" spc="0" normalizeH="0" baseline="0" noProof="0" dirty="0">
                  <a:ln>
                    <a:noFill/>
                  </a:ln>
                  <a:solidFill>
                    <a:srgbClr val="0065A2"/>
                  </a:solidFill>
                  <a:effectLst/>
                  <a:uLnTx/>
                  <a:uFillTx/>
                  <a:latin typeface="Mark OT" panose="020B0504020201010104" pitchFamily="34" charset="0"/>
                  <a:ea typeface="+mn-ea"/>
                  <a:cs typeface="+mn-cs"/>
                </a:rPr>
                <a:t>Application Q&amp;A - Last Call </a:t>
              </a:r>
            </a:p>
            <a:p>
              <a:pPr algn="ctr"/>
              <a:endParaRPr lang="en-US" sz="2000" dirty="0">
                <a:latin typeface="Mark OT Book" panose="020B0604020201010104" pitchFamily="34" charset="0"/>
              </a:endParaRPr>
            </a:p>
          </p:txBody>
        </p:sp>
      </p:grpSp>
      <p:grpSp>
        <p:nvGrpSpPr>
          <p:cNvPr id="12" name="Group 11">
            <a:extLst>
              <a:ext uri="{FF2B5EF4-FFF2-40B4-BE49-F238E27FC236}">
                <a16:creationId xmlns:a16="http://schemas.microsoft.com/office/drawing/2014/main" id="{4D2730CD-2AC7-4054-ABD0-EF4238D532BC}"/>
              </a:ext>
            </a:extLst>
          </p:cNvPr>
          <p:cNvGrpSpPr/>
          <p:nvPr/>
        </p:nvGrpSpPr>
        <p:grpSpPr>
          <a:xfrm>
            <a:off x="6643101" y="1855050"/>
            <a:ext cx="4885176" cy="1969174"/>
            <a:chOff x="1357890" y="4261643"/>
            <a:chExt cx="8790719" cy="3938348"/>
          </a:xfrm>
        </p:grpSpPr>
        <p:pic>
          <p:nvPicPr>
            <p:cNvPr id="13" name="Picture 12">
              <a:extLst>
                <a:ext uri="{FF2B5EF4-FFF2-40B4-BE49-F238E27FC236}">
                  <a16:creationId xmlns:a16="http://schemas.microsoft.com/office/drawing/2014/main" id="{028BBA34-A6AA-45CD-A0CB-6DF0E6E7AEFA}"/>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357892" y="4261643"/>
              <a:ext cx="8790717" cy="2158574"/>
            </a:xfrm>
            <a:prstGeom prst="rect">
              <a:avLst/>
            </a:prstGeom>
          </p:spPr>
        </p:pic>
        <p:sp>
          <p:nvSpPr>
            <p:cNvPr id="14" name="First &amp; Last Name, Position…">
              <a:extLst>
                <a:ext uri="{FF2B5EF4-FFF2-40B4-BE49-F238E27FC236}">
                  <a16:creationId xmlns:a16="http://schemas.microsoft.com/office/drawing/2014/main" id="{20AA784A-F4D4-4A72-A30F-72542957310C}"/>
                </a:ext>
              </a:extLst>
            </p:cNvPr>
            <p:cNvSpPr txBox="1"/>
            <p:nvPr/>
          </p:nvSpPr>
          <p:spPr>
            <a:xfrm>
              <a:off x="1970548" y="4583801"/>
              <a:ext cx="7565409" cy="849464"/>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2400" b="1" dirty="0">
                  <a:solidFill>
                    <a:schemeClr val="bg1"/>
                  </a:solidFill>
                  <a:latin typeface=""/>
                </a:rPr>
                <a:t>S-I-R Office Hours</a:t>
              </a:r>
              <a:endParaRPr sz="2400" b="1" dirty="0">
                <a:solidFill>
                  <a:schemeClr val="bg1"/>
                </a:solidFill>
                <a:latin typeface=""/>
              </a:endParaRPr>
            </a:p>
          </p:txBody>
        </p:sp>
        <p:sp>
          <p:nvSpPr>
            <p:cNvPr id="15" name="Rectangle 14">
              <a:extLst>
                <a:ext uri="{FF2B5EF4-FFF2-40B4-BE49-F238E27FC236}">
                  <a16:creationId xmlns:a16="http://schemas.microsoft.com/office/drawing/2014/main" id="{A3DD487C-4934-4C6B-B561-E2C507E11089}"/>
                </a:ext>
              </a:extLst>
            </p:cNvPr>
            <p:cNvSpPr/>
            <p:nvPr/>
          </p:nvSpPr>
          <p:spPr>
            <a:xfrm>
              <a:off x="1357890" y="6722663"/>
              <a:ext cx="8790717" cy="1477328"/>
            </a:xfrm>
            <a:prstGeom prst="rect">
              <a:avLst/>
            </a:prstGeom>
          </p:spPr>
          <p:txBody>
            <a:bodyPr wrap="square">
              <a:spAutoFit/>
            </a:bodyPr>
            <a:lstStyle/>
            <a:p>
              <a:pPr algn="ctr"/>
              <a:r>
                <a:rPr lang="en-US" sz="2200" b="1" dirty="0">
                  <a:solidFill>
                    <a:srgbClr val="04397A"/>
                  </a:solidFill>
                  <a:latin typeface="Mark OT" panose="020B0504020201010104" pitchFamily="34" charset="0"/>
                </a:rPr>
                <a:t>Beginning in March</a:t>
              </a:r>
            </a:p>
            <a:p>
              <a:pPr algn="ctr"/>
              <a:endParaRPr lang="en-US" sz="2000" i="1" dirty="0">
                <a:latin typeface="Mark OT Book" panose="020B0604020201010104" pitchFamily="34" charset="0"/>
              </a:endParaRPr>
            </a:p>
          </p:txBody>
        </p:sp>
      </p:grpSp>
    </p:spTree>
    <p:extLst>
      <p:ext uri="{BB962C8B-B14F-4D97-AF65-F5344CB8AC3E}">
        <p14:creationId xmlns:p14="http://schemas.microsoft.com/office/powerpoint/2010/main" val="2088606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esentation Name…">
            <a:extLst>
              <a:ext uri="{FF2B5EF4-FFF2-40B4-BE49-F238E27FC236}">
                <a16:creationId xmlns:a16="http://schemas.microsoft.com/office/drawing/2014/main" id="{0CFB5A8B-4DD0-4E2D-9BE3-025888BD91C8}"/>
              </a:ext>
            </a:extLst>
          </p:cNvPr>
          <p:cNvSpPr txBox="1"/>
          <p:nvPr/>
        </p:nvSpPr>
        <p:spPr>
          <a:xfrm>
            <a:off x="3076699" y="583173"/>
            <a:ext cx="6436337"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FFFFFF"/>
                </a:solidFill>
                <a:latin typeface=""/>
                <a:sym typeface="Mark OT Bold"/>
              </a:rPr>
              <a:t>Stay connected with us.</a:t>
            </a:r>
            <a:endParaRPr sz="4000" kern="0" dirty="0">
              <a:solidFill>
                <a:srgbClr val="FFFFFF"/>
              </a:solidFill>
              <a:latin typeface=""/>
              <a:sym typeface="Mark OT Bold"/>
            </a:endParaRPr>
          </a:p>
        </p:txBody>
      </p:sp>
      <p:sp>
        <p:nvSpPr>
          <p:cNvPr id="6" name="First &amp; Last Name, Position…">
            <a:extLst>
              <a:ext uri="{FF2B5EF4-FFF2-40B4-BE49-F238E27FC236}">
                <a16:creationId xmlns:a16="http://schemas.microsoft.com/office/drawing/2014/main" id="{7334C440-2F11-4784-805B-F01AAA690D6E}"/>
              </a:ext>
            </a:extLst>
          </p:cNvPr>
          <p:cNvSpPr txBox="1"/>
          <p:nvPr/>
        </p:nvSpPr>
        <p:spPr>
          <a:xfrm>
            <a:off x="720989" y="2020096"/>
            <a:ext cx="4204302" cy="65659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ts val="2150"/>
              </a:lnSpc>
              <a:defRPr>
                <a:solidFill>
                  <a:srgbClr val="FAFFF8"/>
                </a:solidFill>
                <a:latin typeface="Mark OT Light"/>
                <a:ea typeface="Mark OT Light"/>
                <a:cs typeface="Mark OT Light"/>
                <a:sym typeface="Mark OT Light"/>
              </a:defRPr>
            </a:pPr>
            <a:r>
              <a:rPr lang="en-US" sz="2000" kern="0" dirty="0">
                <a:solidFill>
                  <a:prstClr val="white"/>
                </a:solidFill>
                <a:latin typeface=""/>
                <a:sym typeface="Mark OT Light"/>
              </a:rPr>
              <a:t>Connect with Fulbright at fulbrightscholars.org/sir</a:t>
            </a:r>
          </a:p>
        </p:txBody>
      </p:sp>
      <p:sp>
        <p:nvSpPr>
          <p:cNvPr id="7" name="Line">
            <a:extLst>
              <a:ext uri="{FF2B5EF4-FFF2-40B4-BE49-F238E27FC236}">
                <a16:creationId xmlns:a16="http://schemas.microsoft.com/office/drawing/2014/main" id="{65362298-BCDE-4054-BCE3-178ADBCBC277}"/>
              </a:ext>
            </a:extLst>
          </p:cNvPr>
          <p:cNvSpPr/>
          <p:nvPr/>
        </p:nvSpPr>
        <p:spPr>
          <a:xfrm>
            <a:off x="720989" y="2612471"/>
            <a:ext cx="456968" cy="0"/>
          </a:xfrm>
          <a:prstGeom prst="line">
            <a:avLst/>
          </a:prstGeom>
          <a:ln w="50800">
            <a:solidFill>
              <a:srgbClr val="00A9E0"/>
            </a:solidFill>
          </a:ln>
        </p:spPr>
        <p:txBody>
          <a:bodyPr tIns="45720" bIns="45720"/>
          <a:lstStyle/>
          <a:p>
            <a:pPr hangingPunct="0">
              <a:defRPr/>
            </a:pPr>
            <a:endParaRPr kern="0" dirty="0">
              <a:solidFill>
                <a:srgbClr val="000000"/>
              </a:solidFill>
              <a:latin typeface="Calibri"/>
              <a:ea typeface="+mj-ea"/>
              <a:cs typeface="+mj-cs"/>
              <a:sym typeface="Calibri"/>
            </a:endParaRPr>
          </a:p>
        </p:txBody>
      </p:sp>
      <p:sp>
        <p:nvSpPr>
          <p:cNvPr id="8" name="First &amp; Last Name, Position…">
            <a:extLst>
              <a:ext uri="{FF2B5EF4-FFF2-40B4-BE49-F238E27FC236}">
                <a16:creationId xmlns:a16="http://schemas.microsoft.com/office/drawing/2014/main" id="{0341E977-1397-4C11-B2E5-26C390AFBE8C}"/>
              </a:ext>
            </a:extLst>
          </p:cNvPr>
          <p:cNvSpPr txBox="1"/>
          <p:nvPr/>
        </p:nvSpPr>
        <p:spPr>
          <a:xfrm>
            <a:off x="720989" y="2821400"/>
            <a:ext cx="3680829" cy="3744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45720" rIns="91440" bIns="45720" anchor="t">
            <a:spAutoFit/>
          </a:bodyPr>
          <a:lstStyle/>
          <a:p>
            <a:pPr hangingPunct="0">
              <a:lnSpc>
                <a:spcPts val="2150"/>
              </a:lnSpc>
              <a:defRPr>
                <a:solidFill>
                  <a:srgbClr val="FAFFF8"/>
                </a:solidFill>
                <a:latin typeface="Mark OT Light"/>
                <a:ea typeface="Mark OT Light"/>
                <a:cs typeface="Mark OT Light"/>
                <a:sym typeface="Mark OT Light"/>
              </a:defRPr>
            </a:pPr>
            <a:r>
              <a:rPr lang="en-US" sz="2000" kern="0" dirty="0">
                <a:latin typeface=""/>
                <a:sym typeface="Mark OT Light"/>
              </a:rPr>
              <a:t>Email us at </a:t>
            </a:r>
            <a:r>
              <a:rPr lang="en-US" sz="2000" kern="0" dirty="0">
                <a:solidFill>
                  <a:schemeClr val="bg1"/>
                </a:solidFill>
                <a:latin typeface=""/>
                <a:sym typeface="Mark OT Light"/>
                <a:hlinkClick r:id="rId3">
                  <a:extLst>
                    <a:ext uri="{A12FA001-AC4F-418D-AE19-62706E023703}">
                      <ahyp:hlinkClr xmlns:ahyp="http://schemas.microsoft.com/office/drawing/2018/hyperlinkcolor" val="tx"/>
                    </a:ext>
                  </a:extLst>
                </a:hlinkClick>
              </a:rPr>
              <a:t>SIR@iie.org</a:t>
            </a:r>
            <a:endParaRPr lang="en-US" sz="2000" kern="0" dirty="0">
              <a:solidFill>
                <a:schemeClr val="bg1"/>
              </a:solidFill>
              <a:latin typeface=""/>
            </a:endParaRPr>
          </a:p>
        </p:txBody>
      </p:sp>
      <p:sp>
        <p:nvSpPr>
          <p:cNvPr id="9" name="Line">
            <a:extLst>
              <a:ext uri="{FF2B5EF4-FFF2-40B4-BE49-F238E27FC236}">
                <a16:creationId xmlns:a16="http://schemas.microsoft.com/office/drawing/2014/main" id="{1BE50A9C-6C0B-4CF4-B1D8-BDCD4EF7E408}"/>
              </a:ext>
            </a:extLst>
          </p:cNvPr>
          <p:cNvSpPr/>
          <p:nvPr/>
        </p:nvSpPr>
        <p:spPr>
          <a:xfrm>
            <a:off x="720989" y="3404153"/>
            <a:ext cx="456968" cy="0"/>
          </a:xfrm>
          <a:prstGeom prst="line">
            <a:avLst/>
          </a:prstGeom>
          <a:ln w="50800">
            <a:solidFill>
              <a:srgbClr val="00A9E0"/>
            </a:solidFill>
          </a:ln>
        </p:spPr>
        <p:txBody>
          <a:bodyPr tIns="45720" bIns="45720"/>
          <a:lstStyle/>
          <a:p>
            <a:pPr hangingPunct="0">
              <a:defRPr/>
            </a:pPr>
            <a:endParaRPr kern="0" dirty="0">
              <a:solidFill>
                <a:srgbClr val="000000"/>
              </a:solidFill>
              <a:latin typeface="Calibri"/>
              <a:ea typeface="+mj-ea"/>
              <a:cs typeface="+mj-cs"/>
              <a:sym typeface="Calibri"/>
            </a:endParaRPr>
          </a:p>
        </p:txBody>
      </p:sp>
      <p:sp>
        <p:nvSpPr>
          <p:cNvPr id="10" name="First &amp; Last Name, Position…">
            <a:extLst>
              <a:ext uri="{FF2B5EF4-FFF2-40B4-BE49-F238E27FC236}">
                <a16:creationId xmlns:a16="http://schemas.microsoft.com/office/drawing/2014/main" id="{48C9FEA5-B71E-4383-BBFE-52B4E7D50E10}"/>
              </a:ext>
            </a:extLst>
          </p:cNvPr>
          <p:cNvSpPr txBox="1"/>
          <p:nvPr/>
        </p:nvSpPr>
        <p:spPr>
          <a:xfrm>
            <a:off x="721583" y="3613373"/>
            <a:ext cx="5575644" cy="65659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45720" rIns="91440" bIns="45720" anchor="t">
            <a:spAutoFit/>
          </a:bodyPr>
          <a:lstStyle/>
          <a:p>
            <a:pPr hangingPunct="0">
              <a:lnSpc>
                <a:spcPts val="2150"/>
              </a:lnSpc>
              <a:defRPr>
                <a:solidFill>
                  <a:srgbClr val="FAFFF8"/>
                </a:solidFill>
                <a:latin typeface="Mark OT Light"/>
                <a:ea typeface="Mark OT Light"/>
                <a:cs typeface="Mark OT Light"/>
                <a:sym typeface="Mark OT Light"/>
              </a:defRPr>
            </a:pPr>
            <a:r>
              <a:rPr lang="en-US" sz="2000" kern="0" dirty="0">
                <a:latin typeface=""/>
                <a:sym typeface="Mark OT Light"/>
              </a:rPr>
              <a:t>Visit our website to learn more about the</a:t>
            </a:r>
            <a:r>
              <a:rPr lang="en-US" sz="2000" kern="0" dirty="0">
                <a:solidFill>
                  <a:schemeClr val="bg1"/>
                </a:solidFill>
                <a:latin typeface=""/>
                <a:sym typeface="Mark OT Light"/>
              </a:rPr>
              <a:t> </a:t>
            </a:r>
            <a:r>
              <a:rPr lang="en-US" sz="2000" u="sng" kern="0" dirty="0">
                <a:solidFill>
                  <a:schemeClr val="bg1"/>
                </a:solidFill>
                <a:latin typeface=""/>
                <a:sym typeface="Mark OT Light"/>
                <a:hlinkClick r:id="rId4">
                  <a:extLst>
                    <a:ext uri="{A12FA001-AC4F-418D-AE19-62706E023703}">
                      <ahyp:hlinkClr xmlns:ahyp="http://schemas.microsoft.com/office/drawing/2018/hyperlinkcolor" val="tx"/>
                    </a:ext>
                  </a:extLst>
                </a:hlinkClick>
              </a:rPr>
              <a:t>Fulbright S-I-R Program</a:t>
            </a:r>
            <a:endParaRPr lang="en-US" sz="2000" u="sng" kern="0" dirty="0">
              <a:solidFill>
                <a:schemeClr val="bg1"/>
              </a:solidFill>
              <a:latin typeface=""/>
            </a:endParaRPr>
          </a:p>
        </p:txBody>
      </p:sp>
      <p:sp>
        <p:nvSpPr>
          <p:cNvPr id="12" name="First &amp; Last Name, Position…">
            <a:extLst>
              <a:ext uri="{FF2B5EF4-FFF2-40B4-BE49-F238E27FC236}">
                <a16:creationId xmlns:a16="http://schemas.microsoft.com/office/drawing/2014/main" id="{CA388CE6-256D-4908-A687-AE47DC4F27D3}"/>
              </a:ext>
            </a:extLst>
          </p:cNvPr>
          <p:cNvSpPr txBox="1"/>
          <p:nvPr/>
        </p:nvSpPr>
        <p:spPr>
          <a:xfrm>
            <a:off x="721583" y="4593566"/>
            <a:ext cx="6193870" cy="3744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45720" rIns="91440" bIns="45720" anchor="t">
            <a:spAutoFit/>
          </a:bodyPr>
          <a:lstStyle/>
          <a:p>
            <a:pPr hangingPunct="0">
              <a:lnSpc>
                <a:spcPts val="2150"/>
              </a:lnSpc>
              <a:defRPr>
                <a:solidFill>
                  <a:srgbClr val="FAFFF8"/>
                </a:solidFill>
                <a:latin typeface="Mark OT Light"/>
                <a:ea typeface="Mark OT Light"/>
                <a:cs typeface="Mark OT Light"/>
                <a:sym typeface="Mark OT Light"/>
              </a:defRPr>
            </a:pPr>
            <a:endParaRPr lang="en-US" sz="2000" kern="0" dirty="0">
              <a:solidFill>
                <a:schemeClr val="bg1"/>
              </a:solidFill>
              <a:latin typeface=""/>
              <a:sym typeface="Mark OT Light"/>
            </a:endParaRPr>
          </a:p>
        </p:txBody>
      </p:sp>
      <p:pic>
        <p:nvPicPr>
          <p:cNvPr id="13" name="Picture 12">
            <a:extLst>
              <a:ext uri="{FF2B5EF4-FFF2-40B4-BE49-F238E27FC236}">
                <a16:creationId xmlns:a16="http://schemas.microsoft.com/office/drawing/2014/main" id="{87A0CA33-84C9-44BD-8436-29E16AA41D8F}"/>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7352025" y="1974870"/>
            <a:ext cx="3606800" cy="2686050"/>
          </a:xfrm>
          <a:prstGeom prst="rect">
            <a:avLst/>
          </a:prstGeom>
        </p:spPr>
      </p:pic>
    </p:spTree>
    <p:extLst>
      <p:ext uri="{BB962C8B-B14F-4D97-AF65-F5344CB8AC3E}">
        <p14:creationId xmlns:p14="http://schemas.microsoft.com/office/powerpoint/2010/main" val="1085220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884188" y="1539036"/>
            <a:ext cx="11307812" cy="143853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20" tIns="45720" rIns="45720" bIns="45720" anchor="t">
            <a:spAutoFit/>
          </a:bodyPr>
          <a:lstStyle/>
          <a:p>
            <a:pPr>
              <a:lnSpc>
                <a:spcPct val="80000"/>
              </a:lnSpc>
              <a:spcAft>
                <a:spcPts val="600"/>
              </a:spcAft>
              <a:defRPr sz="10000">
                <a:solidFill>
                  <a:srgbClr val="FAFFF8"/>
                </a:solidFill>
                <a:latin typeface="Mark OT Bold"/>
                <a:ea typeface="Mark OT Bold"/>
                <a:cs typeface="Mark OT Bold"/>
                <a:sym typeface="Mark OT Bold"/>
              </a:defRPr>
            </a:pPr>
            <a:r>
              <a:rPr lang="en-US" sz="5400" b="1" dirty="0">
                <a:latin typeface="Monteserrat"/>
                <a:cs typeface="Monteserrat"/>
              </a:rPr>
              <a:t>Fulbright Scholar-in-Residence </a:t>
            </a:r>
            <a:br>
              <a:rPr lang="en-US" sz="5400" b="1" dirty="0">
                <a:latin typeface="Monteserrat"/>
                <a:cs typeface="Monteserrat"/>
              </a:rPr>
            </a:br>
            <a:r>
              <a:rPr lang="en-US" sz="5400" b="1" dirty="0">
                <a:latin typeface="Monteserrat"/>
                <a:cs typeface="Monteserrat"/>
              </a:rPr>
              <a:t>Program: Alumni Panel</a:t>
            </a:r>
          </a:p>
        </p:txBody>
      </p:sp>
      <p:sp>
        <p:nvSpPr>
          <p:cNvPr id="3" name="First &amp; Last Name, Position…"/>
          <p:cNvSpPr txBox="1"/>
          <p:nvPr/>
        </p:nvSpPr>
        <p:spPr>
          <a:xfrm>
            <a:off x="884188" y="3749015"/>
            <a:ext cx="8815624" cy="181588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20" tIns="45720" rIns="45720" bIns="45720" anchor="t">
            <a:spAutoFit/>
          </a:bodyPr>
          <a:lstStyle/>
          <a:p>
            <a:pPr>
              <a:defRPr>
                <a:solidFill>
                  <a:srgbClr val="FAFFF8"/>
                </a:solidFill>
                <a:latin typeface="Mark OT Bold"/>
                <a:ea typeface="Mark OT Bold"/>
                <a:cs typeface="Mark OT Bold"/>
                <a:sym typeface="Mark OT Bold"/>
              </a:defRPr>
            </a:pPr>
            <a:r>
              <a:rPr lang="en-US" sz="1400" dirty="0">
                <a:latin typeface="Montserrat"/>
              </a:rPr>
              <a:t>Susan Muendl, Assistant Director, Fulbright Multi-Regional Scholar &amp; Student Programs</a:t>
            </a:r>
          </a:p>
          <a:p>
            <a:pPr>
              <a:defRPr>
                <a:solidFill>
                  <a:srgbClr val="FAFFF8"/>
                </a:solidFill>
                <a:latin typeface="Mark OT Bold"/>
                <a:ea typeface="Mark OT Bold"/>
                <a:cs typeface="Mark OT Bold"/>
                <a:sym typeface="Mark OT Bold"/>
              </a:defRPr>
            </a:pPr>
            <a:r>
              <a:rPr lang="en-US" sz="1400" dirty="0">
                <a:latin typeface="Montserrat"/>
              </a:rPr>
              <a:t>Institute of International Education</a:t>
            </a:r>
          </a:p>
          <a:p>
            <a:pPr>
              <a:defRPr>
                <a:solidFill>
                  <a:srgbClr val="FAFFF8"/>
                </a:solidFill>
                <a:latin typeface="Mark OT Bold"/>
                <a:ea typeface="Mark OT Bold"/>
                <a:cs typeface="Mark OT Bold"/>
                <a:sym typeface="Mark OT Bold"/>
              </a:defRPr>
            </a:pPr>
            <a:endParaRPr lang="en-US" sz="1400" dirty="0">
              <a:latin typeface="Montserrat"/>
            </a:endParaRPr>
          </a:p>
          <a:p>
            <a:pPr>
              <a:defRPr>
                <a:solidFill>
                  <a:srgbClr val="FAFFF8"/>
                </a:solidFill>
                <a:latin typeface="Mark OT Light"/>
                <a:ea typeface="Mark OT Light"/>
                <a:cs typeface="Mark OT Light"/>
                <a:sym typeface="Mark OT Light"/>
              </a:defRPr>
            </a:pPr>
            <a:r>
              <a:rPr lang="en-US" sz="1400" dirty="0">
                <a:latin typeface="Montserrat"/>
                <a:cs typeface="Montserrat"/>
              </a:rPr>
              <a:t>Kate Edney, Regis College</a:t>
            </a:r>
          </a:p>
          <a:p>
            <a:pPr>
              <a:defRPr>
                <a:solidFill>
                  <a:srgbClr val="FAFFF8"/>
                </a:solidFill>
                <a:latin typeface="Mark OT Light"/>
                <a:ea typeface="Mark OT Light"/>
                <a:cs typeface="Mark OT Light"/>
                <a:sym typeface="Mark OT Light"/>
              </a:defRPr>
            </a:pPr>
            <a:r>
              <a:rPr lang="en-US" sz="1400" dirty="0">
                <a:latin typeface="Montserrat"/>
                <a:cs typeface="Montserrat"/>
              </a:rPr>
              <a:t>Lauren Bell, Randolph-Macon College</a:t>
            </a:r>
            <a:endParaRPr lang="en-US" sz="1400" dirty="0">
              <a:latin typeface="Montserrat"/>
            </a:endParaRPr>
          </a:p>
          <a:p>
            <a:pPr>
              <a:defRPr>
                <a:solidFill>
                  <a:srgbClr val="FAFFF8"/>
                </a:solidFill>
                <a:latin typeface="Mark OT Bold"/>
                <a:ea typeface="Mark OT Bold"/>
                <a:cs typeface="Mark OT Bold"/>
                <a:sym typeface="Mark OT Bold"/>
              </a:defRPr>
            </a:pPr>
            <a:endParaRPr lang="en-US" sz="1400" dirty="0">
              <a:latin typeface="Montserrat"/>
            </a:endParaRPr>
          </a:p>
          <a:p>
            <a:pPr>
              <a:defRPr>
                <a:solidFill>
                  <a:srgbClr val="FAFFF8"/>
                </a:solidFill>
                <a:latin typeface="Mark OT Bold"/>
                <a:ea typeface="Mark OT Bold"/>
                <a:cs typeface="Mark OT Bold"/>
                <a:sym typeface="Mark OT Bold"/>
              </a:defRPr>
            </a:pPr>
            <a:endParaRPr lang="en-US" sz="1400" dirty="0">
              <a:latin typeface="Montserrat"/>
            </a:endParaRPr>
          </a:p>
          <a:p>
            <a:pPr>
              <a:defRPr>
                <a:solidFill>
                  <a:srgbClr val="FAFFF8"/>
                </a:solidFill>
                <a:latin typeface="Mark OT Bold"/>
                <a:ea typeface="Mark OT Bold"/>
                <a:cs typeface="Mark OT Bold"/>
                <a:sym typeface="Mark OT Bold"/>
              </a:defRPr>
            </a:pPr>
            <a:r>
              <a:rPr lang="en-US" sz="1400" dirty="0">
                <a:latin typeface="Montserrat"/>
              </a:rPr>
              <a:t>January 30, 2023</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188B3A-88BA-4E9E-9396-90C1F4022C1B}"/>
              </a:ext>
            </a:extLst>
          </p:cNvPr>
          <p:cNvSpPr txBox="1">
            <a:spLocks noGrp="1"/>
          </p:cNvSpPr>
          <p:nvPr>
            <p:ph type="body" sz="quarter" idx="11"/>
          </p:nvPr>
        </p:nvSpPr>
        <p:spPr>
          <a:xfrm>
            <a:off x="1423341" y="1985068"/>
            <a:ext cx="9703904" cy="4603568"/>
          </a:xfrm>
          <a:prstGeom prst="rect">
            <a:avLst/>
          </a:prstGeom>
          <a:noFill/>
        </p:spPr>
        <p:txBody>
          <a:bodyPr wrap="square">
            <a:spAutoFit/>
          </a:bodyPr>
          <a:lstStyle/>
          <a:p>
            <a:r>
              <a:rPr lang="en-US" dirty="0">
                <a:solidFill>
                  <a:srgbClr val="0065A2"/>
                </a:solidFill>
                <a:latin typeface=""/>
              </a:rPr>
              <a:t>Overview of the Scholar-in-Residence Program</a:t>
            </a:r>
          </a:p>
          <a:p>
            <a:r>
              <a:rPr lang="en-US" dirty="0">
                <a:solidFill>
                  <a:srgbClr val="0065A2"/>
                </a:solidFill>
                <a:latin typeface=""/>
              </a:rPr>
              <a:t>Host Impact: Institutional Internationalization and Benefits to Campus and Local Community</a:t>
            </a:r>
          </a:p>
          <a:p>
            <a:pPr lvl="1">
              <a:buFont typeface="Wingdings" panose="05000000000000000000" pitchFamily="2" charset="2"/>
              <a:buChar char="§"/>
            </a:pPr>
            <a:r>
              <a:rPr lang="en-US" dirty="0">
                <a:solidFill>
                  <a:srgbClr val="0065A2"/>
                </a:solidFill>
                <a:latin typeface=""/>
              </a:rPr>
              <a:t>Presentation</a:t>
            </a:r>
          </a:p>
          <a:p>
            <a:pPr lvl="1">
              <a:buFont typeface="Wingdings" panose="05000000000000000000" pitchFamily="2" charset="2"/>
              <a:buChar char="§"/>
            </a:pPr>
            <a:r>
              <a:rPr lang="en-US" dirty="0">
                <a:solidFill>
                  <a:srgbClr val="0065A2"/>
                </a:solidFill>
                <a:latin typeface=""/>
              </a:rPr>
              <a:t>Panel Discussion</a:t>
            </a:r>
          </a:p>
          <a:p>
            <a:r>
              <a:rPr lang="en-US" dirty="0">
                <a:solidFill>
                  <a:srgbClr val="0065A2"/>
                </a:solidFill>
                <a:latin typeface=""/>
              </a:rPr>
              <a:t>Tools/Resources Available</a:t>
            </a:r>
          </a:p>
          <a:p>
            <a:r>
              <a:rPr lang="en-US" dirty="0">
                <a:solidFill>
                  <a:srgbClr val="0065A2"/>
                </a:solidFill>
                <a:latin typeface=""/>
              </a:rPr>
              <a:t>Q&amp;A</a:t>
            </a:r>
          </a:p>
          <a:p>
            <a:endParaRPr lang="en-US" dirty="0">
              <a:solidFill>
                <a:srgbClr val="0065A2"/>
              </a:solidFill>
              <a:highlight>
                <a:srgbClr val="FFFF00"/>
              </a:highlight>
              <a:latin typeface=""/>
            </a:endParaRPr>
          </a:p>
          <a:p>
            <a:endParaRPr lang="en-US" dirty="0">
              <a:solidFill>
                <a:srgbClr val="0065A2"/>
              </a:solidFill>
              <a:latin typeface=""/>
            </a:endParaRPr>
          </a:p>
          <a:p>
            <a:endParaRPr lang="en-US" dirty="0">
              <a:solidFill>
                <a:srgbClr val="0065A2"/>
              </a:solidFill>
              <a:latin typeface=""/>
            </a:endParaRPr>
          </a:p>
        </p:txBody>
      </p:sp>
      <p:sp>
        <p:nvSpPr>
          <p:cNvPr id="6" name="TextBox 5">
            <a:extLst>
              <a:ext uri="{FF2B5EF4-FFF2-40B4-BE49-F238E27FC236}">
                <a16:creationId xmlns:a16="http://schemas.microsoft.com/office/drawing/2014/main" id="{FF4B777E-1172-405C-8F33-DE002DEB205E}"/>
              </a:ext>
            </a:extLst>
          </p:cNvPr>
          <p:cNvSpPr txBox="1"/>
          <p:nvPr/>
        </p:nvSpPr>
        <p:spPr>
          <a:xfrm>
            <a:off x="3286539" y="771137"/>
            <a:ext cx="56189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65A2"/>
                </a:solidFill>
                <a:effectLst/>
                <a:uLnTx/>
                <a:uFillTx/>
                <a:latin typeface=""/>
                <a:ea typeface="+mn-ea"/>
                <a:cs typeface="+mn-cs"/>
              </a:rPr>
              <a:t>Today’s Topics</a:t>
            </a:r>
          </a:p>
        </p:txBody>
      </p:sp>
    </p:spTree>
    <p:extLst>
      <p:ext uri="{BB962C8B-B14F-4D97-AF65-F5344CB8AC3E}">
        <p14:creationId xmlns:p14="http://schemas.microsoft.com/office/powerpoint/2010/main" val="35429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BB37B5-F084-4309-BADD-F4C5A02F110C}"/>
              </a:ext>
            </a:extLst>
          </p:cNvPr>
          <p:cNvSpPr>
            <a:spLocks noGrp="1"/>
          </p:cNvSpPr>
          <p:nvPr>
            <p:ph type="title"/>
          </p:nvPr>
        </p:nvSpPr>
        <p:spPr>
          <a:xfrm>
            <a:off x="317241" y="977900"/>
            <a:ext cx="11392159" cy="801688"/>
          </a:xfrm>
        </p:spPr>
        <p:txBody>
          <a:bodyPr/>
          <a:lstStyle/>
          <a:p>
            <a:r>
              <a:rPr lang="en-US" dirty="0"/>
              <a:t>Fulbright Scholar-in-Residence Program</a:t>
            </a:r>
          </a:p>
        </p:txBody>
      </p:sp>
      <p:sp>
        <p:nvSpPr>
          <p:cNvPr id="5" name="Text Placeholder 4">
            <a:extLst>
              <a:ext uri="{FF2B5EF4-FFF2-40B4-BE49-F238E27FC236}">
                <a16:creationId xmlns:a16="http://schemas.microsoft.com/office/drawing/2014/main" id="{BF315D8C-0DEF-47CB-80B3-0C2E1E854565}"/>
              </a:ext>
            </a:extLst>
          </p:cNvPr>
          <p:cNvSpPr>
            <a:spLocks noGrp="1"/>
          </p:cNvSpPr>
          <p:nvPr>
            <p:ph type="body" sz="quarter" idx="11"/>
          </p:nvPr>
        </p:nvSpPr>
        <p:spPr>
          <a:xfrm>
            <a:off x="482600" y="1683323"/>
            <a:ext cx="7315200" cy="4203549"/>
          </a:xfrm>
        </p:spPr>
        <p:txBody>
          <a:bodyPr lIns="91440" tIns="45720" rIns="91440" bIns="45720" anchor="t"/>
          <a:lstStyle/>
          <a:p>
            <a:pPr marL="285750" indent="-285750">
              <a:lnSpc>
                <a:spcPct val="114000"/>
              </a:lnSpc>
              <a:spcBef>
                <a:spcPts val="350"/>
              </a:spcBef>
              <a:buSzPct val="100000"/>
              <a:buFont typeface="Arial" panose="020B0604020202020204" pitchFamily="34" charset="0"/>
              <a:buChar char="•"/>
            </a:pPr>
            <a:r>
              <a:rPr lang="en-US" sz="1800" dirty="0">
                <a:solidFill>
                  <a:srgbClr val="0065A2"/>
                </a:solidFill>
                <a:ea typeface="+mn-lt"/>
                <a:cs typeface="+mn-lt"/>
              </a:rPr>
              <a:t>Driven by the goals U.S. institutions of higher education to enhance internationalization efforts on their campuses</a:t>
            </a:r>
            <a:endParaRPr lang="en-US" altLang="en-US" sz="1800" dirty="0">
              <a:solidFill>
                <a:srgbClr val="0065A2"/>
              </a:solidFill>
              <a:ea typeface="+mn-lt"/>
              <a:cs typeface="+mn-lt"/>
            </a:endParaRPr>
          </a:p>
          <a:p>
            <a:pPr marL="285750" indent="-285750">
              <a:lnSpc>
                <a:spcPct val="113999"/>
              </a:lnSpc>
              <a:spcBef>
                <a:spcPts val="350"/>
              </a:spcBef>
              <a:buSzPct val="100000"/>
              <a:buFont typeface="Arial" panose="020B0604020202020204" pitchFamily="34" charset="0"/>
              <a:buChar char="•"/>
            </a:pPr>
            <a:r>
              <a:rPr lang="en-US" altLang="en-US" sz="1800" dirty="0">
                <a:solidFill>
                  <a:srgbClr val="0065A2"/>
                </a:solidFill>
                <a:ea typeface="+mn-lt"/>
                <a:cs typeface="+mn-lt"/>
              </a:rPr>
              <a:t>Brings scholars and professionals from abroad to campuses that do not often host visiting scholars</a:t>
            </a:r>
            <a:endParaRPr lang="en-US" sz="1800" dirty="0">
              <a:solidFill>
                <a:srgbClr val="0065A2"/>
              </a:solidFill>
              <a:ea typeface="+mn-lt"/>
              <a:cs typeface="+mn-lt"/>
            </a:endParaRPr>
          </a:p>
          <a:p>
            <a:pPr marL="285750" indent="-285750">
              <a:lnSpc>
                <a:spcPct val="114000"/>
              </a:lnSpc>
              <a:spcBef>
                <a:spcPts val="350"/>
              </a:spcBef>
              <a:buSzPct val="100000"/>
              <a:buFont typeface="Arial" panose="020B0604020202020204" pitchFamily="34" charset="0"/>
              <a:buChar char="•"/>
            </a:pPr>
            <a:r>
              <a:rPr lang="en-US" altLang="en-US" sz="1800" dirty="0">
                <a:solidFill>
                  <a:srgbClr val="0065A2"/>
                </a:solidFill>
                <a:ea typeface="+mn-lt"/>
                <a:cs typeface="+mn-lt"/>
              </a:rPr>
              <a:t>S-I-R grantees</a:t>
            </a:r>
          </a:p>
          <a:p>
            <a:pPr marL="742950" lvl="1" indent="-285750">
              <a:lnSpc>
                <a:spcPct val="114000"/>
              </a:lnSpc>
              <a:spcBef>
                <a:spcPts val="350"/>
              </a:spcBef>
              <a:buSzPct val="100000"/>
              <a:buFont typeface="Arial" panose="020B0604020202020204" pitchFamily="34" charset="0"/>
              <a:buChar char="•"/>
            </a:pPr>
            <a:r>
              <a:rPr lang="en-US" altLang="en-US" sz="1800" dirty="0">
                <a:solidFill>
                  <a:srgbClr val="0065A2"/>
                </a:solidFill>
                <a:ea typeface="+mn-lt"/>
                <a:cs typeface="+mn-lt"/>
              </a:rPr>
              <a:t>Teach courses and/or guest lecture</a:t>
            </a:r>
          </a:p>
          <a:p>
            <a:pPr marL="742950" lvl="1" indent="-285750">
              <a:lnSpc>
                <a:spcPct val="113999"/>
              </a:lnSpc>
              <a:spcBef>
                <a:spcPts val="350"/>
              </a:spcBef>
              <a:buSzPct val="100000"/>
              <a:buFont typeface="Arial" panose="020B0604020202020204" pitchFamily="34" charset="0"/>
              <a:buChar char="•"/>
            </a:pPr>
            <a:r>
              <a:rPr lang="en-US" sz="1800" dirty="0">
                <a:solidFill>
                  <a:srgbClr val="0065A2"/>
                </a:solidFill>
                <a:ea typeface="+mn-lt"/>
                <a:cs typeface="+mn-lt"/>
              </a:rPr>
              <a:t>Assist in curriculum development</a:t>
            </a:r>
            <a:endParaRPr lang="en-US" altLang="en-US" sz="1800" dirty="0">
              <a:solidFill>
                <a:srgbClr val="0065A2"/>
              </a:solidFill>
              <a:ea typeface="+mn-lt"/>
              <a:cs typeface="+mn-lt"/>
            </a:endParaRPr>
          </a:p>
          <a:p>
            <a:pPr marL="742950" lvl="1" indent="-285750">
              <a:lnSpc>
                <a:spcPct val="113999"/>
              </a:lnSpc>
              <a:spcBef>
                <a:spcPts val="350"/>
              </a:spcBef>
              <a:buSzPct val="100000"/>
              <a:buFont typeface="Arial" panose="020B0604020202020204" pitchFamily="34" charset="0"/>
              <a:buChar char="•"/>
            </a:pPr>
            <a:r>
              <a:rPr lang="en-US" sz="1800" dirty="0">
                <a:solidFill>
                  <a:srgbClr val="0065A2"/>
                </a:solidFill>
                <a:ea typeface="+mn-lt"/>
                <a:cs typeface="+mn-lt"/>
              </a:rPr>
              <a:t>Develop study abroad/exchange partnerships</a:t>
            </a:r>
            <a:endParaRPr lang="en-US" altLang="en-US" sz="1800" dirty="0">
              <a:solidFill>
                <a:srgbClr val="0065A2"/>
              </a:solidFill>
              <a:ea typeface="+mn-lt"/>
              <a:cs typeface="+mn-lt"/>
            </a:endParaRPr>
          </a:p>
          <a:p>
            <a:pPr marL="742950" lvl="1" indent="-285750">
              <a:lnSpc>
                <a:spcPct val="114000"/>
              </a:lnSpc>
              <a:spcBef>
                <a:spcPts val="350"/>
              </a:spcBef>
              <a:buSzPct val="100000"/>
              <a:buFont typeface="Arial" panose="020B0604020202020204" pitchFamily="34" charset="0"/>
              <a:buChar char="•"/>
            </a:pPr>
            <a:r>
              <a:rPr lang="en-US" altLang="en-US" sz="1800" dirty="0">
                <a:solidFill>
                  <a:srgbClr val="0065A2"/>
                </a:solidFill>
                <a:ea typeface="+mn-lt"/>
                <a:cs typeface="+mn-lt"/>
              </a:rPr>
              <a:t>Provide cross-cultural/international perspective</a:t>
            </a:r>
            <a:endParaRPr lang="en-US" sz="1800" dirty="0">
              <a:solidFill>
                <a:srgbClr val="0065A2"/>
              </a:solidFill>
              <a:ea typeface="+mn-lt"/>
              <a:cs typeface="+mn-lt"/>
            </a:endParaRPr>
          </a:p>
          <a:p>
            <a:pPr marL="742950" lvl="1" indent="-285750">
              <a:lnSpc>
                <a:spcPct val="113999"/>
              </a:lnSpc>
              <a:spcBef>
                <a:spcPts val="350"/>
              </a:spcBef>
              <a:buSzPct val="100000"/>
              <a:buFont typeface="Arial" panose="020B0604020202020204" pitchFamily="34" charset="0"/>
              <a:buChar char="•"/>
            </a:pPr>
            <a:r>
              <a:rPr lang="en-US" sz="1800" dirty="0">
                <a:solidFill>
                  <a:srgbClr val="0065A2"/>
                </a:solidFill>
                <a:ea typeface="+mn-lt"/>
                <a:cs typeface="+mn-lt"/>
              </a:rPr>
              <a:t>Engage with the campus and the local community</a:t>
            </a:r>
          </a:p>
          <a:p>
            <a:pPr marL="285750" indent="-285750">
              <a:lnSpc>
                <a:spcPct val="114000"/>
              </a:lnSpc>
              <a:spcBef>
                <a:spcPts val="350"/>
              </a:spcBef>
              <a:buSzPct val="100000"/>
              <a:buFont typeface="Arial" panose="020B0604020202020204" pitchFamily="34" charset="0"/>
              <a:buChar char="•"/>
            </a:pPr>
            <a:r>
              <a:rPr lang="en-US" altLang="en-US" sz="1800" dirty="0">
                <a:solidFill>
                  <a:srgbClr val="0065A2"/>
                </a:solidFill>
                <a:ea typeface="+mn-lt"/>
                <a:cs typeface="+mn-lt"/>
              </a:rPr>
              <a:t>Full academic year or One Semester options</a:t>
            </a:r>
          </a:p>
          <a:p>
            <a:endParaRPr lang="en-US" sz="1800" dirty="0">
              <a:ea typeface="+mn-lt"/>
              <a:cs typeface="+mn-lt"/>
            </a:endParaRPr>
          </a:p>
        </p:txBody>
      </p:sp>
      <p:pic>
        <p:nvPicPr>
          <p:cNvPr id="6" name="Picture 5">
            <a:extLst>
              <a:ext uri="{FF2B5EF4-FFF2-40B4-BE49-F238E27FC236}">
                <a16:creationId xmlns:a16="http://schemas.microsoft.com/office/drawing/2014/main" id="{79AB519B-CC6C-4675-8207-2028550F8F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97800" y="2018069"/>
            <a:ext cx="4033857" cy="2637521"/>
          </a:xfrm>
          <a:prstGeom prst="rect">
            <a:avLst/>
          </a:prstGeom>
          <a:ln>
            <a:noFill/>
          </a:ln>
          <a:effectLst/>
        </p:spPr>
      </p:pic>
      <p:sp>
        <p:nvSpPr>
          <p:cNvPr id="7" name="TextBox 6">
            <a:extLst>
              <a:ext uri="{FF2B5EF4-FFF2-40B4-BE49-F238E27FC236}">
                <a16:creationId xmlns:a16="http://schemas.microsoft.com/office/drawing/2014/main" id="{559C0A2F-7D19-43BE-99F3-6CAEBA1DEA1E}"/>
              </a:ext>
            </a:extLst>
          </p:cNvPr>
          <p:cNvSpPr txBox="1"/>
          <p:nvPr/>
        </p:nvSpPr>
        <p:spPr>
          <a:xfrm>
            <a:off x="7797801" y="4829380"/>
            <a:ext cx="43941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dirty="0">
                <a:ea typeface="+mn-lt"/>
                <a:cs typeface="+mn-lt"/>
              </a:rPr>
              <a:t>Benjamin </a:t>
            </a:r>
            <a:r>
              <a:rPr lang="en-US" sz="1400" b="1" i="1" dirty="0" err="1">
                <a:ea typeface="+mn-lt"/>
                <a:cs typeface="+mn-lt"/>
              </a:rPr>
              <a:t>Ayettey</a:t>
            </a:r>
            <a:r>
              <a:rPr lang="en-US" sz="1400" dirty="0">
                <a:ea typeface="+mn-lt"/>
                <a:cs typeface="+mn-lt"/>
              </a:rPr>
              <a:t>, </a:t>
            </a:r>
            <a:r>
              <a:rPr lang="en-US" sz="1400" i="1" dirty="0">
                <a:ea typeface="+mn-lt"/>
                <a:cs typeface="+mn-lt"/>
              </a:rPr>
              <a:t>Ghana, 2015-16 S-I-R at Ohio Northern University</a:t>
            </a:r>
            <a:r>
              <a:rPr lang="en-US" sz="1400" dirty="0">
                <a:ea typeface="+mn-lt"/>
                <a:cs typeface="+mn-lt"/>
              </a:rPr>
              <a:t> </a:t>
            </a:r>
            <a:endParaRPr lang="en-US" sz="1400" dirty="0">
              <a:cs typeface="Calibri"/>
            </a:endParaRPr>
          </a:p>
        </p:txBody>
      </p:sp>
    </p:spTree>
    <p:extLst>
      <p:ext uri="{BB962C8B-B14F-4D97-AF65-F5344CB8AC3E}">
        <p14:creationId xmlns:p14="http://schemas.microsoft.com/office/powerpoint/2010/main" val="982858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6D13C-0A02-4F1C-B41F-49EE1DFB3E56}"/>
              </a:ext>
            </a:extLst>
          </p:cNvPr>
          <p:cNvSpPr>
            <a:spLocks noGrp="1"/>
          </p:cNvSpPr>
          <p:nvPr>
            <p:ph type="title"/>
          </p:nvPr>
        </p:nvSpPr>
        <p:spPr>
          <a:xfrm>
            <a:off x="990600" y="690562"/>
            <a:ext cx="11201400" cy="801688"/>
          </a:xfrm>
        </p:spPr>
        <p:txBody>
          <a:bodyPr/>
          <a:lstStyle/>
          <a:p>
            <a:r>
              <a:rPr lang="en-US" dirty="0">
                <a:latin typeface="Mark OT"/>
              </a:rPr>
              <a:t>Eligibility</a:t>
            </a:r>
            <a:endParaRPr lang="en-US" dirty="0"/>
          </a:p>
        </p:txBody>
      </p:sp>
      <p:sp>
        <p:nvSpPr>
          <p:cNvPr id="3" name="Text Placeholder 2">
            <a:extLst>
              <a:ext uri="{FF2B5EF4-FFF2-40B4-BE49-F238E27FC236}">
                <a16:creationId xmlns:a16="http://schemas.microsoft.com/office/drawing/2014/main" id="{74D6F4E4-53D3-415A-8265-BE1E7EE6CB98}"/>
              </a:ext>
            </a:extLst>
          </p:cNvPr>
          <p:cNvSpPr>
            <a:spLocks noGrp="1"/>
          </p:cNvSpPr>
          <p:nvPr>
            <p:ph type="body" sz="quarter" idx="11"/>
          </p:nvPr>
        </p:nvSpPr>
        <p:spPr>
          <a:xfrm>
            <a:off x="806580" y="1472941"/>
            <a:ext cx="10912669" cy="4162101"/>
          </a:xfrm>
        </p:spPr>
        <p:txBody>
          <a:bodyPr/>
          <a:lstStyle/>
          <a:p>
            <a:pPr marL="274320" marR="0" lvl="0" indent="-274320" algn="l" defTabSz="2286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707372"/>
                </a:solidFill>
                <a:effectLst/>
                <a:uLnTx/>
                <a:uFillTx/>
                <a:latin typeface="Mark OT Book" panose="020B0604020201010104" pitchFamily="34" charset="0"/>
                <a:ea typeface="+mn-ea"/>
                <a:cs typeface="+mn-cs"/>
              </a:rPr>
              <a:t>Open to all accredited U.S. institutions of higher education. Non-U.S. institutions are ineligible. </a:t>
            </a:r>
            <a:endParaRPr kumimoji="0" lang="en-US" sz="2200" b="0" i="0" u="none" strike="noStrike" kern="1200" cap="none" spc="0" normalizeH="0" baseline="0" noProof="0" dirty="0">
              <a:ln>
                <a:noFill/>
              </a:ln>
              <a:solidFill>
                <a:srgbClr val="707372"/>
              </a:solidFill>
              <a:effectLst/>
              <a:uLnTx/>
              <a:uFillTx/>
              <a:latin typeface="Mark OT Book"/>
              <a:ea typeface="+mn-ea"/>
              <a:cs typeface="+mn-cs"/>
            </a:endParaRPr>
          </a:p>
          <a:p>
            <a:pPr marL="274320" marR="0" lvl="0" indent="-274320" algn="l" defTabSz="2286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707372"/>
                </a:solidFill>
                <a:effectLst/>
                <a:uLnTx/>
                <a:uFillTx/>
                <a:latin typeface="Mark OT Book" panose="020B0604020201010104" pitchFamily="34" charset="0"/>
                <a:ea typeface="+mn-ea"/>
                <a:cs typeface="+mn-cs"/>
              </a:rPr>
              <a:t>Foreign scholars are eligible to serve as Scholars-in-Residence.  U.S. citizens and permanent residents are ineligible.</a:t>
            </a:r>
          </a:p>
          <a:p>
            <a:pPr marL="274320" marR="0" lvl="0" indent="-274320" algn="l" defTabSz="2286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707372"/>
                </a:solidFill>
                <a:effectLst/>
                <a:uLnTx/>
                <a:uFillTx/>
                <a:latin typeface="Mark OT Book" panose="020B0604020201010104" pitchFamily="34" charset="0"/>
                <a:ea typeface="+mn-ea"/>
                <a:cs typeface="+mn-cs"/>
              </a:rPr>
              <a:t>Scholar teaching responsibilities are limited to a maximum of two courses per semester.</a:t>
            </a:r>
          </a:p>
          <a:p>
            <a:pPr marL="274320" marR="0" lvl="0" indent="-274320" algn="l" defTabSz="2286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707372"/>
                </a:solidFill>
                <a:effectLst/>
                <a:uLnTx/>
                <a:uFillTx/>
                <a:latin typeface="Mark OT Book" panose="020B0604020201010104" pitchFamily="34" charset="0"/>
                <a:ea typeface="+mn-ea"/>
                <a:cs typeface="+mn-cs"/>
              </a:rPr>
              <a:t>Proposals shall not authorize engagement in professional religious activities or activities for which a license to practice medicine or nursing is required.</a:t>
            </a:r>
          </a:p>
          <a:p>
            <a:pPr marL="274320" marR="0" lvl="0" indent="-274320" algn="l" defTabSz="2286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707372"/>
                </a:solidFill>
                <a:effectLst/>
                <a:uLnTx/>
                <a:uFillTx/>
                <a:latin typeface="Mark OT Book" panose="020B0604020201010104" pitchFamily="34" charset="0"/>
                <a:ea typeface="+mn-ea"/>
                <a:cs typeface="+mn-cs"/>
              </a:rPr>
              <a:t>U.S. institutions may not host Fulbright Scholar-In-Residence participants in consecutive academic years. </a:t>
            </a:r>
          </a:p>
          <a:p>
            <a:pPr marL="274320" marR="0" lvl="0" indent="-274320" algn="l" defTabSz="2286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707372"/>
                </a:solidFill>
                <a:effectLst/>
                <a:uLnTx/>
                <a:uFillTx/>
                <a:latin typeface="Mark OT Book"/>
                <a:ea typeface="+mn-ea"/>
                <a:cs typeface="+mn-cs"/>
              </a:rPr>
              <a:t>Grant length minimum 3 months, maximum 10 months</a:t>
            </a:r>
            <a:endParaRPr kumimoji="0" lang="en-US" sz="2200" b="0" i="0" u="none" strike="noStrike" kern="1200" cap="none" spc="0" normalizeH="0" baseline="0" noProof="0" dirty="0">
              <a:ln>
                <a:noFill/>
              </a:ln>
              <a:solidFill>
                <a:srgbClr val="707372"/>
              </a:solidFill>
              <a:effectLst/>
              <a:uLnTx/>
              <a:uFillTx/>
              <a:latin typeface="Mark OT Book" panose="020B0604020201010104" pitchFamily="34" charset="0"/>
              <a:ea typeface="+mn-ea"/>
              <a:cs typeface="+mn-cs"/>
            </a:endParaRPr>
          </a:p>
          <a:p>
            <a:endParaRPr lang="en-US" dirty="0"/>
          </a:p>
        </p:txBody>
      </p:sp>
    </p:spTree>
    <p:extLst>
      <p:ext uri="{BB962C8B-B14F-4D97-AF65-F5344CB8AC3E}">
        <p14:creationId xmlns:p14="http://schemas.microsoft.com/office/powerpoint/2010/main" val="3081820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6C37F-ADBC-47EB-A184-30423C075DF0}"/>
              </a:ext>
            </a:extLst>
          </p:cNvPr>
          <p:cNvSpPr>
            <a:spLocks noGrp="1"/>
          </p:cNvSpPr>
          <p:nvPr>
            <p:ph type="title"/>
          </p:nvPr>
        </p:nvSpPr>
        <p:spPr>
          <a:xfrm>
            <a:off x="1148080" y="816941"/>
            <a:ext cx="10537952" cy="801688"/>
          </a:xfrm>
        </p:spPr>
        <p:txBody>
          <a:bodyPr/>
          <a:lstStyle/>
          <a:p>
            <a:r>
              <a:rPr lang="en-US" dirty="0"/>
              <a:t>2022-2023 S-I-R Participating Institutions</a:t>
            </a:r>
          </a:p>
        </p:txBody>
      </p:sp>
      <p:sp>
        <p:nvSpPr>
          <p:cNvPr id="3" name="Text Placeholder 2">
            <a:extLst>
              <a:ext uri="{FF2B5EF4-FFF2-40B4-BE49-F238E27FC236}">
                <a16:creationId xmlns:a16="http://schemas.microsoft.com/office/drawing/2014/main" id="{5CD3B329-E8AF-1711-A145-D1A6619E9187}"/>
              </a:ext>
            </a:extLst>
          </p:cNvPr>
          <p:cNvSpPr>
            <a:spLocks noGrp="1"/>
          </p:cNvSpPr>
          <p:nvPr>
            <p:ph type="body" sz="quarter" idx="11"/>
          </p:nvPr>
        </p:nvSpPr>
        <p:spPr>
          <a:xfrm>
            <a:off x="318517" y="1618629"/>
            <a:ext cx="4210304" cy="3873500"/>
          </a:xfrm>
        </p:spPr>
        <p:txBody>
          <a:bodyPr/>
          <a:lstStyle/>
          <a:p>
            <a:pPr marL="0" indent="0">
              <a:lnSpc>
                <a:spcPct val="100000"/>
              </a:lnSpc>
              <a:spcBef>
                <a:spcPts val="0"/>
              </a:spcBef>
              <a:buNone/>
            </a:pPr>
            <a:r>
              <a:rPr lang="en-US" sz="1400" dirty="0">
                <a:solidFill>
                  <a:srgbClr val="0065A2"/>
                </a:solidFill>
              </a:rPr>
              <a:t>Appalachian State University</a:t>
            </a:r>
          </a:p>
          <a:p>
            <a:pPr marL="0" indent="0">
              <a:lnSpc>
                <a:spcPct val="100000"/>
              </a:lnSpc>
              <a:spcBef>
                <a:spcPts val="0"/>
              </a:spcBef>
              <a:buNone/>
            </a:pPr>
            <a:r>
              <a:rPr lang="en-US" sz="1400" dirty="0">
                <a:solidFill>
                  <a:srgbClr val="0065A2"/>
                </a:solidFill>
              </a:rPr>
              <a:t>California Polytechnic State University-San Luis Obispo</a:t>
            </a:r>
          </a:p>
          <a:p>
            <a:pPr marL="0" indent="0">
              <a:lnSpc>
                <a:spcPct val="100000"/>
              </a:lnSpc>
              <a:spcBef>
                <a:spcPts val="0"/>
              </a:spcBef>
              <a:buNone/>
            </a:pPr>
            <a:r>
              <a:rPr lang="en-US" sz="1400" dirty="0">
                <a:solidFill>
                  <a:srgbClr val="0065A2"/>
                </a:solidFill>
              </a:rPr>
              <a:t>California State University-Bakersfield</a:t>
            </a:r>
          </a:p>
          <a:p>
            <a:pPr marL="0" indent="0">
              <a:lnSpc>
                <a:spcPct val="100000"/>
              </a:lnSpc>
              <a:spcBef>
                <a:spcPts val="0"/>
              </a:spcBef>
              <a:buNone/>
            </a:pPr>
            <a:r>
              <a:rPr lang="en-US" sz="1400" dirty="0">
                <a:solidFill>
                  <a:srgbClr val="0065A2"/>
                </a:solidFill>
              </a:rPr>
              <a:t>Carolina University</a:t>
            </a:r>
          </a:p>
          <a:p>
            <a:pPr marL="0" indent="0">
              <a:lnSpc>
                <a:spcPct val="100000"/>
              </a:lnSpc>
              <a:spcBef>
                <a:spcPts val="0"/>
              </a:spcBef>
              <a:buNone/>
            </a:pPr>
            <a:r>
              <a:rPr lang="en-US" sz="1400" dirty="0">
                <a:solidFill>
                  <a:srgbClr val="0065A2"/>
                </a:solidFill>
              </a:rPr>
              <a:t>Colorado State University, Pueblo</a:t>
            </a:r>
          </a:p>
          <a:p>
            <a:pPr marL="0" indent="0">
              <a:lnSpc>
                <a:spcPct val="100000"/>
              </a:lnSpc>
              <a:spcBef>
                <a:spcPts val="0"/>
              </a:spcBef>
              <a:buNone/>
            </a:pPr>
            <a:r>
              <a:rPr lang="en-US" sz="1400" dirty="0">
                <a:solidFill>
                  <a:srgbClr val="0065A2"/>
                </a:solidFill>
              </a:rPr>
              <a:t>CUNY City College</a:t>
            </a:r>
          </a:p>
          <a:p>
            <a:pPr marL="0" indent="0">
              <a:lnSpc>
                <a:spcPct val="100000"/>
              </a:lnSpc>
              <a:spcBef>
                <a:spcPts val="0"/>
              </a:spcBef>
              <a:buNone/>
            </a:pPr>
            <a:r>
              <a:rPr lang="en-US" sz="1400" dirty="0">
                <a:solidFill>
                  <a:srgbClr val="0065A2"/>
                </a:solidFill>
              </a:rPr>
              <a:t>Florida State University</a:t>
            </a:r>
          </a:p>
          <a:p>
            <a:pPr marL="0" indent="0">
              <a:lnSpc>
                <a:spcPct val="100000"/>
              </a:lnSpc>
              <a:spcBef>
                <a:spcPts val="0"/>
              </a:spcBef>
              <a:buNone/>
            </a:pPr>
            <a:r>
              <a:rPr lang="en-US" sz="1400" dirty="0">
                <a:solidFill>
                  <a:srgbClr val="0065A2"/>
                </a:solidFill>
              </a:rPr>
              <a:t>Forsyth Technical Community College</a:t>
            </a:r>
          </a:p>
          <a:p>
            <a:pPr marL="0" indent="0">
              <a:lnSpc>
                <a:spcPct val="100000"/>
              </a:lnSpc>
              <a:spcBef>
                <a:spcPts val="0"/>
              </a:spcBef>
              <a:buNone/>
            </a:pPr>
            <a:r>
              <a:rPr lang="en-US" sz="1400" dirty="0">
                <a:solidFill>
                  <a:srgbClr val="0065A2"/>
                </a:solidFill>
              </a:rPr>
              <a:t>Georgia State University</a:t>
            </a:r>
          </a:p>
          <a:p>
            <a:pPr marL="0" indent="0">
              <a:lnSpc>
                <a:spcPct val="100000"/>
              </a:lnSpc>
              <a:spcBef>
                <a:spcPts val="0"/>
              </a:spcBef>
              <a:buNone/>
            </a:pPr>
            <a:r>
              <a:rPr lang="en-US" sz="1400" dirty="0">
                <a:solidFill>
                  <a:srgbClr val="0065A2"/>
                </a:solidFill>
              </a:rPr>
              <a:t>Hendrix College</a:t>
            </a:r>
          </a:p>
          <a:p>
            <a:pPr marL="0" indent="0">
              <a:lnSpc>
                <a:spcPct val="100000"/>
              </a:lnSpc>
              <a:spcBef>
                <a:spcPts val="0"/>
              </a:spcBef>
              <a:buNone/>
            </a:pPr>
            <a:r>
              <a:rPr lang="en-US" sz="1400" dirty="0">
                <a:solidFill>
                  <a:srgbClr val="0065A2"/>
                </a:solidFill>
              </a:rPr>
              <a:t>Marymount University</a:t>
            </a:r>
          </a:p>
          <a:p>
            <a:pPr marL="0" indent="0">
              <a:lnSpc>
                <a:spcPct val="100000"/>
              </a:lnSpc>
              <a:spcBef>
                <a:spcPts val="0"/>
              </a:spcBef>
              <a:buNone/>
            </a:pPr>
            <a:r>
              <a:rPr lang="en-US" sz="1400" dirty="0">
                <a:solidFill>
                  <a:srgbClr val="0065A2"/>
                </a:solidFill>
              </a:rPr>
              <a:t>Metropolitan State University of Denver</a:t>
            </a:r>
          </a:p>
          <a:p>
            <a:pPr marL="0" indent="0">
              <a:lnSpc>
                <a:spcPct val="100000"/>
              </a:lnSpc>
              <a:spcBef>
                <a:spcPts val="0"/>
              </a:spcBef>
              <a:buNone/>
            </a:pPr>
            <a:r>
              <a:rPr lang="en-US" sz="1400" dirty="0">
                <a:solidFill>
                  <a:srgbClr val="0065A2"/>
                </a:solidFill>
              </a:rPr>
              <a:t>Mississippi Valley State University</a:t>
            </a:r>
          </a:p>
          <a:p>
            <a:pPr marL="0" indent="0">
              <a:lnSpc>
                <a:spcPct val="100000"/>
              </a:lnSpc>
              <a:spcBef>
                <a:spcPts val="0"/>
              </a:spcBef>
              <a:buNone/>
            </a:pPr>
            <a:r>
              <a:rPr lang="en-US" sz="1400" dirty="0">
                <a:solidFill>
                  <a:srgbClr val="0065A2"/>
                </a:solidFill>
              </a:rPr>
              <a:t>Mott Community College</a:t>
            </a:r>
          </a:p>
          <a:p>
            <a:pPr marL="0" indent="0">
              <a:buNone/>
            </a:pPr>
            <a:endParaRPr lang="en-US" dirty="0"/>
          </a:p>
        </p:txBody>
      </p:sp>
      <p:sp>
        <p:nvSpPr>
          <p:cNvPr id="5" name="TextBox 4">
            <a:extLst>
              <a:ext uri="{FF2B5EF4-FFF2-40B4-BE49-F238E27FC236}">
                <a16:creationId xmlns:a16="http://schemas.microsoft.com/office/drawing/2014/main" id="{89A2E5D7-399A-1A97-E387-8649C4448BFA}"/>
              </a:ext>
            </a:extLst>
          </p:cNvPr>
          <p:cNvSpPr txBox="1"/>
          <p:nvPr/>
        </p:nvSpPr>
        <p:spPr>
          <a:xfrm>
            <a:off x="4686809" y="1618629"/>
            <a:ext cx="3072384" cy="3385542"/>
          </a:xfrm>
          <a:prstGeom prst="rect">
            <a:avLst/>
          </a:prstGeom>
          <a:noFill/>
        </p:spPr>
        <p:txBody>
          <a:bodyPr wrap="square" rtlCol="0">
            <a:spAutoFit/>
          </a:bodyPr>
          <a:lstStyle/>
          <a:p>
            <a:r>
              <a:rPr lang="en-US" sz="1400" dirty="0">
                <a:solidFill>
                  <a:srgbClr val="0065A2"/>
                </a:solidFill>
              </a:rPr>
              <a:t>Nebraska Wesleyan University</a:t>
            </a:r>
          </a:p>
          <a:p>
            <a:pPr>
              <a:lnSpc>
                <a:spcPct val="100000"/>
              </a:lnSpc>
              <a:spcBef>
                <a:spcPts val="0"/>
              </a:spcBef>
            </a:pPr>
            <a:r>
              <a:rPr lang="en-US" sz="1400" dirty="0">
                <a:solidFill>
                  <a:srgbClr val="0065A2"/>
                </a:solidFill>
              </a:rPr>
              <a:t>New Jersey City University</a:t>
            </a:r>
          </a:p>
          <a:p>
            <a:pPr>
              <a:lnSpc>
                <a:spcPct val="100000"/>
              </a:lnSpc>
              <a:spcBef>
                <a:spcPts val="0"/>
              </a:spcBef>
            </a:pPr>
            <a:r>
              <a:rPr lang="en-US" sz="1400" dirty="0">
                <a:solidFill>
                  <a:srgbClr val="0065A2"/>
                </a:solidFill>
              </a:rPr>
              <a:t>Northeastern Illinois University</a:t>
            </a:r>
          </a:p>
          <a:p>
            <a:pPr>
              <a:lnSpc>
                <a:spcPct val="100000"/>
              </a:lnSpc>
              <a:spcBef>
                <a:spcPts val="0"/>
              </a:spcBef>
            </a:pPr>
            <a:r>
              <a:rPr lang="en-US" sz="1400" dirty="0">
                <a:solidFill>
                  <a:srgbClr val="0065A2"/>
                </a:solidFill>
              </a:rPr>
              <a:t>Northern Arizona University</a:t>
            </a:r>
          </a:p>
          <a:p>
            <a:pPr>
              <a:lnSpc>
                <a:spcPct val="100000"/>
              </a:lnSpc>
              <a:spcBef>
                <a:spcPts val="0"/>
              </a:spcBef>
            </a:pPr>
            <a:r>
              <a:rPr lang="en-US" sz="1400" dirty="0">
                <a:solidFill>
                  <a:srgbClr val="0065A2"/>
                </a:solidFill>
              </a:rPr>
              <a:t>Pittsburg State University</a:t>
            </a:r>
          </a:p>
          <a:p>
            <a:pPr>
              <a:lnSpc>
                <a:spcPct val="100000"/>
              </a:lnSpc>
              <a:spcBef>
                <a:spcPts val="0"/>
              </a:spcBef>
            </a:pPr>
            <a:r>
              <a:rPr lang="en-US" sz="1400" dirty="0">
                <a:solidFill>
                  <a:srgbClr val="0065A2"/>
                </a:solidFill>
              </a:rPr>
              <a:t>Salisbury University</a:t>
            </a:r>
          </a:p>
          <a:p>
            <a:pPr>
              <a:lnSpc>
                <a:spcPct val="100000"/>
              </a:lnSpc>
              <a:spcBef>
                <a:spcPts val="0"/>
              </a:spcBef>
            </a:pPr>
            <a:r>
              <a:rPr lang="en-US" sz="1400" dirty="0">
                <a:solidFill>
                  <a:srgbClr val="0065A2"/>
                </a:solidFill>
              </a:rPr>
              <a:t>Seattle University</a:t>
            </a:r>
          </a:p>
          <a:p>
            <a:pPr>
              <a:lnSpc>
                <a:spcPct val="100000"/>
              </a:lnSpc>
              <a:spcBef>
                <a:spcPts val="0"/>
              </a:spcBef>
            </a:pPr>
            <a:r>
              <a:rPr lang="en-US" sz="1400" dirty="0">
                <a:solidFill>
                  <a:srgbClr val="0065A2"/>
                </a:solidFill>
              </a:rPr>
              <a:t>Snow College</a:t>
            </a:r>
          </a:p>
          <a:p>
            <a:pPr>
              <a:lnSpc>
                <a:spcPct val="100000"/>
              </a:lnSpc>
              <a:spcBef>
                <a:spcPts val="0"/>
              </a:spcBef>
            </a:pPr>
            <a:r>
              <a:rPr lang="en-US" sz="1400" dirty="0">
                <a:solidFill>
                  <a:srgbClr val="0065A2"/>
                </a:solidFill>
              </a:rPr>
              <a:t>SUNY at Purchase College</a:t>
            </a:r>
          </a:p>
          <a:p>
            <a:pPr>
              <a:lnSpc>
                <a:spcPct val="100000"/>
              </a:lnSpc>
              <a:spcBef>
                <a:spcPts val="0"/>
              </a:spcBef>
            </a:pPr>
            <a:r>
              <a:rPr lang="en-US" sz="1400" dirty="0">
                <a:solidFill>
                  <a:srgbClr val="0065A2"/>
                </a:solidFill>
              </a:rPr>
              <a:t>Temple University</a:t>
            </a:r>
          </a:p>
          <a:p>
            <a:pPr>
              <a:lnSpc>
                <a:spcPct val="100000"/>
              </a:lnSpc>
              <a:spcBef>
                <a:spcPts val="0"/>
              </a:spcBef>
            </a:pPr>
            <a:r>
              <a:rPr lang="en-US" sz="1400" dirty="0">
                <a:solidFill>
                  <a:srgbClr val="0065A2"/>
                </a:solidFill>
              </a:rPr>
              <a:t>Texas A &amp; M University-Corpus Christi</a:t>
            </a:r>
          </a:p>
          <a:p>
            <a:pPr>
              <a:lnSpc>
                <a:spcPct val="100000"/>
              </a:lnSpc>
              <a:spcBef>
                <a:spcPts val="0"/>
              </a:spcBef>
            </a:pPr>
            <a:r>
              <a:rPr lang="en-US" sz="1400" dirty="0">
                <a:solidFill>
                  <a:srgbClr val="0065A2"/>
                </a:solidFill>
              </a:rPr>
              <a:t>The University of New Mexico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5A2"/>
                </a:solidFill>
                <a:effectLst/>
                <a:uLnTx/>
                <a:uFillTx/>
                <a:latin typeface="Calibri"/>
                <a:ea typeface="+mn-ea"/>
                <a:cs typeface="+mn-cs"/>
              </a:rPr>
              <a:t>UNC Charlotte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5A2"/>
                </a:solidFill>
                <a:effectLst/>
                <a:uLnTx/>
                <a:uFillTx/>
                <a:latin typeface="Calibri"/>
                <a:ea typeface="+mn-ea"/>
                <a:cs typeface="+mn-cs"/>
              </a:rPr>
              <a:t>University of Alaska Fairbanks</a:t>
            </a:r>
          </a:p>
          <a:p>
            <a:endParaRPr lang="en-US" dirty="0"/>
          </a:p>
        </p:txBody>
      </p:sp>
      <p:sp>
        <p:nvSpPr>
          <p:cNvPr id="6" name="TextBox 5">
            <a:extLst>
              <a:ext uri="{FF2B5EF4-FFF2-40B4-BE49-F238E27FC236}">
                <a16:creationId xmlns:a16="http://schemas.microsoft.com/office/drawing/2014/main" id="{C62AC0B3-960F-CEF6-6166-3FB6D72AFB47}"/>
              </a:ext>
            </a:extLst>
          </p:cNvPr>
          <p:cNvSpPr txBox="1"/>
          <p:nvPr/>
        </p:nvSpPr>
        <p:spPr>
          <a:xfrm>
            <a:off x="8075170" y="1633446"/>
            <a:ext cx="3864862" cy="2893100"/>
          </a:xfrm>
          <a:prstGeom prst="rect">
            <a:avLst/>
          </a:prstGeom>
          <a:noFill/>
        </p:spPr>
        <p:txBody>
          <a:bodyPr wrap="square" rtlCol="0">
            <a:spAutoFit/>
          </a:bodyPr>
          <a:lstStyle/>
          <a:p>
            <a:pPr>
              <a:lnSpc>
                <a:spcPct val="100000"/>
              </a:lnSpc>
              <a:spcBef>
                <a:spcPts val="0"/>
              </a:spcBef>
            </a:pPr>
            <a:r>
              <a:rPr lang="en-US" sz="1400" dirty="0">
                <a:solidFill>
                  <a:srgbClr val="0065A2"/>
                </a:solidFill>
              </a:rPr>
              <a:t>University of Central Florida</a:t>
            </a:r>
          </a:p>
          <a:p>
            <a:pPr>
              <a:lnSpc>
                <a:spcPct val="100000"/>
              </a:lnSpc>
              <a:spcBef>
                <a:spcPts val="0"/>
              </a:spcBef>
            </a:pPr>
            <a:r>
              <a:rPr lang="en-US" sz="1400" dirty="0">
                <a:solidFill>
                  <a:srgbClr val="0065A2"/>
                </a:solidFill>
              </a:rPr>
              <a:t>University of Delaware / Delaware State</a:t>
            </a:r>
          </a:p>
          <a:p>
            <a:pPr>
              <a:lnSpc>
                <a:spcPct val="100000"/>
              </a:lnSpc>
              <a:spcBef>
                <a:spcPts val="0"/>
              </a:spcBef>
            </a:pPr>
            <a:r>
              <a:rPr lang="en-US" sz="1400" dirty="0">
                <a:solidFill>
                  <a:srgbClr val="0065A2"/>
                </a:solidFill>
              </a:rPr>
              <a:t>University of Hawaii at Manoa</a:t>
            </a:r>
          </a:p>
          <a:p>
            <a:pPr>
              <a:lnSpc>
                <a:spcPct val="100000"/>
              </a:lnSpc>
              <a:spcBef>
                <a:spcPts val="0"/>
              </a:spcBef>
            </a:pPr>
            <a:r>
              <a:rPr lang="en-US" sz="1400" dirty="0">
                <a:solidFill>
                  <a:srgbClr val="0065A2"/>
                </a:solidFill>
              </a:rPr>
              <a:t>University of Massachusetts-Lowell</a:t>
            </a:r>
          </a:p>
          <a:p>
            <a:pPr>
              <a:lnSpc>
                <a:spcPct val="100000"/>
              </a:lnSpc>
              <a:spcBef>
                <a:spcPts val="0"/>
              </a:spcBef>
            </a:pPr>
            <a:r>
              <a:rPr lang="en-US" sz="1400" dirty="0">
                <a:solidFill>
                  <a:srgbClr val="0065A2"/>
                </a:solidFill>
              </a:rPr>
              <a:t>University of Pittsburgh-Greensburg</a:t>
            </a:r>
          </a:p>
          <a:p>
            <a:pPr>
              <a:lnSpc>
                <a:spcPct val="100000"/>
              </a:lnSpc>
              <a:spcBef>
                <a:spcPts val="0"/>
              </a:spcBef>
            </a:pPr>
            <a:r>
              <a:rPr lang="en-US" sz="1400" dirty="0">
                <a:solidFill>
                  <a:srgbClr val="0065A2"/>
                </a:solidFill>
              </a:rPr>
              <a:t>University of Richmond / Virginia Commonwealth</a:t>
            </a:r>
          </a:p>
          <a:p>
            <a:pPr>
              <a:lnSpc>
                <a:spcPct val="100000"/>
              </a:lnSpc>
              <a:spcBef>
                <a:spcPts val="0"/>
              </a:spcBef>
            </a:pPr>
            <a:r>
              <a:rPr lang="en-US" sz="1400" dirty="0">
                <a:solidFill>
                  <a:srgbClr val="0065A2"/>
                </a:solidFill>
              </a:rPr>
              <a:t>University of South Alabama</a:t>
            </a:r>
          </a:p>
          <a:p>
            <a:pPr>
              <a:lnSpc>
                <a:spcPct val="100000"/>
              </a:lnSpc>
              <a:spcBef>
                <a:spcPts val="0"/>
              </a:spcBef>
            </a:pPr>
            <a:r>
              <a:rPr lang="en-US" sz="1400" dirty="0">
                <a:solidFill>
                  <a:srgbClr val="0065A2"/>
                </a:solidFill>
              </a:rPr>
              <a:t>University of Texas Rio Grande Valley</a:t>
            </a:r>
          </a:p>
          <a:p>
            <a:pPr>
              <a:lnSpc>
                <a:spcPct val="100000"/>
              </a:lnSpc>
              <a:spcBef>
                <a:spcPts val="0"/>
              </a:spcBef>
            </a:pPr>
            <a:r>
              <a:rPr lang="en-US" sz="1400" dirty="0">
                <a:solidFill>
                  <a:srgbClr val="0065A2"/>
                </a:solidFill>
              </a:rPr>
              <a:t>University of West Alabama</a:t>
            </a:r>
          </a:p>
          <a:p>
            <a:pPr>
              <a:lnSpc>
                <a:spcPct val="100000"/>
              </a:lnSpc>
              <a:spcBef>
                <a:spcPts val="0"/>
              </a:spcBef>
            </a:pPr>
            <a:r>
              <a:rPr lang="en-US" sz="1400" dirty="0">
                <a:solidFill>
                  <a:srgbClr val="0065A2"/>
                </a:solidFill>
              </a:rPr>
              <a:t>University of Wisconsin-La Crosse</a:t>
            </a:r>
          </a:p>
          <a:p>
            <a:pPr>
              <a:lnSpc>
                <a:spcPct val="100000"/>
              </a:lnSpc>
              <a:spcBef>
                <a:spcPts val="0"/>
              </a:spcBef>
            </a:pPr>
            <a:r>
              <a:rPr lang="en-US" sz="1400" dirty="0">
                <a:solidFill>
                  <a:srgbClr val="0065A2"/>
                </a:solidFill>
              </a:rPr>
              <a:t>Utah State University</a:t>
            </a:r>
          </a:p>
          <a:p>
            <a:pPr>
              <a:lnSpc>
                <a:spcPct val="100000"/>
              </a:lnSpc>
              <a:spcBef>
                <a:spcPts val="0"/>
              </a:spcBef>
            </a:pPr>
            <a:r>
              <a:rPr lang="en-US" sz="1400" dirty="0">
                <a:solidFill>
                  <a:srgbClr val="0065A2"/>
                </a:solidFill>
              </a:rPr>
              <a:t>Washington State University</a:t>
            </a:r>
          </a:p>
          <a:p>
            <a:pPr>
              <a:lnSpc>
                <a:spcPct val="100000"/>
              </a:lnSpc>
              <a:spcBef>
                <a:spcPts val="0"/>
              </a:spcBef>
            </a:pPr>
            <a:r>
              <a:rPr lang="en-US" sz="1400" dirty="0">
                <a:solidFill>
                  <a:srgbClr val="0065A2"/>
                </a:solidFill>
              </a:rPr>
              <a:t>William Rainey Harper College</a:t>
            </a:r>
          </a:p>
        </p:txBody>
      </p:sp>
    </p:spTree>
    <p:extLst>
      <p:ext uri="{BB962C8B-B14F-4D97-AF65-F5344CB8AC3E}">
        <p14:creationId xmlns:p14="http://schemas.microsoft.com/office/powerpoint/2010/main" val="2173209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91F1F-7EA0-481D-AFFA-FC02116EC376}"/>
              </a:ext>
            </a:extLst>
          </p:cNvPr>
          <p:cNvSpPr>
            <a:spLocks noGrp="1"/>
          </p:cNvSpPr>
          <p:nvPr>
            <p:ph type="title"/>
          </p:nvPr>
        </p:nvSpPr>
        <p:spPr>
          <a:xfrm>
            <a:off x="508000" y="977900"/>
            <a:ext cx="11201400" cy="901700"/>
          </a:xfrm>
        </p:spPr>
        <p:txBody>
          <a:bodyPr/>
          <a:lstStyle/>
          <a:p>
            <a:r>
              <a:rPr lang="en-US" dirty="0"/>
              <a:t>Impact on Institutional Internationalization Efforts and the Campus Community</a:t>
            </a:r>
          </a:p>
        </p:txBody>
      </p:sp>
      <p:sp>
        <p:nvSpPr>
          <p:cNvPr id="3" name="Text Placeholder 2">
            <a:extLst>
              <a:ext uri="{FF2B5EF4-FFF2-40B4-BE49-F238E27FC236}">
                <a16:creationId xmlns:a16="http://schemas.microsoft.com/office/drawing/2014/main" id="{BB817E78-1ACD-4296-A019-B8E1D0EF12D0}"/>
              </a:ext>
            </a:extLst>
          </p:cNvPr>
          <p:cNvSpPr>
            <a:spLocks noGrp="1"/>
          </p:cNvSpPr>
          <p:nvPr>
            <p:ph type="body" sz="quarter" idx="11"/>
          </p:nvPr>
        </p:nvSpPr>
        <p:spPr>
          <a:xfrm>
            <a:off x="649890" y="1737710"/>
            <a:ext cx="11201400" cy="4000500"/>
          </a:xfrm>
        </p:spPr>
        <p:txBody>
          <a:bodyPr/>
          <a:lstStyle/>
          <a:p>
            <a:pPr marL="858838" indent="-282575">
              <a:lnSpc>
                <a:spcPct val="150000"/>
              </a:lnSpc>
            </a:pPr>
            <a:r>
              <a:rPr lang="en-US" sz="3200" dirty="0">
                <a:solidFill>
                  <a:srgbClr val="0065A2"/>
                </a:solidFill>
                <a:latin typeface="Mark OT Book"/>
              </a:rPr>
              <a:t>Regis College</a:t>
            </a:r>
          </a:p>
          <a:p>
            <a:pPr lvl="3"/>
            <a:r>
              <a:rPr lang="en-US" sz="2000" dirty="0">
                <a:solidFill>
                  <a:srgbClr val="0065A2"/>
                </a:solidFill>
                <a:latin typeface="Mark OT Book"/>
              </a:rPr>
              <a:t> 2016-2017, Brazil</a:t>
            </a:r>
          </a:p>
          <a:p>
            <a:pPr lvl="3"/>
            <a:r>
              <a:rPr lang="en-US" sz="2000" dirty="0">
                <a:solidFill>
                  <a:srgbClr val="0065A2"/>
                </a:solidFill>
                <a:latin typeface="Mark OT Book"/>
              </a:rPr>
              <a:t> 2018-2019, Bangladesh</a:t>
            </a:r>
            <a:endParaRPr lang="en-US" sz="2000" dirty="0">
              <a:solidFill>
                <a:srgbClr val="0065A2"/>
              </a:solidFill>
            </a:endParaRPr>
          </a:p>
          <a:p>
            <a:pPr marL="858838" indent="-282575">
              <a:lnSpc>
                <a:spcPct val="150000"/>
              </a:lnSpc>
            </a:pPr>
            <a:r>
              <a:rPr lang="en-US" sz="3200" dirty="0">
                <a:solidFill>
                  <a:srgbClr val="0065A2"/>
                </a:solidFill>
                <a:latin typeface="Mark OT Book"/>
              </a:rPr>
              <a:t>Randolph-Macon College</a:t>
            </a:r>
          </a:p>
          <a:p>
            <a:pPr lvl="3">
              <a:lnSpc>
                <a:spcPct val="150000"/>
              </a:lnSpc>
              <a:spcBef>
                <a:spcPts val="0"/>
              </a:spcBef>
            </a:pPr>
            <a:r>
              <a:rPr lang="en-US" sz="2400" dirty="0">
                <a:solidFill>
                  <a:srgbClr val="0065A2"/>
                </a:solidFill>
                <a:latin typeface="Mark OT Book"/>
              </a:rPr>
              <a:t> </a:t>
            </a:r>
            <a:r>
              <a:rPr lang="en-US" sz="2000" dirty="0">
                <a:solidFill>
                  <a:srgbClr val="0065A2"/>
                </a:solidFill>
                <a:latin typeface="Mark OT Book"/>
              </a:rPr>
              <a:t>2009-2010, China</a:t>
            </a:r>
          </a:p>
          <a:p>
            <a:pPr lvl="3">
              <a:lnSpc>
                <a:spcPct val="100000"/>
              </a:lnSpc>
              <a:spcBef>
                <a:spcPts val="0"/>
              </a:spcBef>
            </a:pPr>
            <a:r>
              <a:rPr lang="en-US" sz="2000" dirty="0">
                <a:solidFill>
                  <a:srgbClr val="0065A2"/>
                </a:solidFill>
              </a:rPr>
              <a:t> 2012-2013, Egypt</a:t>
            </a:r>
          </a:p>
          <a:p>
            <a:pPr lvl="3">
              <a:lnSpc>
                <a:spcPct val="100000"/>
              </a:lnSpc>
            </a:pPr>
            <a:r>
              <a:rPr lang="en-US" sz="2000" dirty="0">
                <a:solidFill>
                  <a:srgbClr val="0065A2"/>
                </a:solidFill>
              </a:rPr>
              <a:t> 2017-2018, Japan</a:t>
            </a:r>
          </a:p>
          <a:p>
            <a:pPr lvl="3">
              <a:lnSpc>
                <a:spcPct val="100000"/>
              </a:lnSpc>
            </a:pPr>
            <a:r>
              <a:rPr lang="en-US" sz="2000" dirty="0">
                <a:solidFill>
                  <a:srgbClr val="0065A2"/>
                </a:solidFill>
              </a:rPr>
              <a:t> 2019-2020, Netherlands</a:t>
            </a:r>
          </a:p>
          <a:p>
            <a:endParaRPr lang="en-US" dirty="0"/>
          </a:p>
        </p:txBody>
      </p:sp>
    </p:spTree>
    <p:extLst>
      <p:ext uri="{BB962C8B-B14F-4D97-AF65-F5344CB8AC3E}">
        <p14:creationId xmlns:p14="http://schemas.microsoft.com/office/powerpoint/2010/main" val="1338397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337BA0-8F34-4EAA-8516-3AD74BC7F02A}"/>
              </a:ext>
            </a:extLst>
          </p:cNvPr>
          <p:cNvPicPr>
            <a:picLocks noChangeAspect="1"/>
          </p:cNvPicPr>
          <p:nvPr/>
        </p:nvPicPr>
        <p:blipFill rotWithShape="1">
          <a:blip r:embed="rId3"/>
          <a:srcRect t="5595" b="8960"/>
          <a:stretch/>
        </p:blipFill>
        <p:spPr>
          <a:xfrm>
            <a:off x="5932170" y="576073"/>
            <a:ext cx="5314950" cy="5266943"/>
          </a:xfrm>
          <a:prstGeom prst="rect">
            <a:avLst/>
          </a:prstGeom>
        </p:spPr>
      </p:pic>
      <p:sp>
        <p:nvSpPr>
          <p:cNvPr id="2" name="Presentation Name…"/>
          <p:cNvSpPr txBox="1"/>
          <p:nvPr/>
        </p:nvSpPr>
        <p:spPr>
          <a:xfrm>
            <a:off x="6014085" y="751771"/>
            <a:ext cx="5151120" cy="52642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nSpc>
                <a:spcPct val="114000"/>
              </a:lnSpc>
              <a:spcBef>
                <a:spcPts val="350"/>
              </a:spcBef>
              <a:buSzPct val="100000"/>
            </a:pPr>
            <a:r>
              <a:rPr lang="en-US" altLang="en-US" sz="2700" b="1" dirty="0">
                <a:solidFill>
                  <a:schemeClr val="bg1"/>
                </a:solidFill>
                <a:latin typeface=""/>
              </a:rPr>
              <a:t>Regis College</a:t>
            </a:r>
          </a:p>
        </p:txBody>
      </p:sp>
      <p:sp>
        <p:nvSpPr>
          <p:cNvPr id="6" name="Rectangle 5">
            <a:extLst>
              <a:ext uri="{FF2B5EF4-FFF2-40B4-BE49-F238E27FC236}">
                <a16:creationId xmlns:a16="http://schemas.microsoft.com/office/drawing/2014/main" id="{C20FB21B-B51C-4ACC-A30A-F494D4C85255}"/>
              </a:ext>
            </a:extLst>
          </p:cNvPr>
          <p:cNvSpPr/>
          <p:nvPr/>
        </p:nvSpPr>
        <p:spPr>
          <a:xfrm>
            <a:off x="6096000" y="1404593"/>
            <a:ext cx="5077968" cy="4645887"/>
          </a:xfrm>
          <a:prstGeom prst="rect">
            <a:avLst/>
          </a:prstGeom>
        </p:spPr>
        <p:txBody>
          <a:bodyPr wrap="square" lIns="91440" tIns="45720" rIns="91440" bIns="45720" anchor="t">
            <a:spAutoFit/>
          </a:bodyPr>
          <a:lstStyle/>
          <a:p>
            <a:pPr>
              <a:lnSpc>
                <a:spcPct val="114000"/>
              </a:lnSpc>
              <a:spcBef>
                <a:spcPts val="350"/>
              </a:spcBef>
              <a:buSzPct val="100000"/>
            </a:pPr>
            <a:r>
              <a:rPr lang="en-US" altLang="en-US" sz="2000" dirty="0">
                <a:solidFill>
                  <a:schemeClr val="bg1"/>
                </a:solidFill>
                <a:latin typeface=""/>
              </a:rPr>
              <a:t>Located in Weston, MA</a:t>
            </a:r>
          </a:p>
          <a:p>
            <a:pPr>
              <a:lnSpc>
                <a:spcPct val="114000"/>
              </a:lnSpc>
              <a:spcBef>
                <a:spcPts val="350"/>
              </a:spcBef>
              <a:buSzPct val="100000"/>
            </a:pPr>
            <a:endParaRPr lang="en-US" altLang="en-US" sz="2000" dirty="0">
              <a:solidFill>
                <a:schemeClr val="bg1"/>
              </a:solidFill>
              <a:latin typeface=""/>
            </a:endParaRPr>
          </a:p>
          <a:p>
            <a:pPr>
              <a:spcBef>
                <a:spcPts val="350"/>
              </a:spcBef>
            </a:pPr>
            <a:r>
              <a:rPr lang="en-US" sz="2000" b="1" dirty="0">
                <a:solidFill>
                  <a:schemeClr val="bg1"/>
                </a:solidFill>
                <a:ea typeface="+mn-lt"/>
                <a:cs typeface="+mn-lt"/>
              </a:rPr>
              <a:t>Kate Edney, PhD</a:t>
            </a:r>
            <a:endParaRPr lang="en-US" altLang="en-US" sz="2000" b="1" dirty="0">
              <a:solidFill>
                <a:schemeClr val="bg1"/>
              </a:solidFill>
              <a:latin typeface=""/>
              <a:ea typeface="+mn-lt"/>
              <a:cs typeface="+mn-lt"/>
            </a:endParaRPr>
          </a:p>
          <a:p>
            <a:pPr>
              <a:spcBef>
                <a:spcPts val="350"/>
              </a:spcBef>
            </a:pPr>
            <a:r>
              <a:rPr lang="en-US" sz="1600" dirty="0">
                <a:solidFill>
                  <a:schemeClr val="bg1"/>
                </a:solidFill>
                <a:ea typeface="+mn-lt"/>
                <a:cs typeface="+mn-lt"/>
              </a:rPr>
              <a:t>Associate Provost of Accreditation, Assessment </a:t>
            </a:r>
            <a:br>
              <a:rPr lang="en-US" sz="1600" dirty="0">
                <a:solidFill>
                  <a:schemeClr val="bg1"/>
                </a:solidFill>
                <a:ea typeface="+mn-lt"/>
                <a:cs typeface="+mn-lt"/>
              </a:rPr>
            </a:br>
            <a:r>
              <a:rPr lang="en-US" sz="1600" dirty="0">
                <a:solidFill>
                  <a:schemeClr val="bg1"/>
                </a:solidFill>
                <a:ea typeface="+mn-lt"/>
                <a:cs typeface="+mn-lt"/>
              </a:rPr>
              <a:t>and Research</a:t>
            </a:r>
          </a:p>
          <a:p>
            <a:pPr>
              <a:spcBef>
                <a:spcPts val="350"/>
              </a:spcBef>
            </a:pPr>
            <a:r>
              <a:rPr lang="en-US" sz="1600" dirty="0">
                <a:solidFill>
                  <a:schemeClr val="bg1"/>
                </a:solidFill>
              </a:rPr>
              <a:t>Formally served as Dean of the School of Arts and Sciences</a:t>
            </a:r>
          </a:p>
          <a:p>
            <a:pPr>
              <a:lnSpc>
                <a:spcPct val="113999"/>
              </a:lnSpc>
              <a:spcBef>
                <a:spcPts val="350"/>
              </a:spcBef>
            </a:pPr>
            <a:endParaRPr lang="en-US" sz="2000" dirty="0">
              <a:solidFill>
                <a:schemeClr val="bg1"/>
              </a:solidFill>
              <a:ea typeface="+mn-lt"/>
              <a:cs typeface="+mn-lt"/>
            </a:endParaRPr>
          </a:p>
          <a:p>
            <a:pPr>
              <a:lnSpc>
                <a:spcPct val="113999"/>
              </a:lnSpc>
              <a:spcBef>
                <a:spcPts val="350"/>
              </a:spcBef>
            </a:pPr>
            <a:r>
              <a:rPr lang="en-US" sz="1600" dirty="0">
                <a:solidFill>
                  <a:schemeClr val="bg1"/>
                </a:solidFill>
                <a:ea typeface="+mn-lt"/>
                <a:cs typeface="+mn-lt"/>
              </a:rPr>
              <a:t>A private Roman Catholic institution founded by the Sisters of St. Joseph in 1927</a:t>
            </a:r>
          </a:p>
          <a:p>
            <a:pPr>
              <a:lnSpc>
                <a:spcPct val="113999"/>
              </a:lnSpc>
              <a:spcBef>
                <a:spcPts val="350"/>
              </a:spcBef>
            </a:pPr>
            <a:r>
              <a:rPr lang="en-US" sz="1600" dirty="0">
                <a:solidFill>
                  <a:schemeClr val="bg1"/>
                </a:solidFill>
                <a:ea typeface="+mn-lt"/>
                <a:cs typeface="+mn-lt"/>
              </a:rPr>
              <a:t>Enrollment: 3,599</a:t>
            </a:r>
          </a:p>
          <a:p>
            <a:pPr marL="342900" indent="-342900">
              <a:lnSpc>
                <a:spcPct val="113999"/>
              </a:lnSpc>
              <a:spcBef>
                <a:spcPts val="350"/>
              </a:spcBef>
              <a:buFont typeface="Arial" panose="020B0604020202020204" pitchFamily="34" charset="0"/>
              <a:buChar char="•"/>
            </a:pPr>
            <a:r>
              <a:rPr lang="en-US" sz="1600" dirty="0">
                <a:solidFill>
                  <a:schemeClr val="bg1"/>
                </a:solidFill>
                <a:ea typeface="+mn-lt"/>
                <a:cs typeface="+mn-lt"/>
              </a:rPr>
              <a:t>1,271 undergraduate students</a:t>
            </a:r>
          </a:p>
          <a:p>
            <a:pPr marL="342900" indent="-342900">
              <a:lnSpc>
                <a:spcPct val="113999"/>
              </a:lnSpc>
              <a:spcBef>
                <a:spcPts val="350"/>
              </a:spcBef>
              <a:buFont typeface="Arial" panose="020B0604020202020204" pitchFamily="34" charset="0"/>
              <a:buChar char="•"/>
            </a:pPr>
            <a:r>
              <a:rPr lang="en-US" sz="1600" dirty="0">
                <a:solidFill>
                  <a:schemeClr val="bg1"/>
                </a:solidFill>
                <a:ea typeface="+mn-lt"/>
                <a:cs typeface="+mn-lt"/>
              </a:rPr>
              <a:t>2,328 graduate students (inclusive of DNP and EdD students)</a:t>
            </a:r>
          </a:p>
          <a:p>
            <a:pPr marL="285750" indent="-285750">
              <a:lnSpc>
                <a:spcPct val="114000"/>
              </a:lnSpc>
              <a:spcBef>
                <a:spcPts val="350"/>
              </a:spcBef>
              <a:buSzPct val="100000"/>
              <a:buFont typeface="Arial" panose="020B0604020202020204" pitchFamily="34" charset="0"/>
              <a:buChar char="•"/>
            </a:pPr>
            <a:endParaRPr lang="en-US" altLang="en-US" sz="1600" dirty="0">
              <a:solidFill>
                <a:schemeClr val="bg1"/>
              </a:solidFill>
              <a:latin typeface=""/>
            </a:endParaRPr>
          </a:p>
        </p:txBody>
      </p:sp>
      <p:pic>
        <p:nvPicPr>
          <p:cNvPr id="1026" name="Picture 2" descr="Kate Edney">
            <a:extLst>
              <a:ext uri="{FF2B5EF4-FFF2-40B4-BE49-F238E27FC236}">
                <a16:creationId xmlns:a16="http://schemas.microsoft.com/office/drawing/2014/main" id="{422C5FAE-3B00-85F1-907A-21CB30107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108" y="1274120"/>
            <a:ext cx="3324817" cy="3324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594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person, outdoor&#10;&#10;Description automatically generated">
            <a:extLst>
              <a:ext uri="{FF2B5EF4-FFF2-40B4-BE49-F238E27FC236}">
                <a16:creationId xmlns:a16="http://schemas.microsoft.com/office/drawing/2014/main" id="{DB0D8A3B-37C4-DDB0-7EF2-C12716F3A277}"/>
              </a:ext>
            </a:extLst>
          </p:cNvPr>
          <p:cNvPicPr>
            <a:picLocks noChangeAspect="1"/>
          </p:cNvPicPr>
          <p:nvPr/>
        </p:nvPicPr>
        <p:blipFill>
          <a:blip r:embed="rId3"/>
          <a:stretch>
            <a:fillRect/>
          </a:stretch>
        </p:blipFill>
        <p:spPr>
          <a:xfrm>
            <a:off x="355042" y="579735"/>
            <a:ext cx="2374900" cy="2387600"/>
          </a:xfrm>
          <a:prstGeom prst="rect">
            <a:avLst/>
          </a:prstGeom>
        </p:spPr>
      </p:pic>
      <p:sp>
        <p:nvSpPr>
          <p:cNvPr id="2" name="TextBox 1">
            <a:extLst>
              <a:ext uri="{FF2B5EF4-FFF2-40B4-BE49-F238E27FC236}">
                <a16:creationId xmlns:a16="http://schemas.microsoft.com/office/drawing/2014/main" id="{4E8966E6-1511-ECFA-A0F3-78D05BE00F7E}"/>
              </a:ext>
            </a:extLst>
          </p:cNvPr>
          <p:cNvSpPr txBox="1"/>
          <p:nvPr/>
        </p:nvSpPr>
        <p:spPr>
          <a:xfrm>
            <a:off x="355042" y="2967335"/>
            <a:ext cx="3442215" cy="923330"/>
          </a:xfrm>
          <a:prstGeom prst="rect">
            <a:avLst/>
          </a:prstGeom>
          <a:noFill/>
        </p:spPr>
        <p:txBody>
          <a:bodyPr wrap="square" rtlCol="0">
            <a:spAutoFit/>
          </a:bodyPr>
          <a:lstStyle/>
          <a:p>
            <a:r>
              <a:rPr lang="en-US" b="1" dirty="0"/>
              <a:t>Dr. </a:t>
            </a:r>
            <a:r>
              <a:rPr lang="en-US" b="1" dirty="0" err="1"/>
              <a:t>Maswood</a:t>
            </a:r>
            <a:r>
              <a:rPr lang="en-US" b="1" dirty="0"/>
              <a:t> Akhter</a:t>
            </a:r>
          </a:p>
          <a:p>
            <a:r>
              <a:rPr lang="en-US" dirty="0"/>
              <a:t>Bangladesh</a:t>
            </a:r>
          </a:p>
          <a:p>
            <a:r>
              <a:rPr lang="en-US" dirty="0"/>
              <a:t>Scholar in Residence, 2018-2019</a:t>
            </a:r>
          </a:p>
        </p:txBody>
      </p:sp>
      <p:sp>
        <p:nvSpPr>
          <p:cNvPr id="4" name="TextBox 3">
            <a:extLst>
              <a:ext uri="{FF2B5EF4-FFF2-40B4-BE49-F238E27FC236}">
                <a16:creationId xmlns:a16="http://schemas.microsoft.com/office/drawing/2014/main" id="{87350101-8D4F-BD12-5A0A-82BD0CBB5BE0}"/>
              </a:ext>
            </a:extLst>
          </p:cNvPr>
          <p:cNvSpPr txBox="1"/>
          <p:nvPr/>
        </p:nvSpPr>
        <p:spPr>
          <a:xfrm>
            <a:off x="8372044" y="2828125"/>
            <a:ext cx="373731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18191A"/>
                </a:solidFill>
                <a:effectLst/>
              </a:rPr>
              <a:t>Dr. </a:t>
            </a:r>
            <a:r>
              <a:rPr lang="en-US" b="1" i="0" u="none" strike="noStrike" dirty="0" err="1">
                <a:solidFill>
                  <a:srgbClr val="18191A"/>
                </a:solidFill>
                <a:effectLst/>
              </a:rPr>
              <a:t>Lania</a:t>
            </a:r>
            <a:r>
              <a:rPr lang="en-US" b="1" i="0" u="none" strike="noStrike" dirty="0">
                <a:solidFill>
                  <a:srgbClr val="18191A"/>
                </a:solidFill>
                <a:effectLst/>
              </a:rPr>
              <a:t> Stefanoni Ferreira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8191A"/>
                </a:solidFill>
              </a:rPr>
              <a:t>Brazil</a:t>
            </a:r>
          </a:p>
          <a:p>
            <a:pPr>
              <a:defRPr/>
            </a:pPr>
            <a:r>
              <a:rPr lang="en-US" dirty="0"/>
              <a:t>Scholar in Residence, 2016-2017</a:t>
            </a:r>
            <a:endParaRPr lang="en-US" dirty="0">
              <a:solidFill>
                <a:srgbClr val="18191A"/>
              </a:solidFill>
            </a:endParaRPr>
          </a:p>
        </p:txBody>
      </p:sp>
      <p:pic>
        <p:nvPicPr>
          <p:cNvPr id="10" name="Picture 9" descr="A person smiling for the camera&#10;&#10;Description automatically generated with medium confidence">
            <a:extLst>
              <a:ext uri="{FF2B5EF4-FFF2-40B4-BE49-F238E27FC236}">
                <a16:creationId xmlns:a16="http://schemas.microsoft.com/office/drawing/2014/main" id="{1E6A2CD8-48B4-BBE1-A5C4-A9C929A83478}"/>
              </a:ext>
            </a:extLst>
          </p:cNvPr>
          <p:cNvPicPr>
            <a:picLocks noChangeAspect="1"/>
          </p:cNvPicPr>
          <p:nvPr/>
        </p:nvPicPr>
        <p:blipFill>
          <a:blip r:embed="rId4"/>
          <a:stretch>
            <a:fillRect/>
          </a:stretch>
        </p:blipFill>
        <p:spPr>
          <a:xfrm>
            <a:off x="9689224" y="641630"/>
            <a:ext cx="2030071" cy="2077651"/>
          </a:xfrm>
          <a:prstGeom prst="rect">
            <a:avLst/>
          </a:prstGeom>
        </p:spPr>
      </p:pic>
      <p:pic>
        <p:nvPicPr>
          <p:cNvPr id="12" name="Picture 11" descr="A person and person standing in front of a stone archway&#10;&#10;Description automatically generated with medium confidence">
            <a:extLst>
              <a:ext uri="{FF2B5EF4-FFF2-40B4-BE49-F238E27FC236}">
                <a16:creationId xmlns:a16="http://schemas.microsoft.com/office/drawing/2014/main" id="{CDA5D7F1-DA40-BCA8-2E77-E40A887F7C52}"/>
              </a:ext>
            </a:extLst>
          </p:cNvPr>
          <p:cNvPicPr>
            <a:picLocks noChangeAspect="1"/>
          </p:cNvPicPr>
          <p:nvPr/>
        </p:nvPicPr>
        <p:blipFill>
          <a:blip r:embed="rId5"/>
          <a:stretch>
            <a:fillRect/>
          </a:stretch>
        </p:blipFill>
        <p:spPr>
          <a:xfrm>
            <a:off x="8031227" y="3964886"/>
            <a:ext cx="3995501" cy="2892990"/>
          </a:xfrm>
          <a:prstGeom prst="rect">
            <a:avLst/>
          </a:prstGeom>
        </p:spPr>
      </p:pic>
      <p:pic>
        <p:nvPicPr>
          <p:cNvPr id="14" name="Picture 13" descr="A large crowd of people outside a building&#10;&#10;Description automatically generated with low confidence">
            <a:extLst>
              <a:ext uri="{FF2B5EF4-FFF2-40B4-BE49-F238E27FC236}">
                <a16:creationId xmlns:a16="http://schemas.microsoft.com/office/drawing/2014/main" id="{E6CB2321-F429-92C7-9CCA-4873D690BA04}"/>
              </a:ext>
            </a:extLst>
          </p:cNvPr>
          <p:cNvPicPr>
            <a:picLocks noChangeAspect="1"/>
          </p:cNvPicPr>
          <p:nvPr/>
        </p:nvPicPr>
        <p:blipFill>
          <a:blip r:embed="rId6"/>
          <a:stretch>
            <a:fillRect/>
          </a:stretch>
        </p:blipFill>
        <p:spPr>
          <a:xfrm>
            <a:off x="165272" y="3965010"/>
            <a:ext cx="3918064" cy="2892990"/>
          </a:xfrm>
          <a:prstGeom prst="rect">
            <a:avLst/>
          </a:prstGeom>
        </p:spPr>
      </p:pic>
      <p:sp>
        <p:nvSpPr>
          <p:cNvPr id="15" name="TextBox 14">
            <a:extLst>
              <a:ext uri="{FF2B5EF4-FFF2-40B4-BE49-F238E27FC236}">
                <a16:creationId xmlns:a16="http://schemas.microsoft.com/office/drawing/2014/main" id="{94ABC5C9-5495-05BC-FFA0-F7F58D4C94A0}"/>
              </a:ext>
            </a:extLst>
          </p:cNvPr>
          <p:cNvSpPr txBox="1"/>
          <p:nvPr/>
        </p:nvSpPr>
        <p:spPr>
          <a:xfrm>
            <a:off x="3484608" y="981466"/>
            <a:ext cx="4386648" cy="2308324"/>
          </a:xfrm>
          <a:prstGeom prst="rect">
            <a:avLst/>
          </a:prstGeom>
          <a:noFill/>
        </p:spPr>
        <p:txBody>
          <a:bodyPr wrap="square" rtlCol="0">
            <a:spAutoFit/>
          </a:bodyPr>
          <a:lstStyle/>
          <a:p>
            <a:pPr algn="ctr"/>
            <a:r>
              <a:rPr lang="en-US" sz="2400" dirty="0"/>
              <a:t>Both Scholars served in our Department of Humanities which is home to a multi-disciplinary faculty (Ethics, Music, Philosophy, English, History, Political Science…)</a:t>
            </a:r>
          </a:p>
        </p:txBody>
      </p:sp>
    </p:spTree>
    <p:extLst>
      <p:ext uri="{BB962C8B-B14F-4D97-AF65-F5344CB8AC3E}">
        <p14:creationId xmlns:p14="http://schemas.microsoft.com/office/powerpoint/2010/main" val="36853707"/>
      </p:ext>
    </p:extLst>
  </p:cSld>
  <p:clrMapOvr>
    <a:masterClrMapping/>
  </p:clrMapOvr>
</p:sld>
</file>

<file path=ppt/theme/theme1.xml><?xml version="1.0" encoding="utf-8"?>
<a:theme xmlns:a="http://schemas.openxmlformats.org/drawingml/2006/main" name="1_Title Slid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egacy Blue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Sky Blue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Sky Blue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White Base">
  <a:themeElements>
    <a:clrScheme name="Fulbright Nov 2020">
      <a:dk1>
        <a:srgbClr val="707372"/>
      </a:dk1>
      <a:lt1>
        <a:srgbClr val="FFFFFF"/>
      </a:lt1>
      <a:dk2>
        <a:srgbClr val="0077C8"/>
      </a:dk2>
      <a:lt2>
        <a:srgbClr val="003DA5"/>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Gray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White Ba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pener">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27570</TotalTime>
  <Words>1408</Words>
  <Application>Microsoft Office PowerPoint</Application>
  <PresentationFormat>Widescreen</PresentationFormat>
  <Paragraphs>199</Paragraphs>
  <Slides>16</Slides>
  <Notes>13</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16</vt:i4>
      </vt:variant>
    </vt:vector>
  </HeadingPairs>
  <TitlesOfParts>
    <vt:vector size="35" baseType="lpstr">
      <vt:lpstr>Arial</vt:lpstr>
      <vt:lpstr>Calibri</vt:lpstr>
      <vt:lpstr>Calibri Light</vt:lpstr>
      <vt:lpstr>Mark OT</vt:lpstr>
      <vt:lpstr>Mark OT Book</vt:lpstr>
      <vt:lpstr>Monteserrat</vt:lpstr>
      <vt:lpstr>Montserrat</vt:lpstr>
      <vt:lpstr>Source Serif Pro</vt:lpstr>
      <vt:lpstr>Wingdings</vt:lpstr>
      <vt:lpstr>1_Title Slide</vt:lpstr>
      <vt:lpstr>1_White Base</vt:lpstr>
      <vt:lpstr>1_Legacy Blue Base</vt:lpstr>
      <vt:lpstr>2_Sky Blue Base</vt:lpstr>
      <vt:lpstr>1_Sky Blue Base</vt:lpstr>
      <vt:lpstr>White Base</vt:lpstr>
      <vt:lpstr>Gray Base</vt:lpstr>
      <vt:lpstr>2_White Base</vt:lpstr>
      <vt:lpstr>Opener</vt:lpstr>
      <vt:lpstr>Office Theme</vt:lpstr>
      <vt:lpstr>PowerPoint Presentation</vt:lpstr>
      <vt:lpstr>PowerPoint Presentation</vt:lpstr>
      <vt:lpstr>PowerPoint Presentation</vt:lpstr>
      <vt:lpstr>Fulbright Scholar-in-Residence Program</vt:lpstr>
      <vt:lpstr>Eligibility</vt:lpstr>
      <vt:lpstr>2022-2023 S-I-R Participating Institutions</vt:lpstr>
      <vt:lpstr>Impact on Institutional Internationalization Efforts and the Campus Community</vt:lpstr>
      <vt:lpstr>PowerPoint Presentation</vt:lpstr>
      <vt:lpstr>PowerPoint Presentation</vt:lpstr>
      <vt:lpstr>PowerPoint Presentation</vt:lpstr>
      <vt:lpstr>S-I-Rs at Randolph-Macon College</vt:lpstr>
      <vt:lpstr>Panel Discussion</vt:lpstr>
      <vt:lpstr>S-I-R Host Application for 2024-25 Academic Year </vt:lpstr>
      <vt:lpstr>Application Resources</vt:lpstr>
      <vt:lpstr>Upcoming S-I-R Information Sessions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Rivers, Lee</dc:creator>
  <cp:lastModifiedBy>Kerr, Sarah-Ellen</cp:lastModifiedBy>
  <cp:revision>396</cp:revision>
  <dcterms:created xsi:type="dcterms:W3CDTF">2020-02-04T16:49:30Z</dcterms:created>
  <dcterms:modified xsi:type="dcterms:W3CDTF">2023-02-07T23:16:42Z</dcterms:modified>
</cp:coreProperties>
</file>