
<file path=[Content_Types].xml><?xml version="1.0" encoding="utf-8"?>
<Types xmlns="http://schemas.openxmlformats.org/package/2006/content-types">
  <Default Extension="png" ContentType="image/png"/>
  <Default Extension="pdf" ContentType="application/pd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9" r:id="rId2"/>
  </p:sldMasterIdLst>
  <p:notesMasterIdLst>
    <p:notesMasterId r:id="rId27"/>
  </p:notesMasterIdLst>
  <p:handoutMasterIdLst>
    <p:handoutMasterId r:id="rId28"/>
  </p:handoutMasterIdLst>
  <p:sldIdLst>
    <p:sldId id="473" r:id="rId3"/>
    <p:sldId id="474" r:id="rId4"/>
    <p:sldId id="481" r:id="rId5"/>
    <p:sldId id="516" r:id="rId6"/>
    <p:sldId id="536" r:id="rId7"/>
    <p:sldId id="534" r:id="rId8"/>
    <p:sldId id="538" r:id="rId9"/>
    <p:sldId id="442" r:id="rId10"/>
    <p:sldId id="551" r:id="rId11"/>
    <p:sldId id="540" r:id="rId12"/>
    <p:sldId id="541" r:id="rId13"/>
    <p:sldId id="543" r:id="rId14"/>
    <p:sldId id="545" r:id="rId15"/>
    <p:sldId id="546" r:id="rId16"/>
    <p:sldId id="482" r:id="rId17"/>
    <p:sldId id="523" r:id="rId18"/>
    <p:sldId id="524" r:id="rId19"/>
    <p:sldId id="525" r:id="rId20"/>
    <p:sldId id="519" r:id="rId21"/>
    <p:sldId id="518" r:id="rId22"/>
    <p:sldId id="547" r:id="rId23"/>
    <p:sldId id="548" r:id="rId24"/>
    <p:sldId id="549" r:id="rId25"/>
    <p:sldId id="520" r:id="rId26"/>
  </p:sldIdLst>
  <p:sldSz cx="9144000" cy="6858000" type="screen4x3"/>
  <p:notesSz cx="7010400" cy="9296400"/>
  <p:embeddedFontLst>
    <p:embeddedFont>
      <p:font typeface="Open Sans" panose="020B0604020202020204" charset="0"/>
      <p:regular r:id="rId29"/>
      <p:bold r:id="rId30"/>
      <p:italic r:id="rId31"/>
      <p:boldItalic r:id="rId32"/>
    </p:embeddedFont>
    <p:embeddedFont>
      <p:font typeface="Calibri" panose="020F0502020204030204" pitchFamily="34" charset="0"/>
      <p:regular r:id="rId33"/>
      <p:bold r:id="rId34"/>
      <p:italic r:id="rId35"/>
      <p:boldItalic r:id="rId36"/>
    </p:embeddedFont>
    <p:embeddedFont>
      <p:font typeface="Open Sans Light" panose="020B0604020202020204" charset="0"/>
      <p:regular r:id="rId37"/>
      <p:italic r:id="rId38"/>
    </p:embeddedFont>
  </p:embeddedFontLst>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ess, Andrew" initials="R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3A60"/>
    <a:srgbClr val="C84D0A"/>
    <a:srgbClr val="1B5187"/>
    <a:srgbClr val="676767"/>
    <a:srgbClr val="E3452F"/>
    <a:srgbClr val="57585B"/>
    <a:srgbClr val="4C216D"/>
    <a:srgbClr val="532476"/>
    <a:srgbClr val="3E1B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090" autoAdjust="0"/>
    <p:restoredTop sz="71971" autoAdjust="0"/>
  </p:normalViewPr>
  <p:slideViewPr>
    <p:cSldViewPr snapToObjects="1">
      <p:cViewPr varScale="1">
        <p:scale>
          <a:sx n="57" d="100"/>
          <a:sy n="57" d="100"/>
        </p:scale>
        <p:origin x="930" y="60"/>
      </p:cViewPr>
      <p:guideLst>
        <p:guide orient="horz" pos="2160"/>
        <p:guide pos="2880"/>
      </p:guideLst>
    </p:cSldViewPr>
  </p:slideViewPr>
  <p:notesTextViewPr>
    <p:cViewPr>
      <p:scale>
        <a:sx n="3" d="2"/>
        <a:sy n="3" d="2"/>
      </p:scale>
      <p:origin x="0" y="-10524"/>
    </p:cViewPr>
  </p:notesTextViewPr>
  <p:sorterViewPr>
    <p:cViewPr>
      <p:scale>
        <a:sx n="150" d="100"/>
        <a:sy n="150" d="100"/>
      </p:scale>
      <p:origin x="0" y="0"/>
    </p:cViewPr>
  </p:sorterViewPr>
  <p:notesViewPr>
    <p:cSldViewPr snapToObjects="1">
      <p:cViewPr varScale="1">
        <p:scale>
          <a:sx n="86" d="100"/>
          <a:sy n="86" d="100"/>
        </p:scale>
        <p:origin x="3822"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BFF5A866-FF0F-4507-B504-78519E6CCAA6}"/>
    <pc:docChg chg="delSld">
      <pc:chgData name="" userId="" providerId="" clId="Web-{BFF5A866-FF0F-4507-B504-78519E6CCAA6}" dt="2018-07-20T19:41:01.949" v="0"/>
      <pc:docMkLst>
        <pc:docMk/>
      </pc:docMkLst>
      <pc:sldChg chg="del">
        <pc:chgData name="" userId="" providerId="" clId="Web-{BFF5A866-FF0F-4507-B504-78519E6CCAA6}" dt="2018-07-20T19:41:01.949" v="0"/>
        <pc:sldMkLst>
          <pc:docMk/>
          <pc:sldMk cId="4144992752" sldId="52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50" tIns="46576" rIns="93150" bIns="46576" numCol="1" anchor="t" anchorCtr="0" compatLnSpc="1">
            <a:prstTxWarp prst="textNoShape">
              <a:avLst/>
            </a:prstTxWarp>
          </a:bodyPr>
          <a:lstStyle>
            <a:lvl1pPr>
              <a:defRPr sz="1200">
                <a:latin typeface="Calibri" pitchFamily="34" charset="0"/>
              </a:defRPr>
            </a:lvl1pPr>
          </a:lstStyle>
          <a:p>
            <a:pPr>
              <a:defRPr/>
            </a:pPr>
            <a:endParaRPr lang="en-US"/>
          </a:p>
        </p:txBody>
      </p:sp>
      <p:sp>
        <p:nvSpPr>
          <p:cNvPr id="37891" name="Rectangle 3"/>
          <p:cNvSpPr>
            <a:spLocks noGrp="1" noChangeArrowheads="1"/>
          </p:cNvSpPr>
          <p:nvPr>
            <p:ph type="dt" sz="quarter" idx="1"/>
          </p:nvPr>
        </p:nvSpPr>
        <p:spPr bwMode="auto">
          <a:xfrm>
            <a:off x="3970938" y="0"/>
            <a:ext cx="3037840" cy="464820"/>
          </a:xfrm>
          <a:prstGeom prst="rect">
            <a:avLst/>
          </a:prstGeom>
          <a:noFill/>
          <a:ln w="9525">
            <a:noFill/>
            <a:miter lim="800000"/>
            <a:headEnd/>
            <a:tailEnd/>
          </a:ln>
          <a:effectLst/>
        </p:spPr>
        <p:txBody>
          <a:bodyPr vert="horz" wrap="square" lIns="93150" tIns="46576" rIns="93150" bIns="46576" numCol="1" anchor="t" anchorCtr="0" compatLnSpc="1">
            <a:prstTxWarp prst="textNoShape">
              <a:avLst/>
            </a:prstTxWarp>
          </a:bodyPr>
          <a:lstStyle>
            <a:lvl1pPr algn="r">
              <a:defRPr sz="1200">
                <a:latin typeface="Calibri" pitchFamily="34" charset="0"/>
              </a:defRPr>
            </a:lvl1pPr>
          </a:lstStyle>
          <a:p>
            <a:pPr>
              <a:defRPr/>
            </a:pPr>
            <a:fld id="{176FF902-5555-4547-BEAE-77D88741452D}" type="datetimeFigureOut">
              <a:rPr lang="en-US"/>
              <a:pPr>
                <a:defRPr/>
              </a:pPr>
              <a:t>7/25/2018</a:t>
            </a:fld>
            <a:endParaRPr lang="en-US"/>
          </a:p>
        </p:txBody>
      </p:sp>
      <p:sp>
        <p:nvSpPr>
          <p:cNvPr id="37892" name="Rectangle 4"/>
          <p:cNvSpPr>
            <a:spLocks noGrp="1" noChangeArrowheads="1"/>
          </p:cNvSpPr>
          <p:nvPr>
            <p:ph type="ftr" sz="quarter" idx="2"/>
          </p:nvPr>
        </p:nvSpPr>
        <p:spPr bwMode="auto">
          <a:xfrm>
            <a:off x="0" y="8829967"/>
            <a:ext cx="3037840" cy="464820"/>
          </a:xfrm>
          <a:prstGeom prst="rect">
            <a:avLst/>
          </a:prstGeom>
          <a:noFill/>
          <a:ln w="9525">
            <a:noFill/>
            <a:miter lim="800000"/>
            <a:headEnd/>
            <a:tailEnd/>
          </a:ln>
          <a:effectLst/>
        </p:spPr>
        <p:txBody>
          <a:bodyPr vert="horz" wrap="square" lIns="93150" tIns="46576" rIns="93150" bIns="46576" numCol="1" anchor="b" anchorCtr="0" compatLnSpc="1">
            <a:prstTxWarp prst="textNoShape">
              <a:avLst/>
            </a:prstTxWarp>
          </a:bodyPr>
          <a:lstStyle>
            <a:lvl1pPr>
              <a:defRPr sz="1200">
                <a:latin typeface="Calibri" pitchFamily="34" charset="0"/>
              </a:defRPr>
            </a:lvl1pPr>
          </a:lstStyle>
          <a:p>
            <a:pPr>
              <a:defRPr/>
            </a:pPr>
            <a:endParaRPr lang="en-US"/>
          </a:p>
        </p:txBody>
      </p:sp>
      <p:sp>
        <p:nvSpPr>
          <p:cNvPr id="37893" name="Rectangle 5"/>
          <p:cNvSpPr>
            <a:spLocks noGrp="1" noChangeArrowheads="1"/>
          </p:cNvSpPr>
          <p:nvPr>
            <p:ph type="sldNum" sz="quarter" idx="3"/>
          </p:nvPr>
        </p:nvSpPr>
        <p:spPr bwMode="auto">
          <a:xfrm>
            <a:off x="3970938" y="8829967"/>
            <a:ext cx="3037840" cy="464820"/>
          </a:xfrm>
          <a:prstGeom prst="rect">
            <a:avLst/>
          </a:prstGeom>
          <a:noFill/>
          <a:ln w="9525">
            <a:noFill/>
            <a:miter lim="800000"/>
            <a:headEnd/>
            <a:tailEnd/>
          </a:ln>
          <a:effectLst/>
        </p:spPr>
        <p:txBody>
          <a:bodyPr vert="horz" wrap="square" lIns="93150" tIns="46576" rIns="93150" bIns="46576" numCol="1" anchor="b" anchorCtr="0" compatLnSpc="1">
            <a:prstTxWarp prst="textNoShape">
              <a:avLst/>
            </a:prstTxWarp>
          </a:bodyPr>
          <a:lstStyle>
            <a:lvl1pPr algn="r">
              <a:defRPr sz="1200">
                <a:latin typeface="Calibri" pitchFamily="34" charset="0"/>
              </a:defRPr>
            </a:lvl1pPr>
          </a:lstStyle>
          <a:p>
            <a:pPr>
              <a:defRPr/>
            </a:pPr>
            <a:fld id="{26446928-6FEA-40C8-A5CD-BD8C6885C271}" type="slidenum">
              <a:rPr lang="en-US"/>
              <a:pPr>
                <a:defRPr/>
              </a:pPr>
              <a:t>‹#›</a:t>
            </a:fld>
            <a:endParaRPr lang="en-US"/>
          </a:p>
        </p:txBody>
      </p:sp>
    </p:spTree>
    <p:extLst>
      <p:ext uri="{BB962C8B-B14F-4D97-AF65-F5344CB8AC3E}">
        <p14:creationId xmlns:p14="http://schemas.microsoft.com/office/powerpoint/2010/main" val="37629738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0" tIns="46576" rIns="93150" bIns="46576"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50" tIns="46576" rIns="93150" bIns="46576" rtlCol="0"/>
          <a:lstStyle>
            <a:lvl1pPr algn="r" fontAlgn="auto">
              <a:spcBef>
                <a:spcPts val="0"/>
              </a:spcBef>
              <a:spcAft>
                <a:spcPts val="0"/>
              </a:spcAft>
              <a:defRPr sz="1200">
                <a:latin typeface="+mn-lt"/>
                <a:cs typeface="+mn-cs"/>
              </a:defRPr>
            </a:lvl1pPr>
          </a:lstStyle>
          <a:p>
            <a:pPr>
              <a:defRPr/>
            </a:pPr>
            <a:fld id="{938CB5E5-203E-4B79-A770-1CF47AE9DEE5}" type="datetimeFigureOut">
              <a:rPr lang="en-US"/>
              <a:pPr>
                <a:defRPr/>
              </a:pPr>
              <a:t>7/25/2018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50" tIns="46576" rIns="93150" bIns="46576"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50" tIns="46576" rIns="93150" bIns="46576"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50" tIns="46576" rIns="93150" bIns="46576"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50" tIns="46576" rIns="93150" bIns="46576" rtlCol="0" anchor="b"/>
          <a:lstStyle>
            <a:lvl1pPr algn="r" fontAlgn="auto">
              <a:spcBef>
                <a:spcPts val="0"/>
              </a:spcBef>
              <a:spcAft>
                <a:spcPts val="0"/>
              </a:spcAft>
              <a:defRPr sz="1200">
                <a:latin typeface="+mn-lt"/>
                <a:cs typeface="+mn-cs"/>
              </a:defRPr>
            </a:lvl1pPr>
          </a:lstStyle>
          <a:p>
            <a:pPr>
              <a:defRPr/>
            </a:pPr>
            <a:fld id="{58BB35FB-4425-4B1B-ABF5-DD8CBBC357C5}" type="slidenum">
              <a:rPr lang="en-US"/>
              <a:pPr>
                <a:defRPr/>
              </a:pPr>
              <a:t>‹#›</a:t>
            </a:fld>
            <a:endParaRPr lang="en-US"/>
          </a:p>
        </p:txBody>
      </p:sp>
    </p:spTree>
    <p:extLst>
      <p:ext uri="{BB962C8B-B14F-4D97-AF65-F5344CB8AC3E}">
        <p14:creationId xmlns:p14="http://schemas.microsoft.com/office/powerpoint/2010/main" val="30000900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31863" fontAlgn="base">
              <a:spcBef>
                <a:spcPct val="0"/>
              </a:spcBef>
              <a:spcAft>
                <a:spcPct val="0"/>
              </a:spcAft>
            </a:pPr>
            <a:fld id="{0ABEC4FB-8842-4B43-9169-13234E2E1476}" type="slidenum">
              <a:rPr lang="en-US" smtClean="0">
                <a:latin typeface="Arial" charset="0"/>
                <a:ea typeface="ヒラギノ角ゴ Pro W3"/>
                <a:cs typeface="ヒラギノ角ゴ Pro W3"/>
              </a:rPr>
              <a:pPr defTabSz="931863" fontAlgn="base">
                <a:spcBef>
                  <a:spcPct val="0"/>
                </a:spcBef>
                <a:spcAft>
                  <a:spcPct val="0"/>
                </a:spcAft>
              </a:pPr>
              <a:t>1</a:t>
            </a:fld>
            <a:endParaRPr lang="en-US">
              <a:latin typeface="Arial" charset="0"/>
              <a:ea typeface="ヒラギノ角ゴ Pro W3"/>
              <a:cs typeface="ヒラギノ角ゴ Pro W3"/>
            </a:endParaRPr>
          </a:p>
        </p:txBody>
      </p:sp>
      <p:sp>
        <p:nvSpPr>
          <p:cNvPr id="163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000" dirty="0"/>
          </a:p>
        </p:txBody>
      </p:sp>
    </p:spTree>
    <p:extLst>
      <p:ext uri="{BB962C8B-B14F-4D97-AF65-F5344CB8AC3E}">
        <p14:creationId xmlns:p14="http://schemas.microsoft.com/office/powerpoint/2010/main" val="722743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are encouraging people with disabilities to apply to the program.</a:t>
            </a:r>
          </a:p>
          <a:p>
            <a:r>
              <a:rPr lang="en-US" sz="1200" kern="1200" dirty="0">
                <a:solidFill>
                  <a:schemeClr val="tx1"/>
                </a:solidFill>
                <a:effectLst/>
                <a:latin typeface="+mn-lt"/>
                <a:ea typeface="+mn-ea"/>
                <a:cs typeface="+mn-cs"/>
              </a:rPr>
              <a:t>What we would then say to you is, if you get selected, it's not part of a selection process but if you are selected and you have a disability and you would like accommodations, over and above the grant, that would enable you to function, essentially in Fulbright to complete your grant, to talk to us about that.</a:t>
            </a:r>
          </a:p>
          <a:p>
            <a:r>
              <a:rPr lang="en-US" sz="1200" kern="1200" dirty="0">
                <a:solidFill>
                  <a:schemeClr val="tx1"/>
                </a:solidFill>
                <a:effectLst/>
                <a:latin typeface="+mn-lt"/>
                <a:ea typeface="+mn-ea"/>
                <a:cs typeface="+mn-cs"/>
              </a:rPr>
              <a:t>In terms of what we obviously call reasonable accommodation.</a:t>
            </a:r>
          </a:p>
          <a:p>
            <a:r>
              <a:rPr lang="en-US" sz="1200" kern="1200" dirty="0">
                <a:solidFill>
                  <a:schemeClr val="tx1"/>
                </a:solidFill>
                <a:effectLst/>
                <a:latin typeface="+mn-lt"/>
                <a:ea typeface="+mn-ea"/>
                <a:cs typeface="+mn-cs"/>
              </a:rPr>
              <a:t>We do that on a case-by-case basis, working with each individual grantee, determining what your needs are, what your particular situation might be.</a:t>
            </a:r>
          </a:p>
          <a:p>
            <a:r>
              <a:rPr lang="en-US" sz="1200" kern="1200" dirty="0">
                <a:solidFill>
                  <a:schemeClr val="tx1"/>
                </a:solidFill>
                <a:effectLst/>
                <a:latin typeface="+mn-lt"/>
                <a:ea typeface="+mn-ea"/>
                <a:cs typeface="+mn-cs"/>
              </a:rPr>
              <a:t>Where are you going.</a:t>
            </a:r>
          </a:p>
          <a:p>
            <a:r>
              <a:rPr lang="en-US" sz="1200" kern="1200" dirty="0">
                <a:solidFill>
                  <a:schemeClr val="tx1"/>
                </a:solidFill>
                <a:effectLst/>
                <a:latin typeface="+mn-lt"/>
                <a:ea typeface="+mn-ea"/>
                <a:cs typeface="+mn-cs"/>
              </a:rPr>
              <a:t>What are the resources available to you in the country that you are going to.</a:t>
            </a:r>
          </a:p>
          <a:p>
            <a:r>
              <a:rPr lang="en-US" sz="1200" kern="1200" dirty="0">
                <a:solidFill>
                  <a:schemeClr val="tx1"/>
                </a:solidFill>
                <a:effectLst/>
                <a:latin typeface="+mn-lt"/>
                <a:ea typeface="+mn-ea"/>
                <a:cs typeface="+mn-cs"/>
              </a:rPr>
              <a:t>What are the resources available to you that you may be bringing with you from your home institution, or home organization.</a:t>
            </a:r>
          </a:p>
          <a:p>
            <a:r>
              <a:rPr lang="en-US" sz="1200" kern="1200" dirty="0">
                <a:solidFill>
                  <a:schemeClr val="tx1"/>
                </a:solidFill>
                <a:effectLst/>
                <a:latin typeface="+mn-lt"/>
                <a:ea typeface="+mn-ea"/>
                <a:cs typeface="+mn-cs"/>
              </a:rPr>
              <a:t>So the point of that is, this is part of the process.</a:t>
            </a:r>
          </a:p>
          <a:p>
            <a:r>
              <a:rPr lang="en-US" sz="1200" kern="1200" dirty="0">
                <a:solidFill>
                  <a:schemeClr val="tx1"/>
                </a:solidFill>
                <a:effectLst/>
                <a:latin typeface="+mn-lt"/>
                <a:ea typeface="+mn-ea"/>
                <a:cs typeface="+mn-cs"/>
              </a:rPr>
              <a:t>And it's a way to encourage you to apply.</a:t>
            </a:r>
          </a:p>
          <a:p>
            <a:r>
              <a:rPr lang="en-US" sz="1200" kern="1200" dirty="0">
                <a:solidFill>
                  <a:schemeClr val="tx1"/>
                </a:solidFill>
                <a:effectLst/>
                <a:latin typeface="+mn-lt"/>
                <a:ea typeface="+mn-ea"/>
                <a:cs typeface="+mn-cs"/>
              </a:rPr>
              <a:t>We will work with you on these accommodation questions and you will hear further in the webinar about resources available to you, to anyone who is looking at international exchange, whether Fulbright or other programs through the national clearinghouse on disability and exchange which is a project administered by mobility international U.S.A. and funded by the state department as another way of demonstrating we are working diligently to include people with disabilities in all of our exchange programs.</a:t>
            </a:r>
          </a:p>
          <a:p>
            <a:pPr defTabSz="914266">
              <a:defRPr/>
            </a:pPr>
            <a:endParaRPr lang="en-US" dirty="0"/>
          </a:p>
        </p:txBody>
      </p:sp>
      <p:sp>
        <p:nvSpPr>
          <p:cNvPr id="4" name="Slide Number Placeholder 3"/>
          <p:cNvSpPr>
            <a:spLocks noGrp="1"/>
          </p:cNvSpPr>
          <p:nvPr>
            <p:ph type="sldNum" sz="quarter" idx="10"/>
          </p:nvPr>
        </p:nvSpPr>
        <p:spPr/>
        <p:txBody>
          <a:bodyPr/>
          <a:lstStyle/>
          <a:p>
            <a:pPr>
              <a:defRPr/>
            </a:pPr>
            <a:fld id="{58BB35FB-4425-4B1B-ABF5-DD8CBBC357C5}" type="slidenum">
              <a:rPr lang="en-US" smtClean="0"/>
              <a:pPr>
                <a:defRPr/>
              </a:pPr>
              <a:t>10</a:t>
            </a:fld>
            <a:endParaRPr lang="en-US"/>
          </a:p>
        </p:txBody>
      </p:sp>
    </p:spTree>
    <p:extLst>
      <p:ext uri="{BB962C8B-B14F-4D97-AF65-F5344CB8AC3E}">
        <p14:creationId xmlns:p14="http://schemas.microsoft.com/office/powerpoint/2010/main" val="3309994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Justin Hartford: </a:t>
            </a:r>
            <a:r>
              <a:rPr lang="en-US" sz="1200" kern="1200" dirty="0">
                <a:solidFill>
                  <a:schemeClr val="tx1"/>
                </a:solidFill>
                <a:effectLst/>
                <a:latin typeface="+mn-lt"/>
                <a:ea typeface="+mn-ea"/>
                <a:cs typeface="+mn-cs"/>
              </a:rPr>
              <a:t>As David mentioned the national clearinghouse on disability and exchange is funded by U.S. Department of State cultural affairs and administered by mobility international U.S.A.</a:t>
            </a:r>
          </a:p>
          <a:p>
            <a:r>
              <a:rPr lang="en-US" sz="1200" kern="1200" dirty="0">
                <a:solidFill>
                  <a:schemeClr val="tx1"/>
                </a:solidFill>
                <a:effectLst/>
                <a:latin typeface="+mn-lt"/>
                <a:ea typeface="+mn-ea"/>
                <a:cs typeface="+mn-cs"/>
              </a:rPr>
              <a:t>The goal of the clearinghouse is to increase the participation of people with disabilities in all kinds of international exchange between the United States and other countries including programs like Fulbright.</a:t>
            </a:r>
          </a:p>
          <a:p>
            <a:pPr defTabSz="914266">
              <a:defRPr/>
            </a:pPr>
            <a:endParaRPr lang="en-US" dirty="0"/>
          </a:p>
        </p:txBody>
      </p:sp>
      <p:sp>
        <p:nvSpPr>
          <p:cNvPr id="4" name="Slide Number Placeholder 3"/>
          <p:cNvSpPr>
            <a:spLocks noGrp="1"/>
          </p:cNvSpPr>
          <p:nvPr>
            <p:ph type="sldNum" sz="quarter" idx="10"/>
          </p:nvPr>
        </p:nvSpPr>
        <p:spPr/>
        <p:txBody>
          <a:bodyPr/>
          <a:lstStyle/>
          <a:p>
            <a:pPr>
              <a:defRPr/>
            </a:pPr>
            <a:fld id="{58BB35FB-4425-4B1B-ABF5-DD8CBBC357C5}" type="slidenum">
              <a:rPr lang="en-US" smtClean="0"/>
              <a:pPr>
                <a:defRPr/>
              </a:pPr>
              <a:t>11</a:t>
            </a:fld>
            <a:endParaRPr lang="en-US"/>
          </a:p>
        </p:txBody>
      </p:sp>
    </p:spTree>
    <p:extLst>
      <p:ext uri="{BB962C8B-B14F-4D97-AF65-F5344CB8AC3E}">
        <p14:creationId xmlns:p14="http://schemas.microsoft.com/office/powerpoint/2010/main" val="1790444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First of all we do that by offering practical advice on international exchange with a disability to prospective disabled participants.</a:t>
            </a:r>
          </a:p>
          <a:p>
            <a:r>
              <a:rPr lang="en-US" sz="1200" kern="1200" dirty="0">
                <a:solidFill>
                  <a:schemeClr val="tx1"/>
                </a:solidFill>
                <a:effectLst/>
                <a:latin typeface="+mn-lt"/>
                <a:ea typeface="+mn-ea"/>
                <a:cs typeface="+mn-cs"/>
              </a:rPr>
              <a:t>So we respond to a variety of questions that people have about international exchange, including organizing reasonable accommodations, identifying scholarships and more.</a:t>
            </a:r>
          </a:p>
          <a:p>
            <a:r>
              <a:rPr lang="en-US" sz="1200" kern="1200" dirty="0">
                <a:solidFill>
                  <a:schemeClr val="tx1"/>
                </a:solidFill>
                <a:effectLst/>
                <a:latin typeface="+mn-lt"/>
                <a:ea typeface="+mn-ea"/>
                <a:cs typeface="+mn-cs"/>
              </a:rPr>
              <a:t>We also offer technical assistance to international exchange providers, including E.C.A. in order to guide them on how best to go about including people with disabilities in their programs.</a:t>
            </a:r>
          </a:p>
          <a:p>
            <a:r>
              <a:rPr lang="en-US" sz="1200" kern="1200" dirty="0">
                <a:solidFill>
                  <a:schemeClr val="tx1"/>
                </a:solidFill>
                <a:effectLst/>
                <a:latin typeface="+mn-lt"/>
                <a:ea typeface="+mn-ea"/>
                <a:cs typeface="+mn-cs"/>
              </a:rPr>
              <a:t>That could include any number of things from logistical concerns to a particular situation, such as finding accessible housing for a particular individual or it could be more broad based such as for example how to set up policies or training practices in order to make the overall process of disability inclusion a little bit smoother.</a:t>
            </a:r>
          </a:p>
          <a:p>
            <a:r>
              <a:rPr lang="en-US" sz="1200" kern="1200" dirty="0">
                <a:solidFill>
                  <a:schemeClr val="tx1"/>
                </a:solidFill>
                <a:effectLst/>
                <a:latin typeface="+mn-lt"/>
                <a:ea typeface="+mn-ea"/>
                <a:cs typeface="+mn-cs"/>
              </a:rPr>
              <a:t>So generally, what we offer, as far as what does that look like, first of all to start, we have, if you go to www.miusa.org, we offer a pretty extensive database on resources, both directed at professionals and prospective participants.</a:t>
            </a:r>
          </a:p>
          <a:p>
            <a:r>
              <a:rPr lang="en-US" sz="1200" kern="1200" dirty="0">
                <a:solidFill>
                  <a:schemeClr val="tx1"/>
                </a:solidFill>
                <a:effectLst/>
                <a:latin typeface="+mn-lt"/>
                <a:ea typeface="+mn-ea"/>
                <a:cs typeface="+mn-cs"/>
              </a:rPr>
              <a:t>You can find any number of things by putting your topic in the search field.</a:t>
            </a:r>
          </a:p>
          <a:p>
            <a:r>
              <a:rPr lang="en-US" sz="1200" kern="1200" dirty="0">
                <a:solidFill>
                  <a:schemeClr val="tx1"/>
                </a:solidFill>
                <a:effectLst/>
                <a:latin typeface="+mn-lt"/>
                <a:ea typeface="+mn-ea"/>
                <a:cs typeface="+mn-cs"/>
              </a:rPr>
              <a:t>You could pull up articles related to your topic and also if you look on the side, if you get a chance to take a look at the website after the webinar, you will see also, we have filters, so you can narrow your search results based on if you are an individual with a disability, a provider, somebody from overseas looking to come to the U.S. for Fulbright or someone looking to do exchange abroad.</a:t>
            </a:r>
          </a:p>
          <a:p>
            <a:r>
              <a:rPr lang="en-US" sz="1200" kern="1200" dirty="0">
                <a:solidFill>
                  <a:schemeClr val="tx1"/>
                </a:solidFill>
                <a:effectLst/>
                <a:latin typeface="+mn-lt"/>
                <a:ea typeface="+mn-ea"/>
                <a:cs typeface="+mn-cs"/>
              </a:rPr>
              <a:t>If you have more specific questions after you view the website, or even before for that matter, if it's a bit overwhelming, we offer free advising service, contact </a:t>
            </a:r>
            <a:r>
              <a:rPr lang="en-US" sz="1200" kern="1200" dirty="0" err="1">
                <a:solidFill>
                  <a:schemeClr val="tx1"/>
                </a:solidFill>
                <a:effectLst/>
                <a:latin typeface="+mn-lt"/>
                <a:ea typeface="+mn-ea"/>
                <a:cs typeface="+mn-cs"/>
              </a:rPr>
              <a:t>clearinghouse@miusa.Org</a:t>
            </a:r>
            <a:r>
              <a:rPr lang="en-US" sz="1200" kern="1200" dirty="0">
                <a:solidFill>
                  <a:schemeClr val="tx1"/>
                </a:solidFill>
                <a:effectLst/>
                <a:latin typeface="+mn-lt"/>
                <a:ea typeface="+mn-ea"/>
                <a:cs typeface="+mn-cs"/>
              </a:rPr>
              <a:t> or by using our contact us form.</a:t>
            </a:r>
          </a:p>
          <a:p>
            <a:r>
              <a:rPr lang="en-US" sz="1200" kern="1200" dirty="0">
                <a:solidFill>
                  <a:schemeClr val="tx1"/>
                </a:solidFill>
                <a:effectLst/>
                <a:latin typeface="+mn-lt"/>
                <a:ea typeface="+mn-ea"/>
                <a:cs typeface="+mn-cs"/>
              </a:rPr>
              <a:t>Through that we will respond over email or we could also talk to you over the phone, giving you specific information from our website and also assisting you with doing online research relating to your particular situation.</a:t>
            </a:r>
          </a:p>
          <a:p>
            <a:r>
              <a:rPr lang="en-US" sz="1200" kern="1200" dirty="0">
                <a:solidFill>
                  <a:schemeClr val="tx1"/>
                </a:solidFill>
                <a:effectLst/>
                <a:latin typeface="+mn-lt"/>
                <a:ea typeface="+mn-ea"/>
                <a:cs typeface="+mn-cs"/>
              </a:rPr>
              <a:t>As part of the online resources, we also do feature stories of people who successfully participate in international exchange, including many stories of people who have successfully completed the Fulbright program.</a:t>
            </a:r>
          </a:p>
          <a:p>
            <a:r>
              <a:rPr lang="en-US" sz="1200" kern="1200" dirty="0">
                <a:solidFill>
                  <a:schemeClr val="tx1"/>
                </a:solidFill>
                <a:effectLst/>
                <a:latin typeface="+mn-lt"/>
                <a:ea typeface="+mn-ea"/>
                <a:cs typeface="+mn-cs"/>
              </a:rPr>
              <a:t>Those stories could be really helpful as a way to give you an idea what it looks like to travel on the Fulbright with the disability.</a:t>
            </a:r>
          </a:p>
          <a:p>
            <a:r>
              <a:rPr lang="en-US" sz="1200" kern="1200" dirty="0">
                <a:solidFill>
                  <a:schemeClr val="tx1"/>
                </a:solidFill>
                <a:effectLst/>
                <a:latin typeface="+mn-lt"/>
                <a:ea typeface="+mn-ea"/>
                <a:cs typeface="+mn-cs"/>
              </a:rPr>
              <a:t>We also offer tips and also we do social media campaigns, such as, for example, if you look at the #language, or #2USA those are a couple examples of campaigns we have done.</a:t>
            </a:r>
          </a:p>
          <a:p>
            <a:r>
              <a:rPr lang="en-US" sz="1200" kern="1200" dirty="0">
                <a:solidFill>
                  <a:schemeClr val="tx1"/>
                </a:solidFill>
                <a:effectLst/>
                <a:latin typeface="+mn-lt"/>
                <a:ea typeface="+mn-ea"/>
                <a:cs typeface="+mn-cs"/>
              </a:rPr>
              <a:t>David mentioned, people will come with a lot of different questions.</a:t>
            </a:r>
          </a:p>
          <a:p>
            <a:r>
              <a:rPr lang="en-US" sz="1200" kern="1200" dirty="0">
                <a:solidFill>
                  <a:schemeClr val="tx1"/>
                </a:solidFill>
                <a:effectLst/>
                <a:latin typeface="+mn-lt"/>
                <a:ea typeface="+mn-ea"/>
                <a:cs typeface="+mn-cs"/>
              </a:rPr>
              <a:t>You could feel free to reach out to us.</a:t>
            </a:r>
          </a:p>
          <a:p>
            <a:r>
              <a:rPr lang="en-US" sz="1200" kern="1200" dirty="0">
                <a:solidFill>
                  <a:schemeClr val="tx1"/>
                </a:solidFill>
                <a:effectLst/>
                <a:latin typeface="+mn-lt"/>
                <a:ea typeface="+mn-ea"/>
                <a:cs typeface="+mn-cs"/>
              </a:rPr>
              <a:t>All the questions we receive are confidential.</a:t>
            </a:r>
          </a:p>
          <a:p>
            <a:r>
              <a:rPr lang="en-US" sz="1200" kern="1200" dirty="0">
                <a:solidFill>
                  <a:schemeClr val="tx1"/>
                </a:solidFill>
                <a:effectLst/>
                <a:latin typeface="+mn-lt"/>
                <a:ea typeface="+mn-ea"/>
                <a:cs typeface="+mn-cs"/>
              </a:rPr>
              <a:t>We don't go sharing the information with other people.</a:t>
            </a:r>
          </a:p>
          <a:p>
            <a:r>
              <a:rPr lang="en-US" sz="1200" kern="1200" dirty="0">
                <a:solidFill>
                  <a:schemeClr val="tx1"/>
                </a:solidFill>
                <a:effectLst/>
                <a:latin typeface="+mn-lt"/>
                <a:ea typeface="+mn-ea"/>
                <a:cs typeface="+mn-cs"/>
              </a:rPr>
              <a:t>So if you are concerned, you have something, or if you just want to get information and you are looking for a resource, you can contact us.</a:t>
            </a:r>
          </a:p>
          <a:p>
            <a:pPr defTabSz="914266">
              <a:defRPr/>
            </a:pPr>
            <a:endParaRPr lang="en-US" dirty="0"/>
          </a:p>
        </p:txBody>
      </p:sp>
      <p:sp>
        <p:nvSpPr>
          <p:cNvPr id="4" name="Slide Number Placeholder 3"/>
          <p:cNvSpPr>
            <a:spLocks noGrp="1"/>
          </p:cNvSpPr>
          <p:nvPr>
            <p:ph type="sldNum" sz="quarter" idx="10"/>
          </p:nvPr>
        </p:nvSpPr>
        <p:spPr/>
        <p:txBody>
          <a:bodyPr/>
          <a:lstStyle/>
          <a:p>
            <a:pPr>
              <a:defRPr/>
            </a:pPr>
            <a:fld id="{58BB35FB-4425-4B1B-ABF5-DD8CBBC357C5}" type="slidenum">
              <a:rPr lang="en-US" smtClean="0"/>
              <a:pPr>
                <a:defRPr/>
              </a:pPr>
              <a:t>12</a:t>
            </a:fld>
            <a:endParaRPr lang="en-US"/>
          </a:p>
        </p:txBody>
      </p:sp>
    </p:spTree>
    <p:extLst>
      <p:ext uri="{BB962C8B-B14F-4D97-AF65-F5344CB8AC3E}">
        <p14:creationId xmlns:p14="http://schemas.microsoft.com/office/powerpoint/2010/main" val="268779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get questions, such as for example, disclosure, many people ask if they should disclose on the application process and the case of Fulbright, as with anything else, whether you disclose on the application is completely up to you and depending on your situation.</a:t>
            </a:r>
          </a:p>
          <a:p>
            <a:r>
              <a:rPr lang="en-US" sz="1200" kern="1200" dirty="0">
                <a:solidFill>
                  <a:schemeClr val="tx1"/>
                </a:solidFill>
                <a:effectLst/>
                <a:latin typeface="+mn-lt"/>
                <a:ea typeface="+mn-ea"/>
                <a:cs typeface="+mn-cs"/>
              </a:rPr>
              <a:t>Companies, providers can not necessarily require you to disclose your disability on the application, or for that matter in any part of the process.</a:t>
            </a:r>
          </a:p>
          <a:p>
            <a:r>
              <a:rPr lang="en-US" sz="1200" kern="1200" dirty="0">
                <a:solidFill>
                  <a:schemeClr val="tx1"/>
                </a:solidFill>
                <a:effectLst/>
                <a:latin typeface="+mn-lt"/>
                <a:ea typeface="+mn-ea"/>
                <a:cs typeface="+mn-cs"/>
              </a:rPr>
              <a:t>But we would recommend after you do apply and you are accepted, if you wish to have assistance from the program, we recommend disclosing your disability in order to get collaboration from the program.</a:t>
            </a:r>
          </a:p>
          <a:p>
            <a:r>
              <a:rPr lang="en-US" sz="1200" kern="1200" dirty="0">
                <a:solidFill>
                  <a:schemeClr val="tx1"/>
                </a:solidFill>
                <a:effectLst/>
                <a:latin typeface="+mn-lt"/>
                <a:ea typeface="+mn-ea"/>
                <a:cs typeface="+mn-cs"/>
              </a:rPr>
              <a:t>But in the case of the Fulbright, I'm sure you wouldn't have any worries.</a:t>
            </a:r>
          </a:p>
          <a:p>
            <a:r>
              <a:rPr lang="en-US" sz="1200" kern="1200" dirty="0">
                <a:solidFill>
                  <a:schemeClr val="tx1"/>
                </a:solidFill>
                <a:effectLst/>
                <a:latin typeface="+mn-lt"/>
                <a:ea typeface="+mn-ea"/>
                <a:cs typeface="+mn-cs"/>
              </a:rPr>
              <a:t>Offer such accommodations, Post acceptance and if you need accommodations for the actual application process itself.</a:t>
            </a:r>
          </a:p>
          <a:p>
            <a:r>
              <a:rPr lang="en-US" sz="1200" kern="1200" dirty="0">
                <a:solidFill>
                  <a:schemeClr val="tx1"/>
                </a:solidFill>
                <a:effectLst/>
                <a:latin typeface="+mn-lt"/>
                <a:ea typeface="+mn-ea"/>
                <a:cs typeface="+mn-cs"/>
              </a:rPr>
              <a:t>The other thing to think about with disclosure too, you don't have to necessarily have it be request for accommodations.</a:t>
            </a:r>
          </a:p>
          <a:p>
            <a:r>
              <a:rPr lang="en-US" sz="1200" kern="1200" dirty="0">
                <a:solidFill>
                  <a:schemeClr val="tx1"/>
                </a:solidFill>
                <a:effectLst/>
                <a:latin typeface="+mn-lt"/>
                <a:ea typeface="+mn-ea"/>
                <a:cs typeface="+mn-cs"/>
              </a:rPr>
              <a:t>If it's part of your application, such as for example, one of the reasons why you are so widely qualified for the program you should also share that, for example in your essay.</a:t>
            </a:r>
          </a:p>
          <a:p>
            <a:r>
              <a:rPr lang="en-US" sz="1200" kern="1200" dirty="0">
                <a:solidFill>
                  <a:schemeClr val="tx1"/>
                </a:solidFill>
                <a:effectLst/>
                <a:latin typeface="+mn-lt"/>
                <a:ea typeface="+mn-ea"/>
                <a:cs typeface="+mn-cs"/>
              </a:rPr>
              <a:t>Others will I be accommodated abroad.</a:t>
            </a:r>
          </a:p>
          <a:p>
            <a:r>
              <a:rPr lang="en-US" sz="1200" kern="1200" dirty="0">
                <a:solidFill>
                  <a:schemeClr val="tx1"/>
                </a:solidFill>
                <a:effectLst/>
                <a:latin typeface="+mn-lt"/>
                <a:ea typeface="+mn-ea"/>
                <a:cs typeface="+mn-cs"/>
              </a:rPr>
              <a:t>David said accommodations will be taken on a case-by-case experience.</a:t>
            </a:r>
          </a:p>
          <a:p>
            <a:r>
              <a:rPr lang="en-US" sz="1200" kern="1200" dirty="0">
                <a:solidFill>
                  <a:schemeClr val="tx1"/>
                </a:solidFill>
                <a:effectLst/>
                <a:latin typeface="+mn-lt"/>
                <a:ea typeface="+mn-ea"/>
                <a:cs typeface="+mn-cs"/>
              </a:rPr>
              <a:t>If your first travel abroad, we could put you in touch with other people who have done the program or other exchanges who could offer you guidance and tips.</a:t>
            </a:r>
          </a:p>
          <a:p>
            <a:r>
              <a:rPr lang="en-US" sz="1200" kern="1200" dirty="0">
                <a:solidFill>
                  <a:schemeClr val="tx1"/>
                </a:solidFill>
                <a:effectLst/>
                <a:latin typeface="+mn-lt"/>
                <a:ea typeface="+mn-ea"/>
                <a:cs typeface="+mn-cs"/>
              </a:rPr>
              <a:t>You could always expect on any program whether Fulbright or anything else there will be a rather extensive orientation process before you depart.</a:t>
            </a:r>
          </a:p>
          <a:p>
            <a:r>
              <a:rPr lang="en-US" sz="1200" kern="1200" dirty="0">
                <a:solidFill>
                  <a:schemeClr val="tx1"/>
                </a:solidFill>
                <a:effectLst/>
                <a:latin typeface="+mn-lt"/>
                <a:ea typeface="+mn-ea"/>
                <a:cs typeface="+mn-cs"/>
              </a:rPr>
              <a:t>They will make sure you have all the information you need.</a:t>
            </a:r>
          </a:p>
          <a:p>
            <a:r>
              <a:rPr lang="en-US" sz="1200" kern="1200" dirty="0">
                <a:solidFill>
                  <a:schemeClr val="tx1"/>
                </a:solidFill>
                <a:effectLst/>
                <a:latin typeface="+mn-lt"/>
                <a:ea typeface="+mn-ea"/>
                <a:cs typeface="+mn-cs"/>
              </a:rPr>
              <a:t>And of course, why should I get a Fulbright?</a:t>
            </a:r>
          </a:p>
          <a:p>
            <a:r>
              <a:rPr lang="en-US" sz="1200" kern="1200" dirty="0">
                <a:solidFill>
                  <a:schemeClr val="tx1"/>
                </a:solidFill>
                <a:effectLst/>
                <a:latin typeface="+mn-lt"/>
                <a:ea typeface="+mn-ea"/>
                <a:cs typeface="+mn-cs"/>
              </a:rPr>
              <a:t>I will leave that up to David and Peter's comments.</a:t>
            </a:r>
          </a:p>
          <a:p>
            <a:r>
              <a:rPr lang="en-US" sz="1200" kern="1200" dirty="0">
                <a:solidFill>
                  <a:schemeClr val="tx1"/>
                </a:solidFill>
                <a:effectLst/>
                <a:latin typeface="+mn-lt"/>
                <a:ea typeface="+mn-ea"/>
                <a:cs typeface="+mn-cs"/>
              </a:rPr>
              <a:t>Really great points about the tremendous value Fulbright could add to your experience.</a:t>
            </a:r>
          </a:p>
          <a:p>
            <a:r>
              <a:rPr lang="en-US" sz="1200" kern="1200" dirty="0">
                <a:solidFill>
                  <a:schemeClr val="tx1"/>
                </a:solidFill>
                <a:effectLst/>
                <a:latin typeface="+mn-lt"/>
                <a:ea typeface="+mn-ea"/>
                <a:cs typeface="+mn-cs"/>
              </a:rPr>
              <a:t>And the tremendous value you could add as a Fulbright representative with any experience you have.</a:t>
            </a:r>
          </a:p>
          <a:p>
            <a:r>
              <a:rPr lang="en-US" sz="1200" kern="1200" dirty="0">
                <a:solidFill>
                  <a:schemeClr val="tx1"/>
                </a:solidFill>
                <a:effectLst/>
                <a:latin typeface="+mn-lt"/>
                <a:ea typeface="+mn-ea"/>
                <a:cs typeface="+mn-cs"/>
              </a:rPr>
              <a:t>Questions about finding accessible housing abroad or accessible questions.</a:t>
            </a:r>
          </a:p>
          <a:p>
            <a:r>
              <a:rPr lang="en-US" sz="1200" kern="1200" dirty="0">
                <a:solidFill>
                  <a:schemeClr val="tx1"/>
                </a:solidFill>
                <a:effectLst/>
                <a:latin typeface="+mn-lt"/>
                <a:ea typeface="+mn-ea"/>
                <a:cs typeface="+mn-cs"/>
              </a:rPr>
              <a:t>It's all a case-by-case basis.</a:t>
            </a:r>
          </a:p>
          <a:p>
            <a:r>
              <a:rPr lang="en-US" sz="1200" kern="1200" dirty="0">
                <a:solidFill>
                  <a:schemeClr val="tx1"/>
                </a:solidFill>
                <a:effectLst/>
                <a:latin typeface="+mn-lt"/>
                <a:ea typeface="+mn-ea"/>
                <a:cs typeface="+mn-cs"/>
              </a:rPr>
              <a:t>A pretty straight forward process.</a:t>
            </a:r>
          </a:p>
          <a:p>
            <a:r>
              <a:rPr lang="en-US" sz="1200" kern="1200" dirty="0">
                <a:solidFill>
                  <a:schemeClr val="tx1"/>
                </a:solidFill>
                <a:effectLst/>
                <a:latin typeface="+mn-lt"/>
                <a:ea typeface="+mn-ea"/>
                <a:cs typeface="+mn-cs"/>
              </a:rPr>
              <a:t>If you are talking about a country like the United Kingdom and other places you have to just be a bit more creative.</a:t>
            </a:r>
          </a:p>
          <a:p>
            <a:r>
              <a:rPr lang="en-US" sz="1200" kern="1200" dirty="0">
                <a:solidFill>
                  <a:schemeClr val="tx1"/>
                </a:solidFill>
                <a:effectLst/>
                <a:latin typeface="+mn-lt"/>
                <a:ea typeface="+mn-ea"/>
                <a:cs typeface="+mn-cs"/>
              </a:rPr>
              <a:t>Contacting us or checking with the representative of your exchange program including Fulbright.</a:t>
            </a:r>
          </a:p>
          <a:p>
            <a:r>
              <a:rPr lang="en-US" sz="1200" kern="1200" dirty="0">
                <a:solidFill>
                  <a:schemeClr val="tx1"/>
                </a:solidFill>
                <a:effectLst/>
                <a:latin typeface="+mn-lt"/>
                <a:ea typeface="+mn-ea"/>
                <a:cs typeface="+mn-cs"/>
              </a:rPr>
              <a:t>Finding accessible living situations, it could definitely, it's something that definitely could be taken care of.</a:t>
            </a:r>
          </a:p>
          <a:p>
            <a:r>
              <a:rPr lang="en-US" sz="1200" kern="1200" dirty="0">
                <a:solidFill>
                  <a:schemeClr val="tx1"/>
                </a:solidFill>
                <a:effectLst/>
                <a:latin typeface="+mn-lt"/>
                <a:ea typeface="+mn-ea"/>
                <a:cs typeface="+mn-cs"/>
              </a:rPr>
              <a:t>I would like to possibly invite Peter to invite Joseph Hill, who is an alumnus of the program.</a:t>
            </a:r>
          </a:p>
          <a:p>
            <a:r>
              <a:rPr lang="en-US" sz="1200" kern="1200" dirty="0">
                <a:solidFill>
                  <a:schemeClr val="tx1"/>
                </a:solidFill>
                <a:effectLst/>
                <a:latin typeface="+mn-lt"/>
                <a:ea typeface="+mn-ea"/>
                <a:cs typeface="+mn-cs"/>
              </a:rPr>
              <a:t>We interviewed him for a podcast, it was a great interview.</a:t>
            </a:r>
          </a:p>
          <a:p>
            <a:r>
              <a:rPr lang="en-US" sz="1200" kern="1200" dirty="0">
                <a:solidFill>
                  <a:schemeClr val="tx1"/>
                </a:solidFill>
                <a:effectLst/>
                <a:latin typeface="+mn-lt"/>
                <a:ea typeface="+mn-ea"/>
                <a:cs typeface="+mn-cs"/>
              </a:rPr>
              <a:t>Will you hear from him now.</a:t>
            </a:r>
          </a:p>
          <a:p>
            <a:pPr defTabSz="914266">
              <a:defRPr/>
            </a:pPr>
            <a:endParaRPr lang="en-US" dirty="0"/>
          </a:p>
        </p:txBody>
      </p:sp>
      <p:sp>
        <p:nvSpPr>
          <p:cNvPr id="4" name="Slide Number Placeholder 3"/>
          <p:cNvSpPr>
            <a:spLocks noGrp="1"/>
          </p:cNvSpPr>
          <p:nvPr>
            <p:ph type="sldNum" sz="quarter" idx="10"/>
          </p:nvPr>
        </p:nvSpPr>
        <p:spPr/>
        <p:txBody>
          <a:bodyPr/>
          <a:lstStyle/>
          <a:p>
            <a:pPr>
              <a:defRPr/>
            </a:pPr>
            <a:fld id="{58BB35FB-4425-4B1B-ABF5-DD8CBBC357C5}" type="slidenum">
              <a:rPr lang="en-US" smtClean="0"/>
              <a:pPr>
                <a:defRPr/>
              </a:pPr>
              <a:t>13</a:t>
            </a:fld>
            <a:endParaRPr lang="en-US"/>
          </a:p>
        </p:txBody>
      </p:sp>
    </p:spTree>
    <p:extLst>
      <p:ext uri="{BB962C8B-B14F-4D97-AF65-F5344CB8AC3E}">
        <p14:creationId xmlns:p14="http://schemas.microsoft.com/office/powerpoint/2010/main" val="2481346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t>
            </a:r>
            <a:r>
              <a:rPr lang="en-US" baseline="0" dirty="0"/>
              <a:t> Joseph Hill, working with interpreter, Nikki Cherry: </a:t>
            </a:r>
            <a:r>
              <a:rPr lang="en-US" sz="1200" kern="1200" dirty="0">
                <a:solidFill>
                  <a:schemeClr val="tx1"/>
                </a:solidFill>
                <a:effectLst/>
                <a:latin typeface="+mn-lt"/>
                <a:ea typeface="+mn-ea"/>
                <a:cs typeface="+mn-cs"/>
              </a:rPr>
              <a:t>I am Dr. Joseph Hill, assistant professor from R.I.T., national institute for the deaf at R.I.T.</a:t>
            </a:r>
          </a:p>
          <a:p>
            <a:r>
              <a:rPr lang="en-US" sz="1200" kern="1200" dirty="0">
                <a:solidFill>
                  <a:schemeClr val="tx1"/>
                </a:solidFill>
                <a:effectLst/>
                <a:latin typeface="+mn-lt"/>
                <a:ea typeface="+mn-ea"/>
                <a:cs typeface="+mn-cs"/>
              </a:rPr>
              <a:t>I'm also the lab director of the deaf studies lab here at N.I.T.</a:t>
            </a:r>
          </a:p>
          <a:p>
            <a:r>
              <a:rPr lang="en-US" sz="1200" kern="1200" dirty="0">
                <a:solidFill>
                  <a:schemeClr val="tx1"/>
                </a:solidFill>
                <a:effectLst/>
                <a:latin typeface="+mn-lt"/>
                <a:ea typeface="+mn-ea"/>
                <a:cs typeface="+mn-cs"/>
              </a:rPr>
              <a:t>I got a Fulbright, my Fulbright fellowship in 2008 and I went to Italy.</a:t>
            </a:r>
          </a:p>
          <a:p>
            <a:r>
              <a:rPr lang="en-US" sz="1200" kern="1200" dirty="0">
                <a:solidFill>
                  <a:schemeClr val="tx1"/>
                </a:solidFill>
                <a:effectLst/>
                <a:latin typeface="+mn-lt"/>
                <a:ea typeface="+mn-ea"/>
                <a:cs typeface="+mn-cs"/>
              </a:rPr>
              <a:t>At that time, I was at university as a Ph.D. student and I met many people, students who were deaf from Italy who came over from the U.S. and I met them every year, I would meet different individuals.</a:t>
            </a:r>
          </a:p>
          <a:p>
            <a:r>
              <a:rPr lang="en-US" sz="1200" kern="1200" dirty="0">
                <a:solidFill>
                  <a:schemeClr val="tx1"/>
                </a:solidFill>
                <a:effectLst/>
                <a:latin typeface="+mn-lt"/>
                <a:ea typeface="+mn-ea"/>
                <a:cs typeface="+mn-cs"/>
              </a:rPr>
              <a:t>I also met American students who went to Italy for a Fulbright experience.</a:t>
            </a:r>
          </a:p>
          <a:p>
            <a:r>
              <a:rPr lang="en-US" sz="1200" kern="1200" dirty="0">
                <a:solidFill>
                  <a:schemeClr val="tx1"/>
                </a:solidFill>
                <a:effectLst/>
                <a:latin typeface="+mn-lt"/>
                <a:ea typeface="+mn-ea"/>
                <a:cs typeface="+mn-cs"/>
              </a:rPr>
              <a:t>So I was curious about that opportunity.</a:t>
            </a:r>
          </a:p>
          <a:p>
            <a:r>
              <a:rPr lang="en-US" sz="1200" kern="1200" dirty="0">
                <a:solidFill>
                  <a:schemeClr val="tx1"/>
                </a:solidFill>
                <a:effectLst/>
                <a:latin typeface="+mn-lt"/>
                <a:ea typeface="+mn-ea"/>
                <a:cs typeface="+mn-cs"/>
              </a:rPr>
              <a:t>I decided to apply in 2007.</a:t>
            </a:r>
          </a:p>
          <a:p>
            <a:r>
              <a:rPr lang="en-US" sz="1200" kern="1200" dirty="0">
                <a:solidFill>
                  <a:schemeClr val="tx1"/>
                </a:solidFill>
                <a:effectLst/>
                <a:latin typeface="+mn-lt"/>
                <a:ea typeface="+mn-ea"/>
                <a:cs typeface="+mn-cs"/>
              </a:rPr>
              <a:t>Submitted my application and was accepted for the Italian deaf education focus program.</a:t>
            </a:r>
          </a:p>
          <a:p>
            <a:r>
              <a:rPr lang="en-US" sz="1200" kern="1200" dirty="0">
                <a:solidFill>
                  <a:schemeClr val="tx1"/>
                </a:solidFill>
                <a:effectLst/>
                <a:latin typeface="+mn-lt"/>
                <a:ea typeface="+mn-ea"/>
                <a:cs typeface="+mn-cs"/>
              </a:rPr>
              <a:t>My studies at that time was language attitudes in deaf education in Italy.</a:t>
            </a:r>
          </a:p>
          <a:p>
            <a:r>
              <a:rPr lang="en-US" sz="1200" kern="1200" dirty="0">
                <a:solidFill>
                  <a:schemeClr val="tx1"/>
                </a:solidFill>
                <a:effectLst/>
                <a:latin typeface="+mn-lt"/>
                <a:ea typeface="+mn-ea"/>
                <a:cs typeface="+mn-cs"/>
              </a:rPr>
              <a:t>And that, I chose that because it related to my dissertation which focused on how people perceive another person's use of language.</a:t>
            </a:r>
          </a:p>
          <a:p>
            <a:r>
              <a:rPr lang="en-US" sz="1200" kern="1200" dirty="0">
                <a:solidFill>
                  <a:schemeClr val="tx1"/>
                </a:solidFill>
                <a:effectLst/>
                <a:latin typeface="+mn-lt"/>
                <a:ea typeface="+mn-ea"/>
                <a:cs typeface="+mn-cs"/>
              </a:rPr>
              <a:t>For example, in America, there are many different dialects throughout the U.S.</a:t>
            </a:r>
          </a:p>
          <a:p>
            <a:r>
              <a:rPr lang="en-US" sz="1200" kern="1200" dirty="0">
                <a:solidFill>
                  <a:schemeClr val="tx1"/>
                </a:solidFill>
                <a:effectLst/>
                <a:latin typeface="+mn-lt"/>
                <a:ea typeface="+mn-ea"/>
                <a:cs typeface="+mn-cs"/>
              </a:rPr>
              <a:t>North, south, east, west, Midwest.</a:t>
            </a:r>
          </a:p>
          <a:p>
            <a:r>
              <a:rPr lang="en-US" sz="1200" kern="1200" dirty="0">
                <a:solidFill>
                  <a:schemeClr val="tx1"/>
                </a:solidFill>
                <a:effectLst/>
                <a:latin typeface="+mn-lt"/>
                <a:ea typeface="+mn-ea"/>
                <a:cs typeface="+mn-cs"/>
              </a:rPr>
              <a:t>Some people from the south look at those from the north as more snooty and those from the north look at those from the south as less educated.</a:t>
            </a:r>
          </a:p>
          <a:p>
            <a:r>
              <a:rPr lang="en-US" sz="1200" kern="1200" dirty="0">
                <a:solidFill>
                  <a:schemeClr val="tx1"/>
                </a:solidFill>
                <a:effectLst/>
                <a:latin typeface="+mn-lt"/>
                <a:ea typeface="+mn-ea"/>
                <a:cs typeface="+mn-cs"/>
              </a:rPr>
              <a:t>So those are types of attitudes I was looking at in the American Deaf community.</a:t>
            </a:r>
          </a:p>
          <a:p>
            <a:r>
              <a:rPr lang="en-US" sz="1200" kern="1200" dirty="0">
                <a:solidFill>
                  <a:schemeClr val="tx1"/>
                </a:solidFill>
                <a:effectLst/>
                <a:latin typeface="+mn-lt"/>
                <a:ea typeface="+mn-ea"/>
                <a:cs typeface="+mn-cs"/>
              </a:rPr>
              <a:t>I noticed there's a lot of sign variation, and I'm wondering how we perceive each other and judge each other based on language use.</a:t>
            </a:r>
          </a:p>
          <a:p>
            <a:r>
              <a:rPr lang="en-US" sz="1200" kern="1200" dirty="0">
                <a:solidFill>
                  <a:schemeClr val="tx1"/>
                </a:solidFill>
                <a:effectLst/>
                <a:latin typeface="+mn-lt"/>
                <a:ea typeface="+mn-ea"/>
                <a:cs typeface="+mn-cs"/>
              </a:rPr>
              <a:t>That was my dissertation topic.</a:t>
            </a:r>
          </a:p>
          <a:p>
            <a:r>
              <a:rPr lang="en-US" sz="1200" kern="1200" dirty="0">
                <a:solidFill>
                  <a:schemeClr val="tx1"/>
                </a:solidFill>
                <a:effectLst/>
                <a:latin typeface="+mn-lt"/>
                <a:ea typeface="+mn-ea"/>
                <a:cs typeface="+mn-cs"/>
              </a:rPr>
              <a:t>In Italy I looked at language attitudes related to sign language in school, or education systems.</a:t>
            </a:r>
          </a:p>
          <a:p>
            <a:r>
              <a:rPr lang="en-US" sz="1200" kern="1200" dirty="0">
                <a:solidFill>
                  <a:schemeClr val="tx1"/>
                </a:solidFill>
                <a:effectLst/>
                <a:latin typeface="+mn-lt"/>
                <a:ea typeface="+mn-ea"/>
                <a:cs typeface="+mn-cs"/>
              </a:rPr>
              <a:t>I looked at the teacher's perspective, administration perspective and parental perspective.</a:t>
            </a:r>
          </a:p>
          <a:p>
            <a:r>
              <a:rPr lang="en-US" sz="1200" kern="1200" dirty="0">
                <a:solidFill>
                  <a:schemeClr val="tx1"/>
                </a:solidFill>
                <a:effectLst/>
                <a:latin typeface="+mn-lt"/>
                <a:ea typeface="+mn-ea"/>
                <a:cs typeface="+mn-cs"/>
              </a:rPr>
              <a:t>They accepted my proposal to go to do this study.</a:t>
            </a:r>
          </a:p>
          <a:p>
            <a:r>
              <a:rPr lang="en-US" sz="1200" kern="1200" dirty="0">
                <a:solidFill>
                  <a:schemeClr val="tx1"/>
                </a:solidFill>
                <a:effectLst/>
                <a:latin typeface="+mn-lt"/>
                <a:ea typeface="+mn-ea"/>
                <a:cs typeface="+mn-cs"/>
              </a:rPr>
              <a:t>Now, yes, I was very concerned about communication.</a:t>
            </a:r>
          </a:p>
          <a:p>
            <a:r>
              <a:rPr lang="en-US" sz="1200" kern="1200" dirty="0">
                <a:solidFill>
                  <a:schemeClr val="tx1"/>
                </a:solidFill>
                <a:effectLst/>
                <a:latin typeface="+mn-lt"/>
                <a:ea typeface="+mn-ea"/>
                <a:cs typeface="+mn-cs"/>
              </a:rPr>
              <a:t>I'm deaf myself.</a:t>
            </a:r>
          </a:p>
          <a:p>
            <a:r>
              <a:rPr lang="en-US" sz="1200" kern="1200" dirty="0">
                <a:solidFill>
                  <a:schemeClr val="tx1"/>
                </a:solidFill>
                <a:effectLst/>
                <a:latin typeface="+mn-lt"/>
                <a:ea typeface="+mn-ea"/>
                <a:cs typeface="+mn-cs"/>
              </a:rPr>
              <a:t>I knew I would arrive and have to learn their language.</a:t>
            </a:r>
          </a:p>
          <a:p>
            <a:r>
              <a:rPr lang="en-US" sz="1200" kern="1200" dirty="0">
                <a:solidFill>
                  <a:schemeClr val="tx1"/>
                </a:solidFill>
                <a:effectLst/>
                <a:latin typeface="+mn-lt"/>
                <a:ea typeface="+mn-ea"/>
                <a:cs typeface="+mn-cs"/>
              </a:rPr>
              <a:t>I didn't know how I was going to communicate with people.</a:t>
            </a:r>
          </a:p>
          <a:p>
            <a:r>
              <a:rPr lang="en-US" sz="1200" kern="1200" dirty="0">
                <a:solidFill>
                  <a:schemeClr val="tx1"/>
                </a:solidFill>
                <a:effectLst/>
                <a:latin typeface="+mn-lt"/>
                <a:ea typeface="+mn-ea"/>
                <a:cs typeface="+mn-cs"/>
              </a:rPr>
              <a:t>I had all these thoughts in my head but I did see American students who had gone over to Italy, did fine.</a:t>
            </a:r>
          </a:p>
          <a:p>
            <a:r>
              <a:rPr lang="en-US" sz="1200" kern="1200" dirty="0">
                <a:solidFill>
                  <a:schemeClr val="tx1"/>
                </a:solidFill>
                <a:effectLst/>
                <a:latin typeface="+mn-lt"/>
                <a:ea typeface="+mn-ea"/>
                <a:cs typeface="+mn-cs"/>
              </a:rPr>
              <a:t>So I asked them some questions ahead of time to get myself ready.</a:t>
            </a:r>
          </a:p>
          <a:p>
            <a:r>
              <a:rPr lang="en-US" sz="1200" kern="1200" dirty="0">
                <a:solidFill>
                  <a:schemeClr val="tx1"/>
                </a:solidFill>
                <a:effectLst/>
                <a:latin typeface="+mn-lt"/>
                <a:ea typeface="+mn-ea"/>
                <a:cs typeface="+mn-cs"/>
              </a:rPr>
              <a:t>And then also, there were individuals in Italy who were responsible for the American Fulbright students.</a:t>
            </a:r>
          </a:p>
          <a:p>
            <a:r>
              <a:rPr lang="en-US" sz="1200" kern="1200" dirty="0">
                <a:solidFill>
                  <a:schemeClr val="tx1"/>
                </a:solidFill>
                <a:effectLst/>
                <a:latin typeface="+mn-lt"/>
                <a:ea typeface="+mn-ea"/>
                <a:cs typeface="+mn-cs"/>
              </a:rPr>
              <a:t>And so I contacted them and they gave me everything I needed.</a:t>
            </a:r>
          </a:p>
          <a:p>
            <a:r>
              <a:rPr lang="en-US" sz="1200" kern="1200" dirty="0">
                <a:solidFill>
                  <a:schemeClr val="tx1"/>
                </a:solidFill>
                <a:effectLst/>
                <a:latin typeface="+mn-lt"/>
                <a:ea typeface="+mn-ea"/>
                <a:cs typeface="+mn-cs"/>
              </a:rPr>
              <a:t>For example, the orientation, well, all Fulbright students in Italy were required to go to an orientation.</a:t>
            </a:r>
          </a:p>
          <a:p>
            <a:r>
              <a:rPr lang="en-US" sz="1200" kern="1200" dirty="0">
                <a:solidFill>
                  <a:schemeClr val="tx1"/>
                </a:solidFill>
                <a:effectLst/>
                <a:latin typeface="+mn-lt"/>
                <a:ea typeface="+mn-ea"/>
                <a:cs typeface="+mn-cs"/>
              </a:rPr>
              <a:t>They found an interpreter there who was American themselves.</a:t>
            </a:r>
          </a:p>
          <a:p>
            <a:r>
              <a:rPr lang="en-US" sz="1200" kern="1200" dirty="0">
                <a:solidFill>
                  <a:schemeClr val="tx1"/>
                </a:solidFill>
                <a:effectLst/>
                <a:latin typeface="+mn-lt"/>
                <a:ea typeface="+mn-ea"/>
                <a:cs typeface="+mn-cs"/>
              </a:rPr>
              <a:t>Could speak English, sign American sign language and speak Italian and sign Italian sign language.</a:t>
            </a:r>
          </a:p>
          <a:p>
            <a:r>
              <a:rPr lang="en-US" sz="1200" kern="1200" dirty="0">
                <a:solidFill>
                  <a:schemeClr val="tx1"/>
                </a:solidFill>
                <a:effectLst/>
                <a:latin typeface="+mn-lt"/>
                <a:ea typeface="+mn-ea"/>
                <a:cs typeface="+mn-cs"/>
              </a:rPr>
              <a:t>So for orientation it was beautiful, I was able to participate completely with everyone.</a:t>
            </a:r>
          </a:p>
          <a:p>
            <a:r>
              <a:rPr lang="en-US" sz="1200" kern="1200" dirty="0">
                <a:solidFill>
                  <a:schemeClr val="tx1"/>
                </a:solidFill>
                <a:effectLst/>
                <a:latin typeface="+mn-lt"/>
                <a:ea typeface="+mn-ea"/>
                <a:cs typeface="+mn-cs"/>
              </a:rPr>
              <a:t>But I also had to try to prepare myself for if there was no interpreter, I would need to speak for myself, so I needed to wear a hearing aid and speak with people in spoken English, I didn't know spoken Italian.</a:t>
            </a:r>
          </a:p>
          <a:p>
            <a:r>
              <a:rPr lang="en-US" sz="1200" kern="1200" dirty="0">
                <a:solidFill>
                  <a:schemeClr val="tx1"/>
                </a:solidFill>
                <a:effectLst/>
                <a:latin typeface="+mn-lt"/>
                <a:ea typeface="+mn-ea"/>
                <a:cs typeface="+mn-cs"/>
              </a:rPr>
              <a:t>I realized after orientation that I would be on my own.</a:t>
            </a:r>
          </a:p>
          <a:p>
            <a:r>
              <a:rPr lang="en-US" sz="1200" kern="1200" dirty="0">
                <a:solidFill>
                  <a:schemeClr val="tx1"/>
                </a:solidFill>
                <a:effectLst/>
                <a:latin typeface="+mn-lt"/>
                <a:ea typeface="+mn-ea"/>
                <a:cs typeface="+mn-cs"/>
              </a:rPr>
              <a:t>Different schools that I went to had deaf students.</a:t>
            </a:r>
          </a:p>
          <a:p>
            <a:r>
              <a:rPr lang="en-US" sz="1200" kern="1200" dirty="0">
                <a:solidFill>
                  <a:schemeClr val="tx1"/>
                </a:solidFill>
                <a:effectLst/>
                <a:latin typeface="+mn-lt"/>
                <a:ea typeface="+mn-ea"/>
                <a:cs typeface="+mn-cs"/>
              </a:rPr>
              <a:t>But my host institution, Sienna school for liberal arts was my institution and they were wonderful to work with.</a:t>
            </a:r>
          </a:p>
          <a:p>
            <a:r>
              <a:rPr lang="en-US" sz="1200" kern="1200" dirty="0">
                <a:solidFill>
                  <a:schemeClr val="tx1"/>
                </a:solidFill>
                <a:effectLst/>
                <a:latin typeface="+mn-lt"/>
                <a:ea typeface="+mn-ea"/>
                <a:cs typeface="+mn-cs"/>
              </a:rPr>
              <a:t>I worked with the secretary of the school there and they helped me to translate my letter from English to Italian to send it to the schools I wanted to reach.</a:t>
            </a:r>
          </a:p>
          <a:p>
            <a:r>
              <a:rPr lang="en-US" sz="1200" kern="1200" dirty="0">
                <a:solidFill>
                  <a:schemeClr val="tx1"/>
                </a:solidFill>
                <a:effectLst/>
                <a:latin typeface="+mn-lt"/>
                <a:ea typeface="+mn-ea"/>
                <a:cs typeface="+mn-cs"/>
              </a:rPr>
              <a:t>I sent it to six different deaf schools I interviewed people there.</a:t>
            </a:r>
          </a:p>
          <a:p>
            <a:r>
              <a:rPr lang="en-US" sz="1200" kern="1200" dirty="0">
                <a:solidFill>
                  <a:schemeClr val="tx1"/>
                </a:solidFill>
                <a:effectLst/>
                <a:latin typeface="+mn-lt"/>
                <a:ea typeface="+mn-ea"/>
                <a:cs typeface="+mn-cs"/>
              </a:rPr>
              <a:t>Also the secretary helped me translate from English to Italian and Italian to English.</a:t>
            </a:r>
          </a:p>
          <a:p>
            <a:r>
              <a:rPr lang="en-US" sz="1200" kern="1200" dirty="0">
                <a:solidFill>
                  <a:schemeClr val="tx1"/>
                </a:solidFill>
                <a:effectLst/>
                <a:latin typeface="+mn-lt"/>
                <a:ea typeface="+mn-ea"/>
                <a:cs typeface="+mn-cs"/>
              </a:rPr>
              <a:t>I needed to film the individuals I was interviewing so I had a form in their language that they could understand.</a:t>
            </a:r>
          </a:p>
          <a:p>
            <a:r>
              <a:rPr lang="en-US" sz="1200" kern="1200" dirty="0">
                <a:solidFill>
                  <a:schemeClr val="tx1"/>
                </a:solidFill>
                <a:effectLst/>
                <a:latin typeface="+mn-lt"/>
                <a:ea typeface="+mn-ea"/>
                <a:cs typeface="+mn-cs"/>
              </a:rPr>
              <a:t>But when I met with a deaf person, I had to sign.</a:t>
            </a:r>
          </a:p>
          <a:p>
            <a:r>
              <a:rPr lang="en-US" sz="1200" kern="1200" dirty="0">
                <a:solidFill>
                  <a:schemeClr val="tx1"/>
                </a:solidFill>
                <a:effectLst/>
                <a:latin typeface="+mn-lt"/>
                <a:ea typeface="+mn-ea"/>
                <a:cs typeface="+mn-cs"/>
              </a:rPr>
              <a:t>And before I went to Italy, I did start to learn the basics of Italian sign language.</a:t>
            </a:r>
          </a:p>
          <a:p>
            <a:r>
              <a:rPr lang="en-US" sz="1200" kern="1200" dirty="0">
                <a:solidFill>
                  <a:schemeClr val="tx1"/>
                </a:solidFill>
                <a:effectLst/>
                <a:latin typeface="+mn-lt"/>
                <a:ea typeface="+mn-ea"/>
                <a:cs typeface="+mn-cs"/>
              </a:rPr>
              <a:t>Once I got there, I only had three months to learn Italian sign language, anyway I could.</a:t>
            </a:r>
          </a:p>
          <a:p>
            <a:r>
              <a:rPr lang="en-US" sz="1200" kern="1200" dirty="0">
                <a:solidFill>
                  <a:schemeClr val="tx1"/>
                </a:solidFill>
                <a:effectLst/>
                <a:latin typeface="+mn-lt"/>
                <a:ea typeface="+mn-ea"/>
                <a:cs typeface="+mn-cs"/>
              </a:rPr>
              <a:t>And I met with deaf people in Italy.</a:t>
            </a:r>
          </a:p>
          <a:p>
            <a:r>
              <a:rPr lang="en-US" sz="1200" kern="1200" dirty="0">
                <a:solidFill>
                  <a:schemeClr val="tx1"/>
                </a:solidFill>
                <a:effectLst/>
                <a:latin typeface="+mn-lt"/>
                <a:ea typeface="+mn-ea"/>
                <a:cs typeface="+mn-cs"/>
              </a:rPr>
              <a:t>I use Italian sign language dictionary book.</a:t>
            </a:r>
          </a:p>
          <a:p>
            <a:r>
              <a:rPr lang="en-US" sz="1200" kern="1200" dirty="0">
                <a:solidFill>
                  <a:schemeClr val="tx1"/>
                </a:solidFill>
                <a:effectLst/>
                <a:latin typeface="+mn-lt"/>
                <a:ea typeface="+mn-ea"/>
                <a:cs typeface="+mn-cs"/>
              </a:rPr>
              <a:t>I picked up as much as I could by three months and at the end of the three months I was able to have a pretty good conversation in person.</a:t>
            </a:r>
          </a:p>
          <a:p>
            <a:r>
              <a:rPr lang="en-US" sz="1200" kern="1200" dirty="0">
                <a:solidFill>
                  <a:schemeClr val="tx1"/>
                </a:solidFill>
                <a:effectLst/>
                <a:latin typeface="+mn-lt"/>
                <a:ea typeface="+mn-ea"/>
                <a:cs typeface="+mn-cs"/>
              </a:rPr>
              <a:t>It was successful, even though, yes, I have challenges with communication.</a:t>
            </a:r>
          </a:p>
          <a:p>
            <a:r>
              <a:rPr lang="en-US" sz="1200" kern="1200" dirty="0">
                <a:solidFill>
                  <a:schemeClr val="tx1"/>
                </a:solidFill>
                <a:effectLst/>
                <a:latin typeface="+mn-lt"/>
                <a:ea typeface="+mn-ea"/>
                <a:cs typeface="+mn-cs"/>
              </a:rPr>
              <a:t>It seems that myself and those involved on the Fulbright committee and others, were very helpful, also with my Sienna school, my host institution were great.</a:t>
            </a:r>
          </a:p>
          <a:p>
            <a:r>
              <a:rPr lang="en-US" sz="1200" kern="1200" dirty="0">
                <a:solidFill>
                  <a:schemeClr val="tx1"/>
                </a:solidFill>
                <a:effectLst/>
                <a:latin typeface="+mn-lt"/>
                <a:ea typeface="+mn-ea"/>
                <a:cs typeface="+mn-cs"/>
              </a:rPr>
              <a:t>So I very much enjoyed and appreciated that experience.</a:t>
            </a:r>
          </a:p>
          <a:p>
            <a:r>
              <a:rPr lang="en-US" sz="1200" kern="1200" dirty="0">
                <a:solidFill>
                  <a:schemeClr val="tx1"/>
                </a:solidFill>
                <a:effectLst/>
                <a:latin typeface="+mn-lt"/>
                <a:ea typeface="+mn-ea"/>
                <a:cs typeface="+mn-cs"/>
              </a:rPr>
              <a:t>When I got to Italy, everyone was very friendly, they were familiar with deaf people, they knew how to work with deaf individuals.</a:t>
            </a:r>
          </a:p>
          <a:p>
            <a:r>
              <a:rPr lang="en-US" sz="1200" kern="1200" dirty="0">
                <a:solidFill>
                  <a:schemeClr val="tx1"/>
                </a:solidFill>
                <a:effectLst/>
                <a:latin typeface="+mn-lt"/>
                <a:ea typeface="+mn-ea"/>
                <a:cs typeface="+mn-cs"/>
              </a:rPr>
              <a:t>I felt good connections with them.</a:t>
            </a:r>
          </a:p>
          <a:p>
            <a:r>
              <a:rPr lang="en-US" sz="1200" kern="1200" dirty="0">
                <a:solidFill>
                  <a:schemeClr val="tx1"/>
                </a:solidFill>
                <a:effectLst/>
                <a:latin typeface="+mn-lt"/>
                <a:ea typeface="+mn-ea"/>
                <a:cs typeface="+mn-cs"/>
              </a:rPr>
              <a:t>And really, there were almost no issues that I experienced with that.</a:t>
            </a:r>
          </a:p>
          <a:p>
            <a:r>
              <a:rPr lang="en-US" sz="1200" kern="1200" dirty="0">
                <a:solidFill>
                  <a:schemeClr val="tx1"/>
                </a:solidFill>
                <a:effectLst/>
                <a:latin typeface="+mn-lt"/>
                <a:ea typeface="+mn-ea"/>
                <a:cs typeface="+mn-cs"/>
              </a:rPr>
              <a:t>From that experience I feel like I did learn a lot.</a:t>
            </a:r>
          </a:p>
          <a:p>
            <a:r>
              <a:rPr lang="en-US" sz="1200" kern="1200" dirty="0">
                <a:solidFill>
                  <a:schemeClr val="tx1"/>
                </a:solidFill>
                <a:effectLst/>
                <a:latin typeface="+mn-lt"/>
                <a:ea typeface="+mn-ea"/>
                <a:cs typeface="+mn-cs"/>
              </a:rPr>
              <a:t>I learned a lot about myself as a Fulbright scholar.</a:t>
            </a:r>
          </a:p>
          <a:p>
            <a:r>
              <a:rPr lang="en-US" sz="1200" kern="1200" dirty="0">
                <a:solidFill>
                  <a:schemeClr val="tx1"/>
                </a:solidFill>
                <a:effectLst/>
                <a:latin typeface="+mn-lt"/>
                <a:ea typeface="+mn-ea"/>
                <a:cs typeface="+mn-cs"/>
              </a:rPr>
              <a:t>Before going, I wasn't sure if I could do specific things but I realized I really could, and I realized I needed to self-advocate for the accommodations I might need that others might not know about.</a:t>
            </a:r>
          </a:p>
          <a:p>
            <a:r>
              <a:rPr lang="en-US" sz="1200" kern="1200" dirty="0">
                <a:solidFill>
                  <a:schemeClr val="tx1"/>
                </a:solidFill>
                <a:effectLst/>
                <a:latin typeface="+mn-lt"/>
                <a:ea typeface="+mn-ea"/>
                <a:cs typeface="+mn-cs"/>
              </a:rPr>
              <a:t>It was really a nice experience, overall.</a:t>
            </a:r>
          </a:p>
          <a:p>
            <a:r>
              <a:rPr lang="en-US" sz="1200" kern="1200" dirty="0">
                <a:solidFill>
                  <a:schemeClr val="tx1"/>
                </a:solidFill>
                <a:effectLst/>
                <a:latin typeface="+mn-lt"/>
                <a:ea typeface="+mn-ea"/>
                <a:cs typeface="+mn-cs"/>
              </a:rPr>
              <a:t>And also from that experience, I'm still in contact with the Sienna school.</a:t>
            </a:r>
          </a:p>
          <a:p>
            <a:r>
              <a:rPr lang="en-US" sz="1200" kern="1200" dirty="0">
                <a:solidFill>
                  <a:schemeClr val="tx1"/>
                </a:solidFill>
                <a:effectLst/>
                <a:latin typeface="+mn-lt"/>
                <a:ea typeface="+mn-ea"/>
                <a:cs typeface="+mn-cs"/>
              </a:rPr>
              <a:t>I have been for about 4-5 years, collaborating with them on teaching American sign language to Italian students that are in their program, for summer program.</a:t>
            </a:r>
          </a:p>
          <a:p>
            <a:r>
              <a:rPr lang="en-US" sz="1200" kern="1200" dirty="0">
                <a:solidFill>
                  <a:schemeClr val="tx1"/>
                </a:solidFill>
                <a:effectLst/>
                <a:latin typeface="+mn-lt"/>
                <a:ea typeface="+mn-ea"/>
                <a:cs typeface="+mn-cs"/>
              </a:rPr>
              <a:t>So I'm still in contact with them.</a:t>
            </a:r>
          </a:p>
          <a:p>
            <a:r>
              <a:rPr lang="en-US" sz="1200" kern="1200" dirty="0">
                <a:solidFill>
                  <a:schemeClr val="tx1"/>
                </a:solidFill>
                <a:effectLst/>
                <a:latin typeface="+mn-lt"/>
                <a:ea typeface="+mn-ea"/>
                <a:cs typeface="+mn-cs"/>
              </a:rPr>
              <a:t>And I have not ended my relationship with them.</a:t>
            </a:r>
          </a:p>
          <a:p>
            <a:r>
              <a:rPr lang="en-US" sz="1200" kern="1200" dirty="0">
                <a:solidFill>
                  <a:schemeClr val="tx1"/>
                </a:solidFill>
                <a:effectLst/>
                <a:latin typeface="+mn-lt"/>
                <a:ea typeface="+mn-ea"/>
                <a:cs typeface="+mn-cs"/>
              </a:rPr>
              <a:t>I'm still in touch with them for, you know, I help them to recruit American students to go to the Sienna school for learning Italian sign language and studying, etc..</a:t>
            </a:r>
          </a:p>
          <a:p>
            <a:r>
              <a:rPr lang="en-US" sz="1200" kern="1200" dirty="0">
                <a:solidFill>
                  <a:schemeClr val="tx1"/>
                </a:solidFill>
                <a:effectLst/>
                <a:latin typeface="+mn-lt"/>
                <a:ea typeface="+mn-ea"/>
                <a:cs typeface="+mn-cs"/>
              </a:rPr>
              <a:t>So I'm still assisting, even now at R.I.T., I'm still doing what I can to stay in touch with them.</a:t>
            </a:r>
          </a:p>
          <a:p>
            <a:r>
              <a:rPr lang="en-US" sz="1200" kern="1200" dirty="0">
                <a:solidFill>
                  <a:schemeClr val="tx1"/>
                </a:solidFill>
                <a:effectLst/>
                <a:latin typeface="+mn-lt"/>
                <a:ea typeface="+mn-ea"/>
                <a:cs typeface="+mn-cs"/>
              </a:rPr>
              <a:t>So now, I think that's all I have to say.</a:t>
            </a:r>
          </a:p>
          <a:p>
            <a:r>
              <a:rPr lang="en-US" sz="1200" kern="1200" dirty="0">
                <a:solidFill>
                  <a:schemeClr val="tx1"/>
                </a:solidFill>
                <a:effectLst/>
                <a:latin typeface="+mn-lt"/>
                <a:ea typeface="+mn-ea"/>
                <a:cs typeface="+mn-cs"/>
              </a:rPr>
              <a:t>I will turn it back over to Peter, and of course I'm available for questions, if needed.</a:t>
            </a:r>
          </a:p>
          <a:p>
            <a:pPr>
              <a:spcBef>
                <a:spcPts val="1253"/>
              </a:spcBef>
            </a:pPr>
            <a:endParaRPr lang="en-US" dirty="0"/>
          </a:p>
        </p:txBody>
      </p:sp>
      <p:sp>
        <p:nvSpPr>
          <p:cNvPr id="4" name="Slide Number Placeholder 3"/>
          <p:cNvSpPr>
            <a:spLocks noGrp="1"/>
          </p:cNvSpPr>
          <p:nvPr>
            <p:ph type="sldNum" sz="quarter" idx="10"/>
          </p:nvPr>
        </p:nvSpPr>
        <p:spPr/>
        <p:txBody>
          <a:bodyPr/>
          <a:lstStyle/>
          <a:p>
            <a:pPr>
              <a:defRPr/>
            </a:pPr>
            <a:fld id="{58BB35FB-4425-4B1B-ABF5-DD8CBBC357C5}" type="slidenum">
              <a:rPr lang="en-US" smtClean="0"/>
              <a:pPr>
                <a:defRPr/>
              </a:pPr>
              <a:t>14</a:t>
            </a:fld>
            <a:endParaRPr lang="en-US"/>
          </a:p>
        </p:txBody>
      </p:sp>
    </p:spTree>
    <p:extLst>
      <p:ext uri="{BB962C8B-B14F-4D97-AF65-F5344CB8AC3E}">
        <p14:creationId xmlns:p14="http://schemas.microsoft.com/office/powerpoint/2010/main" val="776181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Peter Raucci: </a:t>
            </a:r>
            <a:r>
              <a:rPr lang="en-US" sz="1200" kern="1200" dirty="0">
                <a:solidFill>
                  <a:schemeClr val="tx1"/>
                </a:solidFill>
                <a:effectLst/>
                <a:latin typeface="+mn-lt"/>
                <a:ea typeface="+mn-ea"/>
                <a:cs typeface="+mn-cs"/>
              </a:rPr>
              <a:t>I hope everyone on the webinar is inspired by Dr. Hill's experience and encouraged by the materials and resources the national clearinghouse and mobility international U.S.A. have available.</a:t>
            </a:r>
          </a:p>
          <a:p>
            <a:r>
              <a:rPr lang="en-US" sz="1200" kern="1200" dirty="0">
                <a:solidFill>
                  <a:schemeClr val="tx1"/>
                </a:solidFill>
                <a:effectLst/>
                <a:latin typeface="+mn-lt"/>
                <a:ea typeface="+mn-ea"/>
                <a:cs typeface="+mn-cs"/>
              </a:rPr>
              <a:t>And also encouraged by the mission of the Fulbright Scholar program.</a:t>
            </a:r>
          </a:p>
          <a:p>
            <a:r>
              <a:rPr lang="en-US" sz="1200" kern="1200" dirty="0">
                <a:solidFill>
                  <a:schemeClr val="tx1"/>
                </a:solidFill>
                <a:effectLst/>
                <a:latin typeface="+mn-lt"/>
                <a:ea typeface="+mn-ea"/>
                <a:cs typeface="+mn-cs"/>
              </a:rPr>
              <a:t>That's why the diversity piece is there, because showing the full diversity of the U.S. does increase mutual understanding of the people of U.S. and other countries.</a:t>
            </a:r>
          </a:p>
          <a:p>
            <a:r>
              <a:rPr lang="en-US" sz="1200" kern="1200" dirty="0">
                <a:solidFill>
                  <a:schemeClr val="tx1"/>
                </a:solidFill>
                <a:effectLst/>
                <a:latin typeface="+mn-lt"/>
                <a:ea typeface="+mn-ea"/>
                <a:cs typeface="+mn-cs"/>
              </a:rPr>
              <a:t>So with that inspiration and encouragement, I want to get into some of the nuts and bolts of the application process for the Fulbright scholar program.</a:t>
            </a:r>
          </a:p>
          <a:p>
            <a:r>
              <a:rPr lang="en-US" sz="1200" kern="1200" dirty="0">
                <a:solidFill>
                  <a:schemeClr val="tx1"/>
                </a:solidFill>
                <a:effectLst/>
                <a:latin typeface="+mn-lt"/>
                <a:ea typeface="+mn-ea"/>
                <a:cs typeface="+mn-cs"/>
              </a:rPr>
              <a:t>This will be a quick overview.</a:t>
            </a:r>
          </a:p>
          <a:p>
            <a:r>
              <a:rPr lang="en-US" sz="1200" kern="1200" dirty="0">
                <a:solidFill>
                  <a:schemeClr val="tx1"/>
                </a:solidFill>
                <a:effectLst/>
                <a:latin typeface="+mn-lt"/>
                <a:ea typeface="+mn-ea"/>
                <a:cs typeface="+mn-cs"/>
              </a:rPr>
              <a:t>We have lots of resources available, so don't feel that you cannot reach out to us.</a:t>
            </a:r>
          </a:p>
          <a:p>
            <a:r>
              <a:rPr lang="en-US" sz="1200" kern="1200" dirty="0">
                <a:solidFill>
                  <a:schemeClr val="tx1"/>
                </a:solidFill>
                <a:effectLst/>
                <a:latin typeface="+mn-lt"/>
                <a:ea typeface="+mn-ea"/>
                <a:cs typeface="+mn-cs"/>
              </a:rPr>
              <a:t>We absolutely welcome you to reach out to us about any kinds of application considerations.</a:t>
            </a:r>
          </a:p>
          <a:p>
            <a:r>
              <a:rPr lang="en-US" sz="1200" kern="1200" dirty="0">
                <a:solidFill>
                  <a:schemeClr val="tx1"/>
                </a:solidFill>
                <a:effectLst/>
                <a:latin typeface="+mn-lt"/>
                <a:ea typeface="+mn-ea"/>
                <a:cs typeface="+mn-cs"/>
              </a:rPr>
              <a:t>So let's look at the application component of the process.</a:t>
            </a:r>
          </a:p>
          <a:p>
            <a:r>
              <a:rPr lang="en-US" sz="1200" kern="1200" dirty="0">
                <a:solidFill>
                  <a:schemeClr val="tx1"/>
                </a:solidFill>
                <a:effectLst/>
                <a:latin typeface="+mn-lt"/>
                <a:ea typeface="+mn-ea"/>
                <a:cs typeface="+mn-cs"/>
              </a:rPr>
              <a:t>There's an application form, which is pretty straight forward.</a:t>
            </a:r>
          </a:p>
          <a:p>
            <a:r>
              <a:rPr lang="en-US" sz="1200" kern="1200" dirty="0">
                <a:solidFill>
                  <a:schemeClr val="tx1"/>
                </a:solidFill>
                <a:effectLst/>
                <a:latin typeface="+mn-lt"/>
                <a:ea typeface="+mn-ea"/>
                <a:cs typeface="+mn-cs"/>
              </a:rPr>
              <a:t>It's nothing you haven't experienced before.</a:t>
            </a:r>
          </a:p>
          <a:p>
            <a:r>
              <a:rPr lang="en-US" sz="1200" kern="1200" dirty="0">
                <a:solidFill>
                  <a:schemeClr val="tx1"/>
                </a:solidFill>
                <a:effectLst/>
                <a:latin typeface="+mn-lt"/>
                <a:ea typeface="+mn-ea"/>
                <a:cs typeface="+mn-cs"/>
              </a:rPr>
              <a:t>And then there's a project statement.</a:t>
            </a:r>
          </a:p>
          <a:p>
            <a:r>
              <a:rPr lang="en-US" sz="1200" kern="1200" dirty="0">
                <a:solidFill>
                  <a:schemeClr val="tx1"/>
                </a:solidFill>
                <a:effectLst/>
                <a:latin typeface="+mn-lt"/>
                <a:ea typeface="+mn-ea"/>
                <a:cs typeface="+mn-cs"/>
              </a:rPr>
              <a:t>This is the sort of heart of your proposal, where you are really working to explain to us what you hope to do, how you hope to accomplish it, and what kind of outcomes you expect out of the work you are doing.</a:t>
            </a:r>
          </a:p>
          <a:p>
            <a:r>
              <a:rPr lang="en-US" sz="1200" kern="1200" dirty="0">
                <a:solidFill>
                  <a:schemeClr val="tx1"/>
                </a:solidFill>
                <a:effectLst/>
                <a:latin typeface="+mn-lt"/>
                <a:ea typeface="+mn-ea"/>
                <a:cs typeface="+mn-cs"/>
              </a:rPr>
              <a:t>I think Dr. Hill gave some great insight about outcomes from his work.</a:t>
            </a:r>
          </a:p>
          <a:p>
            <a:r>
              <a:rPr lang="en-US" sz="1200" kern="1200" dirty="0">
                <a:solidFill>
                  <a:schemeClr val="tx1"/>
                </a:solidFill>
                <a:effectLst/>
                <a:latin typeface="+mn-lt"/>
                <a:ea typeface="+mn-ea"/>
                <a:cs typeface="+mn-cs"/>
              </a:rPr>
              <a:t>We want a curriculum Vitae or resume, about 8 pages, tailored to the work you are applying to do.</a:t>
            </a:r>
          </a:p>
          <a:p>
            <a:r>
              <a:rPr lang="en-US" sz="1200" kern="1200" dirty="0">
                <a:solidFill>
                  <a:schemeClr val="tx1"/>
                </a:solidFill>
                <a:effectLst/>
                <a:latin typeface="+mn-lt"/>
                <a:ea typeface="+mn-ea"/>
                <a:cs typeface="+mn-cs"/>
              </a:rPr>
              <a:t>Syllabi up to 10 pages that really demonstrate your pedagogical style.</a:t>
            </a:r>
          </a:p>
          <a:p>
            <a:r>
              <a:rPr lang="en-US" sz="1200" kern="1200" dirty="0">
                <a:solidFill>
                  <a:schemeClr val="tx1"/>
                </a:solidFill>
                <a:effectLst/>
                <a:latin typeface="+mn-lt"/>
                <a:ea typeface="+mn-ea"/>
                <a:cs typeface="+mn-cs"/>
              </a:rPr>
              <a:t>Give us a sense who you are as an instructor.</a:t>
            </a:r>
          </a:p>
          <a:p>
            <a:r>
              <a:rPr lang="en-US" sz="1200" kern="1200" dirty="0">
                <a:solidFill>
                  <a:schemeClr val="tx1"/>
                </a:solidFill>
                <a:effectLst/>
                <a:latin typeface="+mn-lt"/>
                <a:ea typeface="+mn-ea"/>
                <a:cs typeface="+mn-cs"/>
              </a:rPr>
              <a:t>If you are applying for a research award we will want a bibliography, you could think of as a literature review.</a:t>
            </a:r>
          </a:p>
          <a:p>
            <a:r>
              <a:rPr lang="en-US" sz="1200" kern="1200" dirty="0">
                <a:solidFill>
                  <a:schemeClr val="tx1"/>
                </a:solidFill>
                <a:effectLst/>
                <a:latin typeface="+mn-lt"/>
                <a:ea typeface="+mn-ea"/>
                <a:cs typeface="+mn-cs"/>
              </a:rPr>
              <a:t>The relevant literature as it relates to your topic.</a:t>
            </a:r>
          </a:p>
          <a:p>
            <a:r>
              <a:rPr lang="en-US" sz="1200" kern="1200" dirty="0">
                <a:solidFill>
                  <a:schemeClr val="tx1"/>
                </a:solidFill>
                <a:effectLst/>
                <a:latin typeface="+mn-lt"/>
                <a:ea typeface="+mn-ea"/>
                <a:cs typeface="+mn-cs"/>
              </a:rPr>
              <a:t>We will want three letters of reference and we have specific guidelines on our website and in our application materials around who can serve as a reference provider.</a:t>
            </a:r>
          </a:p>
          <a:p>
            <a:r>
              <a:rPr lang="en-US" sz="1200" kern="1200" dirty="0">
                <a:solidFill>
                  <a:schemeClr val="tx1"/>
                </a:solidFill>
                <a:effectLst/>
                <a:latin typeface="+mn-lt"/>
                <a:ea typeface="+mn-ea"/>
                <a:cs typeface="+mn-cs"/>
              </a:rPr>
              <a:t>But generally, there are three letters of reference required.</a:t>
            </a:r>
          </a:p>
          <a:p>
            <a:r>
              <a:rPr lang="en-US" sz="1200" kern="1200" dirty="0">
                <a:solidFill>
                  <a:schemeClr val="tx1"/>
                </a:solidFill>
                <a:effectLst/>
                <a:latin typeface="+mn-lt"/>
                <a:ea typeface="+mn-ea"/>
                <a:cs typeface="+mn-cs"/>
              </a:rPr>
              <a:t>And these are strong advocates for you, and can really vouch for the fact that your project is a quality project.</a:t>
            </a:r>
          </a:p>
          <a:p>
            <a:r>
              <a:rPr lang="en-US" sz="1200" kern="1200" dirty="0">
                <a:solidFill>
                  <a:schemeClr val="tx1"/>
                </a:solidFill>
                <a:effectLst/>
                <a:latin typeface="+mn-lt"/>
                <a:ea typeface="+mn-ea"/>
                <a:cs typeface="+mn-cs"/>
              </a:rPr>
              <a:t>But also connects to that Fulbright mission of mutual understanding.</a:t>
            </a:r>
          </a:p>
          <a:p>
            <a:r>
              <a:rPr lang="en-US" sz="1200" kern="1200" dirty="0">
                <a:solidFill>
                  <a:schemeClr val="tx1"/>
                </a:solidFill>
                <a:effectLst/>
                <a:latin typeface="+mn-lt"/>
                <a:ea typeface="+mn-ea"/>
                <a:cs typeface="+mn-cs"/>
              </a:rPr>
              <a:t>Because our awards are vast and have different requirements there may be additional components depending on the award.</a:t>
            </a:r>
          </a:p>
          <a:p>
            <a:r>
              <a:rPr lang="en-US" sz="1200" kern="1200" dirty="0">
                <a:solidFill>
                  <a:schemeClr val="tx1"/>
                </a:solidFill>
                <a:effectLst/>
                <a:latin typeface="+mn-lt"/>
                <a:ea typeface="+mn-ea"/>
                <a:cs typeface="+mn-cs"/>
              </a:rPr>
              <a:t>There may be language proficiency requirements.</a:t>
            </a:r>
          </a:p>
          <a:p>
            <a:r>
              <a:rPr lang="en-US" sz="1200" kern="1200" dirty="0">
                <a:solidFill>
                  <a:schemeClr val="tx1"/>
                </a:solidFill>
                <a:effectLst/>
                <a:latin typeface="+mn-lt"/>
                <a:ea typeface="+mn-ea"/>
                <a:cs typeface="+mn-cs"/>
              </a:rPr>
              <a:t>Many of our awards do require a letter of recommendation from a host institution overseas.</a:t>
            </a:r>
          </a:p>
          <a:p>
            <a:r>
              <a:rPr lang="en-US" sz="1200" kern="1200" dirty="0">
                <a:solidFill>
                  <a:schemeClr val="tx1"/>
                </a:solidFill>
                <a:effectLst/>
                <a:latin typeface="+mn-lt"/>
                <a:ea typeface="+mn-ea"/>
                <a:cs typeface="+mn-cs"/>
              </a:rPr>
              <a:t>If you are applying in a field such as the arts, architecture, journalism, creative writing there's space for you to upload a work sample as well.</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8BB35FB-4425-4B1B-ABF5-DD8CBBC357C5}"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46578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dig a little into the project statement.</a:t>
            </a:r>
          </a:p>
          <a:p>
            <a:r>
              <a:rPr lang="en-US" sz="1200" kern="1200" dirty="0">
                <a:solidFill>
                  <a:schemeClr val="tx1"/>
                </a:solidFill>
                <a:effectLst/>
                <a:latin typeface="+mn-lt"/>
                <a:ea typeface="+mn-ea"/>
                <a:cs typeface="+mn-cs"/>
              </a:rPr>
              <a:t>Really this is the heart of your application.</a:t>
            </a:r>
          </a:p>
          <a:p>
            <a:r>
              <a:rPr lang="en-US" sz="1200" kern="1200" dirty="0">
                <a:solidFill>
                  <a:schemeClr val="tx1"/>
                </a:solidFill>
                <a:effectLst/>
                <a:latin typeface="+mn-lt"/>
                <a:ea typeface="+mn-ea"/>
                <a:cs typeface="+mn-cs"/>
              </a:rPr>
              <a:t>This is your opportunity to really lay out the nuts and bolts of your project.</a:t>
            </a:r>
          </a:p>
          <a:p>
            <a:r>
              <a:rPr lang="en-US" sz="1200" kern="1200" dirty="0">
                <a:solidFill>
                  <a:schemeClr val="tx1"/>
                </a:solidFill>
                <a:effectLst/>
                <a:latin typeface="+mn-lt"/>
                <a:ea typeface="+mn-ea"/>
                <a:cs typeface="+mn-cs"/>
              </a:rPr>
              <a:t>But keep in mind, this is also where you show us your inspiration.</a:t>
            </a:r>
          </a:p>
          <a:p>
            <a:r>
              <a:rPr lang="en-US" sz="1200" kern="1200" dirty="0">
                <a:solidFill>
                  <a:schemeClr val="tx1"/>
                </a:solidFill>
                <a:effectLst/>
                <a:latin typeface="+mn-lt"/>
                <a:ea typeface="+mn-ea"/>
                <a:cs typeface="+mn-cs"/>
              </a:rPr>
              <a:t>Why Fulbright?</a:t>
            </a:r>
          </a:p>
          <a:p>
            <a:r>
              <a:rPr lang="en-US" sz="1200" kern="1200" dirty="0">
                <a:solidFill>
                  <a:schemeClr val="tx1"/>
                </a:solidFill>
                <a:effectLst/>
                <a:latin typeface="+mn-lt"/>
                <a:ea typeface="+mn-ea"/>
                <a:cs typeface="+mn-cs"/>
              </a:rPr>
              <a:t>Why this country?</a:t>
            </a:r>
          </a:p>
          <a:p>
            <a:r>
              <a:rPr lang="en-US" sz="1200" kern="1200" dirty="0">
                <a:solidFill>
                  <a:schemeClr val="tx1"/>
                </a:solidFill>
                <a:effectLst/>
                <a:latin typeface="+mn-lt"/>
                <a:ea typeface="+mn-ea"/>
                <a:cs typeface="+mn-cs"/>
              </a:rPr>
              <a:t>What is it about the work you are about to do resonates with the country and how are those outcomes going to tie into the Fulbright goal of increasing mutual understanding.</a:t>
            </a:r>
          </a:p>
          <a:p>
            <a:r>
              <a:rPr lang="en-US" sz="1200" kern="1200" dirty="0">
                <a:solidFill>
                  <a:schemeClr val="tx1"/>
                </a:solidFill>
                <a:effectLst/>
                <a:latin typeface="+mn-lt"/>
                <a:ea typeface="+mn-ea"/>
                <a:cs typeface="+mn-cs"/>
              </a:rPr>
              <a:t>Give us a sense of what you actually want to do.</a:t>
            </a:r>
          </a:p>
          <a:p>
            <a:r>
              <a:rPr lang="en-US" sz="1200" kern="1200" dirty="0">
                <a:solidFill>
                  <a:schemeClr val="tx1"/>
                </a:solidFill>
                <a:effectLst/>
                <a:latin typeface="+mn-lt"/>
                <a:ea typeface="+mn-ea"/>
                <a:cs typeface="+mn-cs"/>
              </a:rPr>
              <a:t>Specific courses you are planning on teaching.</a:t>
            </a:r>
          </a:p>
          <a:p>
            <a:r>
              <a:rPr lang="en-US" sz="1200" kern="1200" dirty="0">
                <a:solidFill>
                  <a:schemeClr val="tx1"/>
                </a:solidFill>
                <a:effectLst/>
                <a:latin typeface="+mn-lt"/>
                <a:ea typeface="+mn-ea"/>
                <a:cs typeface="+mn-cs"/>
              </a:rPr>
              <a:t>The methods of your research.</a:t>
            </a:r>
          </a:p>
          <a:p>
            <a:r>
              <a:rPr lang="en-US" sz="1200" kern="1200" dirty="0">
                <a:solidFill>
                  <a:schemeClr val="tx1"/>
                </a:solidFill>
                <a:effectLst/>
                <a:latin typeface="+mn-lt"/>
                <a:ea typeface="+mn-ea"/>
                <a:cs typeface="+mn-cs"/>
              </a:rPr>
              <a:t>And also give us a sense of the outcomes you are expecting for the grant.</a:t>
            </a:r>
          </a:p>
          <a:p>
            <a:r>
              <a:rPr lang="en-US" sz="1200" kern="1200" dirty="0">
                <a:solidFill>
                  <a:schemeClr val="tx1"/>
                </a:solidFill>
                <a:effectLst/>
                <a:latin typeface="+mn-lt"/>
                <a:ea typeface="+mn-ea"/>
                <a:cs typeface="+mn-cs"/>
              </a:rPr>
              <a:t>What is the activity for your host institution overseas.</a:t>
            </a:r>
          </a:p>
          <a:p>
            <a:r>
              <a:rPr lang="en-US" sz="1200" kern="1200" dirty="0">
                <a:solidFill>
                  <a:schemeClr val="tx1"/>
                </a:solidFill>
                <a:effectLst/>
                <a:latin typeface="+mn-lt"/>
                <a:ea typeface="+mn-ea"/>
                <a:cs typeface="+mn-cs"/>
              </a:rPr>
              <a:t>But what is the impact on you?</a:t>
            </a:r>
          </a:p>
          <a:p>
            <a:r>
              <a:rPr lang="en-US" sz="1200" kern="1200" dirty="0">
                <a:solidFill>
                  <a:schemeClr val="tx1"/>
                </a:solidFill>
                <a:effectLst/>
                <a:latin typeface="+mn-lt"/>
                <a:ea typeface="+mn-ea"/>
                <a:cs typeface="+mn-cs"/>
              </a:rPr>
              <a:t>The professional, personal, academic impact.</a:t>
            </a:r>
          </a:p>
          <a:p>
            <a:r>
              <a:rPr lang="en-US" sz="1200" kern="1200" dirty="0">
                <a:solidFill>
                  <a:schemeClr val="tx1"/>
                </a:solidFill>
                <a:effectLst/>
                <a:latin typeface="+mn-lt"/>
                <a:ea typeface="+mn-ea"/>
                <a:cs typeface="+mn-cs"/>
              </a:rPr>
              <a:t>Give us a vision for that in the project statement.</a:t>
            </a:r>
          </a:p>
          <a:p>
            <a:r>
              <a:rPr lang="en-US" sz="1200" kern="1200" dirty="0">
                <a:solidFill>
                  <a:schemeClr val="tx1"/>
                </a:solidFill>
                <a:effectLst/>
                <a:latin typeface="+mn-lt"/>
                <a:ea typeface="+mn-ea"/>
                <a:cs typeface="+mn-cs"/>
              </a:rPr>
              <a:t>And then your project statement also speaks to how adaptable you are.</a:t>
            </a:r>
          </a:p>
          <a:p>
            <a:r>
              <a:rPr lang="en-US" sz="1200" kern="1200" dirty="0">
                <a:solidFill>
                  <a:schemeClr val="tx1"/>
                </a:solidFill>
                <a:effectLst/>
                <a:latin typeface="+mn-lt"/>
                <a:ea typeface="+mn-ea"/>
                <a:cs typeface="+mn-cs"/>
              </a:rPr>
              <a:t>How well you deal with challenging situations.</a:t>
            </a:r>
          </a:p>
          <a:p>
            <a:r>
              <a:rPr lang="en-US" sz="1200" kern="1200" dirty="0">
                <a:solidFill>
                  <a:schemeClr val="tx1"/>
                </a:solidFill>
                <a:effectLst/>
                <a:latin typeface="+mn-lt"/>
                <a:ea typeface="+mn-ea"/>
                <a:cs typeface="+mn-cs"/>
              </a:rPr>
              <a:t>How can you navigate different systems of education or different styles of teaching.</a:t>
            </a:r>
          </a:p>
          <a:p>
            <a:r>
              <a:rPr lang="en-US" sz="1200" kern="1200" dirty="0">
                <a:solidFill>
                  <a:schemeClr val="tx1"/>
                </a:solidFill>
                <a:effectLst/>
                <a:latin typeface="+mn-lt"/>
                <a:ea typeface="+mn-ea"/>
                <a:cs typeface="+mn-cs"/>
              </a:rPr>
              <a:t>We want you to exceed and get a sense for your vision how are you going to succeed at your proposed project.</a:t>
            </a:r>
          </a:p>
          <a:p>
            <a:r>
              <a:rPr lang="en-US" sz="1200" kern="1200" dirty="0">
                <a:solidFill>
                  <a:schemeClr val="tx1"/>
                </a:solidFill>
                <a:effectLst/>
                <a:latin typeface="+mn-lt"/>
                <a:ea typeface="+mn-ea"/>
                <a:cs typeface="+mn-cs"/>
              </a:rPr>
              <a:t>That's a tight overview of what a project statement should cover.</a:t>
            </a:r>
          </a:p>
          <a:p>
            <a:r>
              <a:rPr lang="en-US" sz="1200" kern="1200" dirty="0">
                <a:solidFill>
                  <a:schemeClr val="tx1"/>
                </a:solidFill>
                <a:effectLst/>
                <a:latin typeface="+mn-lt"/>
                <a:ea typeface="+mn-ea"/>
                <a:cs typeface="+mn-cs"/>
              </a:rPr>
              <a:t>Again, that's an integral part of your application.</a:t>
            </a:r>
          </a:p>
          <a:p>
            <a:endParaRPr lang="en-US" dirty="0"/>
          </a:p>
        </p:txBody>
      </p:sp>
      <p:sp>
        <p:nvSpPr>
          <p:cNvPr id="4" name="Slide Number Placeholder 3"/>
          <p:cNvSpPr>
            <a:spLocks noGrp="1"/>
          </p:cNvSpPr>
          <p:nvPr>
            <p:ph type="sldNum" sz="quarter" idx="10"/>
          </p:nvPr>
        </p:nvSpPr>
        <p:spPr/>
        <p:txBody>
          <a:bodyPr/>
          <a:lstStyle/>
          <a:p>
            <a:pPr>
              <a:defRPr/>
            </a:pPr>
            <a:fld id="{58BB35FB-4425-4B1B-ABF5-DD8CBBC357C5}" type="slidenum">
              <a:rPr lang="en-US" smtClean="0"/>
              <a:pPr>
                <a:defRPr/>
              </a:pPr>
              <a:t>16</a:t>
            </a:fld>
            <a:endParaRPr lang="en-US"/>
          </a:p>
        </p:txBody>
      </p:sp>
    </p:spTree>
    <p:extLst>
      <p:ext uri="{BB962C8B-B14F-4D97-AF65-F5344CB8AC3E}">
        <p14:creationId xmlns:p14="http://schemas.microsoft.com/office/powerpoint/2010/main" val="36758548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I mentioned, many of our awards require letters of invitation from host institutions overseas.</a:t>
            </a:r>
          </a:p>
          <a:p>
            <a:r>
              <a:rPr lang="en-US" sz="1200" kern="1200" dirty="0">
                <a:solidFill>
                  <a:schemeClr val="tx1"/>
                </a:solidFill>
                <a:effectLst/>
                <a:latin typeface="+mn-lt"/>
                <a:ea typeface="+mn-ea"/>
                <a:cs typeface="+mn-cs"/>
              </a:rPr>
              <a:t>Some of our awards have identified potential host institutions.</a:t>
            </a:r>
          </a:p>
          <a:p>
            <a:r>
              <a:rPr lang="en-US" sz="1200" kern="1200" dirty="0">
                <a:solidFill>
                  <a:schemeClr val="tx1"/>
                </a:solidFill>
                <a:effectLst/>
                <a:latin typeface="+mn-lt"/>
                <a:ea typeface="+mn-ea"/>
                <a:cs typeface="+mn-cs"/>
              </a:rPr>
              <a:t>Others are open to universities, N.G.O.s, research centers,</a:t>
            </a:r>
            <a:r>
              <a:rPr lang="en-US" sz="1200" kern="1200" baseline="0" dirty="0">
                <a:solidFill>
                  <a:schemeClr val="tx1"/>
                </a:solidFill>
                <a:effectLst/>
                <a:latin typeface="+mn-lt"/>
                <a:ea typeface="+mn-ea"/>
                <a:cs typeface="+mn-cs"/>
              </a:rPr>
              <a:t> cultural centers, etc. that </a:t>
            </a:r>
            <a:r>
              <a:rPr lang="en-US" sz="1200" kern="1200" dirty="0">
                <a:solidFill>
                  <a:schemeClr val="tx1"/>
                </a:solidFill>
                <a:effectLst/>
                <a:latin typeface="+mn-lt"/>
                <a:ea typeface="+mn-ea"/>
                <a:cs typeface="+mn-cs"/>
              </a:rPr>
              <a:t>you actually have to proactively find yourself.</a:t>
            </a:r>
          </a:p>
          <a:p>
            <a:r>
              <a:rPr lang="en-US" sz="1200" kern="1200" dirty="0">
                <a:solidFill>
                  <a:schemeClr val="tx1"/>
                </a:solidFill>
                <a:effectLst/>
                <a:latin typeface="+mn-lt"/>
                <a:ea typeface="+mn-ea"/>
                <a:cs typeface="+mn-cs"/>
              </a:rPr>
              <a:t>If a host is identified, we generally will write that into the award description.</a:t>
            </a:r>
          </a:p>
          <a:p>
            <a:r>
              <a:rPr lang="en-US" sz="1200" kern="1200" dirty="0">
                <a:solidFill>
                  <a:schemeClr val="tx1"/>
                </a:solidFill>
                <a:effectLst/>
                <a:latin typeface="+mn-lt"/>
                <a:ea typeface="+mn-ea"/>
                <a:cs typeface="+mn-cs"/>
              </a:rPr>
              <a:t>If the host is not identified, there are many sources available to you to find a potential host institution.</a:t>
            </a:r>
          </a:p>
          <a:p>
            <a:r>
              <a:rPr lang="en-US" sz="1200" kern="1200" dirty="0">
                <a:solidFill>
                  <a:schemeClr val="tx1"/>
                </a:solidFill>
                <a:effectLst/>
                <a:latin typeface="+mn-lt"/>
                <a:ea typeface="+mn-ea"/>
                <a:cs typeface="+mn-cs"/>
              </a:rPr>
              <a:t>Is there an international office on your campus or Fulbright scholar liaison on your campus?</a:t>
            </a:r>
          </a:p>
          <a:p>
            <a:r>
              <a:rPr lang="en-US" sz="1200" kern="1200" dirty="0">
                <a:solidFill>
                  <a:schemeClr val="tx1"/>
                </a:solidFill>
                <a:effectLst/>
                <a:latin typeface="+mn-lt"/>
                <a:ea typeface="+mn-ea"/>
                <a:cs typeface="+mn-cs"/>
              </a:rPr>
              <a:t>You could search our Fulbright directory to search for your institution or field or folks who have gone to a particular country to drill down to see some examples of alumni throughout the Fulbright scholar program.</a:t>
            </a:r>
          </a:p>
          <a:p>
            <a:r>
              <a:rPr lang="en-US" sz="1200" kern="1200" dirty="0">
                <a:solidFill>
                  <a:schemeClr val="tx1"/>
                </a:solidFill>
                <a:effectLst/>
                <a:latin typeface="+mn-lt"/>
                <a:ea typeface="+mn-ea"/>
                <a:cs typeface="+mn-cs"/>
              </a:rPr>
              <a:t>And many of our award descriptions we actually will give you some indication of hosts as well.</a:t>
            </a:r>
          </a:p>
          <a:p>
            <a:r>
              <a:rPr lang="en-US" sz="1200" kern="1200" dirty="0">
                <a:solidFill>
                  <a:schemeClr val="tx1"/>
                </a:solidFill>
                <a:effectLst/>
                <a:latin typeface="+mn-lt"/>
                <a:ea typeface="+mn-ea"/>
                <a:cs typeface="+mn-cs"/>
              </a:rPr>
              <a:t>Or provide some resources.</a:t>
            </a:r>
          </a:p>
          <a:p>
            <a:r>
              <a:rPr lang="en-US" sz="1200" kern="1200" dirty="0">
                <a:solidFill>
                  <a:schemeClr val="tx1"/>
                </a:solidFill>
                <a:effectLst/>
                <a:latin typeface="+mn-lt"/>
                <a:ea typeface="+mn-ea"/>
                <a:cs typeface="+mn-cs"/>
              </a:rPr>
              <a:t>In some cases, the Fulbright commission or U.S. embassy may be able to assist you with finding a host institution if you don't have the connections yourself and if you are needing help connecting to a host institution.</a:t>
            </a:r>
          </a:p>
          <a:p>
            <a:r>
              <a:rPr lang="en-US" sz="1200" kern="1200" dirty="0">
                <a:solidFill>
                  <a:schemeClr val="tx1"/>
                </a:solidFill>
                <a:effectLst/>
                <a:latin typeface="+mn-lt"/>
                <a:ea typeface="+mn-ea"/>
                <a:cs typeface="+mn-cs"/>
              </a:rPr>
              <a:t>Letters of invitation, they are generally non-binding expressions of interest from the host institution overseas.</a:t>
            </a:r>
          </a:p>
          <a:p>
            <a:r>
              <a:rPr lang="en-US" sz="1200" kern="1200" dirty="0">
                <a:solidFill>
                  <a:schemeClr val="tx1"/>
                </a:solidFill>
                <a:effectLst/>
                <a:latin typeface="+mn-lt"/>
                <a:ea typeface="+mn-ea"/>
                <a:cs typeface="+mn-cs"/>
              </a:rPr>
              <a:t>They generally should come from the person who you will most closely be collaborating.</a:t>
            </a:r>
          </a:p>
          <a:p>
            <a:r>
              <a:rPr lang="en-US" sz="1200" kern="1200" dirty="0">
                <a:solidFill>
                  <a:schemeClr val="tx1"/>
                </a:solidFill>
                <a:effectLst/>
                <a:latin typeface="+mn-lt"/>
                <a:ea typeface="+mn-ea"/>
                <a:cs typeface="+mn-cs"/>
              </a:rPr>
              <a:t>Although some countries and some awards will have some peculiarities around who could write the letter or what goes in the letter.</a:t>
            </a:r>
          </a:p>
          <a:p>
            <a:r>
              <a:rPr lang="en-US" sz="1200" kern="1200" dirty="0">
                <a:solidFill>
                  <a:schemeClr val="tx1"/>
                </a:solidFill>
                <a:effectLst/>
                <a:latin typeface="+mn-lt"/>
                <a:ea typeface="+mn-ea"/>
                <a:cs typeface="+mn-cs"/>
              </a:rPr>
              <a:t>But generally we will want this to be on institutional letterhead.</a:t>
            </a:r>
          </a:p>
          <a:p>
            <a:r>
              <a:rPr lang="en-US" sz="1200" kern="1200" dirty="0">
                <a:solidFill>
                  <a:schemeClr val="tx1"/>
                </a:solidFill>
                <a:effectLst/>
                <a:latin typeface="+mn-lt"/>
                <a:ea typeface="+mn-ea"/>
                <a:cs typeface="+mn-cs"/>
              </a:rPr>
              <a:t>It shows the host institution is able to accommodate your project but also excited about accommodating your project.</a:t>
            </a:r>
          </a:p>
          <a:p>
            <a:endParaRPr lang="en-US" dirty="0"/>
          </a:p>
        </p:txBody>
      </p:sp>
      <p:sp>
        <p:nvSpPr>
          <p:cNvPr id="4" name="Slide Number Placeholder 3"/>
          <p:cNvSpPr>
            <a:spLocks noGrp="1"/>
          </p:cNvSpPr>
          <p:nvPr>
            <p:ph type="sldNum" sz="quarter" idx="10"/>
          </p:nvPr>
        </p:nvSpPr>
        <p:spPr/>
        <p:txBody>
          <a:bodyPr/>
          <a:lstStyle/>
          <a:p>
            <a:pPr>
              <a:defRPr/>
            </a:pPr>
            <a:fld id="{58BB35FB-4425-4B1B-ABF5-DD8CBBC357C5}" type="slidenum">
              <a:rPr lang="en-US" smtClean="0"/>
              <a:pPr>
                <a:defRPr/>
              </a:pPr>
              <a:t>17</a:t>
            </a:fld>
            <a:endParaRPr lang="en-US"/>
          </a:p>
        </p:txBody>
      </p:sp>
    </p:spTree>
    <p:extLst>
      <p:ext uri="{BB962C8B-B14F-4D97-AF65-F5344CB8AC3E}">
        <p14:creationId xmlns:p14="http://schemas.microsoft.com/office/powerpoint/2010/main" val="3767372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terms of submitting a competitive application, we look at feasibility, we look at quality, we look at outcomes.</a:t>
            </a:r>
          </a:p>
          <a:p>
            <a:r>
              <a:rPr lang="en-US" sz="1200" kern="1200" dirty="0">
                <a:solidFill>
                  <a:schemeClr val="tx1"/>
                </a:solidFill>
                <a:effectLst/>
                <a:latin typeface="+mn-lt"/>
                <a:ea typeface="+mn-ea"/>
                <a:cs typeface="+mn-cs"/>
              </a:rPr>
              <a:t>But really, you want to make sure you cover all of those considerations, that also links to that Fulbright goal of promoting mutual understanding.</a:t>
            </a:r>
          </a:p>
          <a:p>
            <a:r>
              <a:rPr lang="en-US" sz="1200" kern="1200" dirty="0">
                <a:solidFill>
                  <a:schemeClr val="tx1"/>
                </a:solidFill>
                <a:effectLst/>
                <a:latin typeface="+mn-lt"/>
                <a:ea typeface="+mn-ea"/>
                <a:cs typeface="+mn-cs"/>
              </a:rPr>
              <a:t>You want to help us understand why you are interested in the Fulbright program in that country.</a:t>
            </a:r>
          </a:p>
          <a:p>
            <a:r>
              <a:rPr lang="en-US" sz="1200" kern="1200" dirty="0">
                <a:solidFill>
                  <a:schemeClr val="tx1"/>
                </a:solidFill>
                <a:effectLst/>
                <a:latin typeface="+mn-lt"/>
                <a:ea typeface="+mn-ea"/>
                <a:cs typeface="+mn-cs"/>
              </a:rPr>
              <a:t>You want to walk us through your professional and academic background and skills link to the parameters of the award.</a:t>
            </a:r>
          </a:p>
          <a:p>
            <a:r>
              <a:rPr lang="en-US" sz="1200" kern="1200" dirty="0">
                <a:solidFill>
                  <a:schemeClr val="tx1"/>
                </a:solidFill>
                <a:effectLst/>
                <a:latin typeface="+mn-lt"/>
                <a:ea typeface="+mn-ea"/>
                <a:cs typeface="+mn-cs"/>
              </a:rPr>
              <a:t>And you want to give us a sense of cultural diplomacy and flexibility.</a:t>
            </a:r>
          </a:p>
          <a:p>
            <a:r>
              <a:rPr lang="en-US" sz="1200" kern="1200" dirty="0">
                <a:solidFill>
                  <a:schemeClr val="tx1"/>
                </a:solidFill>
                <a:effectLst/>
                <a:latin typeface="+mn-lt"/>
                <a:ea typeface="+mn-ea"/>
                <a:cs typeface="+mn-cs"/>
              </a:rPr>
              <a:t>And then also tying that into what the impact could be.</a:t>
            </a:r>
          </a:p>
          <a:p>
            <a:r>
              <a:rPr lang="en-US" sz="1200" kern="1200" dirty="0">
                <a:solidFill>
                  <a:schemeClr val="tx1"/>
                </a:solidFill>
                <a:effectLst/>
                <a:latin typeface="+mn-lt"/>
                <a:ea typeface="+mn-ea"/>
                <a:cs typeface="+mn-cs"/>
              </a:rPr>
              <a:t>Again, I want to thank Dr. Hill for giving us such great insight what he did on his grant and he is still in touch with the institution in Italy is a great example of some of the outcomes, some of the continuing connections you start on your Fulbright grant.</a:t>
            </a:r>
          </a:p>
          <a:p>
            <a:r>
              <a:rPr lang="en-US" sz="1200" kern="1200" dirty="0">
                <a:solidFill>
                  <a:schemeClr val="tx1"/>
                </a:solidFill>
                <a:effectLst/>
                <a:latin typeface="+mn-lt"/>
                <a:ea typeface="+mn-ea"/>
                <a:cs typeface="+mn-cs"/>
              </a:rPr>
              <a:t>These activities don't stop when your grant ends- you are a </a:t>
            </a:r>
            <a:r>
              <a:rPr lang="en-US" sz="1200" kern="1200" dirty="0" err="1">
                <a:solidFill>
                  <a:schemeClr val="tx1"/>
                </a:solidFill>
                <a:effectLst/>
                <a:latin typeface="+mn-lt"/>
                <a:ea typeface="+mn-ea"/>
                <a:cs typeface="+mn-cs"/>
              </a:rPr>
              <a:t>Fulbrighter</a:t>
            </a:r>
            <a:r>
              <a:rPr lang="en-US" sz="1200" kern="1200" dirty="0">
                <a:solidFill>
                  <a:schemeClr val="tx1"/>
                </a:solidFill>
                <a:effectLst/>
                <a:latin typeface="+mn-lt"/>
                <a:ea typeface="+mn-ea"/>
                <a:cs typeface="+mn-cs"/>
              </a:rPr>
              <a:t> even after your grant.</a:t>
            </a:r>
          </a:p>
          <a:p>
            <a:r>
              <a:rPr lang="en-US" sz="1200" kern="1200" dirty="0">
                <a:solidFill>
                  <a:schemeClr val="tx1"/>
                </a:solidFill>
                <a:effectLst/>
                <a:latin typeface="+mn-lt"/>
                <a:ea typeface="+mn-ea"/>
                <a:cs typeface="+mn-cs"/>
              </a:rPr>
              <a:t>You are part of this great network.</a:t>
            </a:r>
          </a:p>
          <a:p>
            <a:r>
              <a:rPr lang="en-US" sz="1200" kern="1200" dirty="0">
                <a:solidFill>
                  <a:schemeClr val="tx1"/>
                </a:solidFill>
                <a:effectLst/>
                <a:latin typeface="+mn-lt"/>
                <a:ea typeface="+mn-ea"/>
                <a:cs typeface="+mn-cs"/>
              </a:rPr>
              <a:t>That's part of connecting and building the mutual understanding is continuing the conversation and continuing the connection.</a:t>
            </a:r>
          </a:p>
          <a:p>
            <a:endParaRPr lang="en-US" dirty="0"/>
          </a:p>
        </p:txBody>
      </p:sp>
      <p:sp>
        <p:nvSpPr>
          <p:cNvPr id="4" name="Slide Number Placeholder 3"/>
          <p:cNvSpPr>
            <a:spLocks noGrp="1"/>
          </p:cNvSpPr>
          <p:nvPr>
            <p:ph type="sldNum" sz="quarter" idx="10"/>
          </p:nvPr>
        </p:nvSpPr>
        <p:spPr/>
        <p:txBody>
          <a:bodyPr/>
          <a:lstStyle/>
          <a:p>
            <a:pPr>
              <a:defRPr/>
            </a:pPr>
            <a:fld id="{58BB35FB-4425-4B1B-ABF5-DD8CBBC357C5}" type="slidenum">
              <a:rPr lang="en-US" smtClean="0"/>
              <a:pPr>
                <a:defRPr/>
              </a:pPr>
              <a:t>18</a:t>
            </a:fld>
            <a:endParaRPr lang="en-US"/>
          </a:p>
        </p:txBody>
      </p:sp>
    </p:spTree>
    <p:extLst>
      <p:ext uri="{BB962C8B-B14F-4D97-AF65-F5344CB8AC3E}">
        <p14:creationId xmlns:p14="http://schemas.microsoft.com/office/powerpoint/2010/main" val="3405864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I will go a little bit over our review process and time line.</a:t>
            </a:r>
          </a:p>
          <a:p>
            <a:r>
              <a:rPr lang="en-US" sz="1200" kern="1200" dirty="0">
                <a:solidFill>
                  <a:schemeClr val="tx1"/>
                </a:solidFill>
                <a:effectLst/>
                <a:latin typeface="+mn-lt"/>
                <a:ea typeface="+mn-ea"/>
                <a:cs typeface="+mn-cs"/>
              </a:rPr>
              <a:t>This is a very quick overview but in general for the Fulbright U.S. scholar program, the deadline is August 1st.</a:t>
            </a:r>
          </a:p>
          <a:p>
            <a:r>
              <a:rPr lang="en-US" sz="1200" kern="1200" dirty="0">
                <a:solidFill>
                  <a:schemeClr val="tx1"/>
                </a:solidFill>
                <a:effectLst/>
                <a:latin typeface="+mn-lt"/>
                <a:ea typeface="+mn-ea"/>
                <a:cs typeface="+mn-cs"/>
              </a:rPr>
              <a:t>So we do have our August 1st deadline for the competition coming up quickly.</a:t>
            </a:r>
          </a:p>
          <a:p>
            <a:r>
              <a:rPr lang="en-US" sz="1200" kern="1200" dirty="0">
                <a:solidFill>
                  <a:schemeClr val="tx1"/>
                </a:solidFill>
                <a:effectLst/>
                <a:latin typeface="+mn-lt"/>
                <a:ea typeface="+mn-ea"/>
                <a:cs typeface="+mn-cs"/>
              </a:rPr>
              <a:t>You want to submit your application by August 1st and after the deadline, we do a technical screen and then your applications move onto peer review.</a:t>
            </a:r>
          </a:p>
          <a:p>
            <a:r>
              <a:rPr lang="en-US" sz="1200" kern="1200" dirty="0">
                <a:solidFill>
                  <a:schemeClr val="tx1"/>
                </a:solidFill>
                <a:effectLst/>
                <a:latin typeface="+mn-lt"/>
                <a:ea typeface="+mn-ea"/>
                <a:cs typeface="+mn-cs"/>
              </a:rPr>
              <a:t>Peer review is essentially a two-phased process where they focus on the discipline of your project, review your application and committees focused on either the country or region your project involves will also review your application.</a:t>
            </a:r>
          </a:p>
          <a:p>
            <a:r>
              <a:rPr lang="en-US" sz="1200" kern="1200" dirty="0">
                <a:solidFill>
                  <a:schemeClr val="tx1"/>
                </a:solidFill>
                <a:effectLst/>
                <a:latin typeface="+mn-lt"/>
                <a:ea typeface="+mn-ea"/>
                <a:cs typeface="+mn-cs"/>
              </a:rPr>
              <a:t>We let applicants know if they have made it through the peer review process and those who continue on go to the countries themselves and the final decision is made by the Fulbright scholarship board.</a:t>
            </a:r>
          </a:p>
          <a:p>
            <a:r>
              <a:rPr lang="en-US" sz="1200" kern="1200" dirty="0">
                <a:solidFill>
                  <a:schemeClr val="tx1"/>
                </a:solidFill>
                <a:effectLst/>
                <a:latin typeface="+mn-lt"/>
                <a:ea typeface="+mn-ea"/>
                <a:cs typeface="+mn-cs"/>
              </a:rPr>
              <a:t>Generally, you will be notified of grant approvals anywhere between February and May, because we work with so many countries there's no one time line so we give a broad range of when final approvals and notifications will come through.</a:t>
            </a:r>
          </a:p>
          <a:p>
            <a:r>
              <a:rPr lang="en-US" sz="1200" kern="1200" dirty="0">
                <a:solidFill>
                  <a:schemeClr val="tx1"/>
                </a:solidFill>
                <a:effectLst/>
                <a:latin typeface="+mn-lt"/>
                <a:ea typeface="+mn-ea"/>
                <a:cs typeface="+mn-cs"/>
              </a:rPr>
              <a:t>And grant activity could start as early as June the following year.</a:t>
            </a:r>
          </a:p>
          <a:p>
            <a:endParaRPr lang="en-US" dirty="0"/>
          </a:p>
        </p:txBody>
      </p:sp>
      <p:sp>
        <p:nvSpPr>
          <p:cNvPr id="4" name="Slide Number Placeholder 3"/>
          <p:cNvSpPr>
            <a:spLocks noGrp="1"/>
          </p:cNvSpPr>
          <p:nvPr>
            <p:ph type="sldNum" sz="quarter" idx="10"/>
          </p:nvPr>
        </p:nvSpPr>
        <p:spPr/>
        <p:txBody>
          <a:bodyPr/>
          <a:lstStyle/>
          <a:p>
            <a:pPr>
              <a:defRPr/>
            </a:pPr>
            <a:fld id="{58BB35FB-4425-4B1B-ABF5-DD8CBBC357C5}" type="slidenum">
              <a:rPr lang="en-US" smtClean="0"/>
              <a:pPr>
                <a:defRPr/>
              </a:pPr>
              <a:t>19</a:t>
            </a:fld>
            <a:endParaRPr lang="en-US"/>
          </a:p>
        </p:txBody>
      </p:sp>
    </p:spTree>
    <p:extLst>
      <p:ext uri="{BB962C8B-B14F-4D97-AF65-F5344CB8AC3E}">
        <p14:creationId xmlns:p14="http://schemas.microsoft.com/office/powerpoint/2010/main" val="3235509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8BB35FB-4425-4B1B-ABF5-DD8CBBC357C5}"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4520153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want to point your attention to some of the resources we have available.</a:t>
            </a:r>
          </a:p>
          <a:p>
            <a:r>
              <a:rPr lang="en-US" sz="1200" kern="1200" dirty="0">
                <a:solidFill>
                  <a:schemeClr val="tx1"/>
                </a:solidFill>
                <a:effectLst/>
                <a:latin typeface="+mn-lt"/>
                <a:ea typeface="+mn-ea"/>
                <a:cs typeface="+mn-cs"/>
              </a:rPr>
              <a:t>Our website is quite robust and there are many, many resources on our website.</a:t>
            </a:r>
          </a:p>
          <a:p>
            <a:r>
              <a:rPr lang="en-US" sz="1200" kern="1200" dirty="0">
                <a:solidFill>
                  <a:schemeClr val="tx1"/>
                </a:solidFill>
                <a:effectLst/>
                <a:latin typeface="+mn-lt"/>
                <a:ea typeface="+mn-ea"/>
                <a:cs typeface="+mn-cs"/>
              </a:rPr>
              <a:t>I want to just very clearly state that when you are applying for a Fulbright scholar award you are not alone.</a:t>
            </a:r>
          </a:p>
          <a:p>
            <a:r>
              <a:rPr lang="en-US" sz="1200" kern="1200" dirty="0">
                <a:solidFill>
                  <a:schemeClr val="tx1"/>
                </a:solidFill>
                <a:effectLst/>
                <a:latin typeface="+mn-lt"/>
                <a:ea typeface="+mn-ea"/>
                <a:cs typeface="+mn-cs"/>
              </a:rPr>
              <a:t>There are so many different application resources.</a:t>
            </a:r>
          </a:p>
          <a:p>
            <a:r>
              <a:rPr lang="en-US" sz="1200" kern="1200" dirty="0">
                <a:solidFill>
                  <a:schemeClr val="tx1"/>
                </a:solidFill>
                <a:effectLst/>
                <a:latin typeface="+mn-lt"/>
                <a:ea typeface="+mn-ea"/>
                <a:cs typeface="+mn-cs"/>
              </a:rPr>
              <a:t>We have very extensive application instructions.</a:t>
            </a:r>
          </a:p>
          <a:p>
            <a:r>
              <a:rPr lang="en-US" sz="1200" kern="1200" dirty="0">
                <a:solidFill>
                  <a:schemeClr val="tx1"/>
                </a:solidFill>
                <a:effectLst/>
                <a:latin typeface="+mn-lt"/>
                <a:ea typeface="+mn-ea"/>
                <a:cs typeface="+mn-cs"/>
              </a:rPr>
              <a:t>But we also give guidance on every aspect of the application.</a:t>
            </a:r>
          </a:p>
          <a:p>
            <a:r>
              <a:rPr lang="en-US" sz="1200" kern="1200" dirty="0">
                <a:solidFill>
                  <a:schemeClr val="tx1"/>
                </a:solidFill>
                <a:effectLst/>
                <a:latin typeface="+mn-lt"/>
                <a:ea typeface="+mn-ea"/>
                <a:cs typeface="+mn-cs"/>
              </a:rPr>
              <a:t>The C.V., the bibliography, the syllabi.</a:t>
            </a:r>
          </a:p>
          <a:p>
            <a:r>
              <a:rPr lang="en-US" sz="1200" kern="1200" dirty="0">
                <a:solidFill>
                  <a:schemeClr val="tx1"/>
                </a:solidFill>
                <a:effectLst/>
                <a:latin typeface="+mn-lt"/>
                <a:ea typeface="+mn-ea"/>
                <a:cs typeface="+mn-cs"/>
              </a:rPr>
              <a:t>We even give project statement guidance and sample proposals.</a:t>
            </a:r>
          </a:p>
          <a:p>
            <a:r>
              <a:rPr lang="en-US" sz="1200" kern="1200" dirty="0">
                <a:solidFill>
                  <a:schemeClr val="tx1"/>
                </a:solidFill>
                <a:effectLst/>
                <a:latin typeface="+mn-lt"/>
                <a:ea typeface="+mn-ea"/>
                <a:cs typeface="+mn-cs"/>
              </a:rPr>
              <a:t>So really, there's a lot of materials available on our website.</a:t>
            </a:r>
          </a:p>
          <a:p>
            <a:r>
              <a:rPr lang="en-US" sz="1200" kern="1200" dirty="0">
                <a:solidFill>
                  <a:schemeClr val="tx1"/>
                </a:solidFill>
                <a:effectLst/>
                <a:latin typeface="+mn-lt"/>
                <a:ea typeface="+mn-ea"/>
                <a:cs typeface="+mn-cs"/>
              </a:rPr>
              <a:t>There are many opportunities to learn about the different programs we have on offer, including a very robust series of webinars of which this is one, but we have webinars available for different countries, different regions, different disciplines.</a:t>
            </a:r>
          </a:p>
          <a:p>
            <a:r>
              <a:rPr lang="en-US" sz="1200" kern="1200" dirty="0">
                <a:solidFill>
                  <a:schemeClr val="tx1"/>
                </a:solidFill>
                <a:effectLst/>
                <a:latin typeface="+mn-lt"/>
                <a:ea typeface="+mn-ea"/>
                <a:cs typeface="+mn-cs"/>
              </a:rPr>
              <a:t>So really, there's a really robust series of webinars we archive.</a:t>
            </a:r>
          </a:p>
          <a:p>
            <a:r>
              <a:rPr lang="en-US" sz="1200" kern="1200" dirty="0">
                <a:solidFill>
                  <a:schemeClr val="tx1"/>
                </a:solidFill>
                <a:effectLst/>
                <a:latin typeface="+mn-lt"/>
                <a:ea typeface="+mn-ea"/>
                <a:cs typeface="+mn-cs"/>
              </a:rPr>
              <a:t>There's also the Fulbright scholar blog as a way to get more inspiration, here are more stories about the Fulbright program and the kinds of things people have done on their grant.</a:t>
            </a:r>
          </a:p>
          <a:p>
            <a:r>
              <a:rPr lang="en-US" sz="1200" kern="1200" dirty="0">
                <a:solidFill>
                  <a:schemeClr val="tx1"/>
                </a:solidFill>
                <a:effectLst/>
                <a:latin typeface="+mn-lt"/>
                <a:ea typeface="+mn-ea"/>
                <a:cs typeface="+mn-cs"/>
              </a:rPr>
              <a:t>One story we had today of course was Dr. Hill but there are so many different stories available on our Fulbright scholar blog to draw inspiration.</a:t>
            </a:r>
          </a:p>
          <a:p>
            <a:r>
              <a:rPr lang="en-US" sz="1200" kern="1200" dirty="0">
                <a:solidFill>
                  <a:schemeClr val="tx1"/>
                </a:solidFill>
                <a:effectLst/>
                <a:latin typeface="+mn-lt"/>
                <a:ea typeface="+mn-ea"/>
                <a:cs typeface="+mn-cs"/>
              </a:rPr>
              <a:t>There's a way to stay connected, myFulbright-cies2.Org.</a:t>
            </a:r>
          </a:p>
          <a:p>
            <a:r>
              <a:rPr lang="en-US" sz="1200" kern="1200" dirty="0">
                <a:solidFill>
                  <a:schemeClr val="tx1"/>
                </a:solidFill>
                <a:effectLst/>
                <a:latin typeface="+mn-lt"/>
                <a:ea typeface="+mn-ea"/>
                <a:cs typeface="+mn-cs"/>
              </a:rPr>
              <a:t>You could indicate if you are interested in different countries or disciplines and you will receive segmented messages about program developments and different webinars, special awards you may want to consider.</a:t>
            </a:r>
          </a:p>
          <a:p>
            <a:r>
              <a:rPr lang="en-US" sz="1200" kern="1200" dirty="0">
                <a:solidFill>
                  <a:schemeClr val="tx1"/>
                </a:solidFill>
                <a:effectLst/>
                <a:latin typeface="+mn-lt"/>
                <a:ea typeface="+mn-ea"/>
                <a:cs typeface="+mn-cs"/>
              </a:rPr>
              <a:t>Again, there are a lot of resources available for you on our website.</a:t>
            </a:r>
          </a:p>
          <a:p>
            <a:endParaRPr lang="en-US" i="0" dirty="0"/>
          </a:p>
        </p:txBody>
      </p:sp>
      <p:sp>
        <p:nvSpPr>
          <p:cNvPr id="4" name="Slide Number Placeholder 3"/>
          <p:cNvSpPr>
            <a:spLocks noGrp="1"/>
          </p:cNvSpPr>
          <p:nvPr>
            <p:ph type="sldNum" sz="quarter" idx="10"/>
          </p:nvPr>
        </p:nvSpPr>
        <p:spPr/>
        <p:txBody>
          <a:bodyPr/>
          <a:lstStyle/>
          <a:p>
            <a:pPr>
              <a:defRPr/>
            </a:pPr>
            <a:fld id="{58BB35FB-4425-4B1B-ABF5-DD8CBBC357C5}" type="slidenum">
              <a:rPr lang="en-US" smtClean="0"/>
              <a:pPr>
                <a:defRPr/>
              </a:pPr>
              <a:t>20</a:t>
            </a:fld>
            <a:endParaRPr lang="en-US"/>
          </a:p>
        </p:txBody>
      </p:sp>
    </p:spTree>
    <p:extLst>
      <p:ext uri="{BB962C8B-B14F-4D97-AF65-F5344CB8AC3E}">
        <p14:creationId xmlns:p14="http://schemas.microsoft.com/office/powerpoint/2010/main" val="8807975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sz="1200" kern="1200" dirty="0">
                <a:solidFill>
                  <a:schemeClr val="tx1"/>
                </a:solidFill>
                <a:effectLst/>
                <a:latin typeface="+mn-lt"/>
                <a:ea typeface="+mn-ea"/>
                <a:cs typeface="+mn-cs"/>
              </a:rPr>
              <a:t>Before we take questions, I want to look at some other programs under the umbrella of the Fulbright program really quickly.</a:t>
            </a:r>
          </a:p>
          <a:p>
            <a:r>
              <a:rPr lang="en-US" sz="1200" kern="1200" dirty="0">
                <a:solidFill>
                  <a:schemeClr val="tx1"/>
                </a:solidFill>
                <a:effectLst/>
                <a:latin typeface="+mn-lt"/>
                <a:ea typeface="+mn-ea"/>
                <a:cs typeface="+mn-cs"/>
              </a:rPr>
              <a:t>These are different opportunities for you and your campus to engage with the Fulbright program internationally and on your campuses.</a:t>
            </a:r>
          </a:p>
          <a:p>
            <a:r>
              <a:rPr lang="en-US" sz="1200" kern="1200" dirty="0">
                <a:solidFill>
                  <a:schemeClr val="tx1"/>
                </a:solidFill>
                <a:effectLst/>
                <a:latin typeface="+mn-lt"/>
                <a:ea typeface="+mn-ea"/>
                <a:cs typeface="+mn-cs"/>
              </a:rPr>
              <a:t>One is a Fulbright scholar-in-residence program.</a:t>
            </a:r>
          </a:p>
          <a:p>
            <a:r>
              <a:rPr lang="en-US" sz="1200" kern="1200" dirty="0">
                <a:solidFill>
                  <a:schemeClr val="tx1"/>
                </a:solidFill>
                <a:effectLst/>
                <a:latin typeface="+mn-lt"/>
                <a:ea typeface="+mn-ea"/>
                <a:cs typeface="+mn-cs"/>
              </a:rPr>
              <a:t>We like to involve colleges and universities that serve under-represented student populations.</a:t>
            </a:r>
          </a:p>
          <a:p>
            <a:r>
              <a:rPr lang="en-US" sz="1200" kern="1200" dirty="0">
                <a:solidFill>
                  <a:schemeClr val="tx1"/>
                </a:solidFill>
                <a:effectLst/>
                <a:latin typeface="+mn-lt"/>
                <a:ea typeface="+mn-ea"/>
                <a:cs typeface="+mn-cs"/>
              </a:rPr>
              <a:t>And generally a scholar in residence grantees will teach in residence and provide cross cultural international perspectives.</a:t>
            </a:r>
          </a:p>
          <a:p>
            <a:r>
              <a:rPr lang="en-US" sz="1200" kern="1200" dirty="0">
                <a:solidFill>
                  <a:schemeClr val="tx1"/>
                </a:solidFill>
                <a:effectLst/>
                <a:latin typeface="+mn-lt"/>
                <a:ea typeface="+mn-ea"/>
                <a:cs typeface="+mn-cs"/>
              </a:rPr>
              <a:t>There's an application process for this.</a:t>
            </a:r>
          </a:p>
          <a:p>
            <a:r>
              <a:rPr lang="en-US" sz="1200" kern="1200" dirty="0">
                <a:solidFill>
                  <a:schemeClr val="tx1"/>
                </a:solidFill>
                <a:effectLst/>
                <a:latin typeface="+mn-lt"/>
                <a:ea typeface="+mn-ea"/>
                <a:cs typeface="+mn-cs"/>
              </a:rPr>
              <a:t>But this is a great way for you on your campus to get involved to proactively host international scholars.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58BB35FB-4425-4B1B-ABF5-DD8CBBC357C5}" type="slidenum">
              <a:rPr lang="en-US" smtClean="0"/>
              <a:pPr>
                <a:defRPr/>
              </a:pPr>
              <a:t>21</a:t>
            </a:fld>
            <a:endParaRPr lang="en-US"/>
          </a:p>
        </p:txBody>
      </p:sp>
    </p:spTree>
    <p:extLst>
      <p:ext uri="{BB962C8B-B14F-4D97-AF65-F5344CB8AC3E}">
        <p14:creationId xmlns:p14="http://schemas.microsoft.com/office/powerpoint/2010/main" val="36809312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also want to point out the outreach lecturing fund.</a:t>
            </a:r>
          </a:p>
          <a:p>
            <a:r>
              <a:rPr lang="en-US" sz="1200" kern="1200" dirty="0">
                <a:solidFill>
                  <a:schemeClr val="tx1"/>
                </a:solidFill>
                <a:effectLst/>
                <a:latin typeface="+mn-lt"/>
                <a:ea typeface="+mn-ea"/>
                <a:cs typeface="+mn-cs"/>
              </a:rPr>
              <a:t>This is another opportunity to host an international scholar.</a:t>
            </a:r>
          </a:p>
          <a:p>
            <a:r>
              <a:rPr lang="en-US" sz="1200" kern="1200" dirty="0">
                <a:solidFill>
                  <a:schemeClr val="tx1"/>
                </a:solidFill>
                <a:effectLst/>
                <a:latin typeface="+mn-lt"/>
                <a:ea typeface="+mn-ea"/>
                <a:cs typeface="+mn-cs"/>
              </a:rPr>
              <a:t>This is a travel grant for Fulbright visiting scholars who are in the U.S. and this grant is available to them for short-term teaching opportunities on U.S. campuses.</a:t>
            </a:r>
          </a:p>
          <a:p>
            <a:r>
              <a:rPr lang="en-US" sz="1200" kern="1200" dirty="0">
                <a:solidFill>
                  <a:schemeClr val="tx1"/>
                </a:solidFill>
                <a:effectLst/>
                <a:latin typeface="+mn-lt"/>
                <a:ea typeface="+mn-ea"/>
                <a:cs typeface="+mn-cs"/>
              </a:rPr>
              <a:t>This is institutionally driven by host institutions in the U.S. and scholars will generally meet with faculty, community organizations and many cases k-12 schools as well.</a:t>
            </a:r>
          </a:p>
          <a:p>
            <a:r>
              <a:rPr lang="en-US" sz="1200" kern="1200" dirty="0">
                <a:solidFill>
                  <a:schemeClr val="tx1"/>
                </a:solidFill>
                <a:effectLst/>
                <a:latin typeface="+mn-lt"/>
                <a:ea typeface="+mn-ea"/>
                <a:cs typeface="+mn-cs"/>
              </a:rPr>
              <a:t>We have an online scholar directory for a list of active scholars in the U.S.</a:t>
            </a:r>
          </a:p>
          <a:p>
            <a:r>
              <a:rPr lang="en-US" sz="1200" kern="1200" dirty="0">
                <a:solidFill>
                  <a:schemeClr val="tx1"/>
                </a:solidFill>
                <a:effectLst/>
                <a:latin typeface="+mn-lt"/>
                <a:ea typeface="+mn-ea"/>
                <a:cs typeface="+mn-cs"/>
              </a:rPr>
              <a:t>You could contact us at olf@iie.org.</a:t>
            </a:r>
          </a:p>
          <a:p>
            <a:r>
              <a:rPr lang="en-US" sz="1200" kern="1200" dirty="0">
                <a:solidFill>
                  <a:schemeClr val="tx1"/>
                </a:solidFill>
                <a:effectLst/>
                <a:latin typeface="+mn-lt"/>
                <a:ea typeface="+mn-ea"/>
                <a:cs typeface="+mn-cs"/>
              </a:rPr>
              <a:t>If you would like more information about these opportunities to come to your campuses in the U.S.</a:t>
            </a:r>
          </a:p>
          <a:p>
            <a:endParaRPr lang="en-US" dirty="0"/>
          </a:p>
        </p:txBody>
      </p:sp>
      <p:sp>
        <p:nvSpPr>
          <p:cNvPr id="4" name="Slide Number Placeholder 3"/>
          <p:cNvSpPr>
            <a:spLocks noGrp="1"/>
          </p:cNvSpPr>
          <p:nvPr>
            <p:ph type="sldNum" sz="quarter" idx="10"/>
          </p:nvPr>
        </p:nvSpPr>
        <p:spPr/>
        <p:txBody>
          <a:bodyPr/>
          <a:lstStyle/>
          <a:p>
            <a:pPr>
              <a:defRPr/>
            </a:pPr>
            <a:fld id="{58BB35FB-4425-4B1B-ABF5-DD8CBBC357C5}" type="slidenum">
              <a:rPr lang="en-US" smtClean="0"/>
              <a:pPr>
                <a:defRPr/>
              </a:pPr>
              <a:t>22</a:t>
            </a:fld>
            <a:endParaRPr lang="en-US"/>
          </a:p>
        </p:txBody>
      </p:sp>
    </p:spTree>
    <p:extLst>
      <p:ext uri="{BB962C8B-B14F-4D97-AF65-F5344CB8AC3E}">
        <p14:creationId xmlns:p14="http://schemas.microsoft.com/office/powerpoint/2010/main" val="40640199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want to briefly mention other Fulbright programs.</a:t>
            </a:r>
          </a:p>
          <a:p>
            <a:r>
              <a:rPr lang="en-US" sz="1200" kern="1200" dirty="0">
                <a:solidFill>
                  <a:schemeClr val="tx1"/>
                </a:solidFill>
                <a:effectLst/>
                <a:latin typeface="+mn-lt"/>
                <a:ea typeface="+mn-ea"/>
                <a:cs typeface="+mn-cs"/>
              </a:rPr>
              <a:t>We have a wide variety of programs.</a:t>
            </a:r>
          </a:p>
          <a:p>
            <a:r>
              <a:rPr lang="en-US" sz="1200" kern="1200" dirty="0">
                <a:solidFill>
                  <a:schemeClr val="tx1"/>
                </a:solidFill>
                <a:effectLst/>
                <a:latin typeface="+mn-lt"/>
                <a:ea typeface="+mn-ea"/>
                <a:cs typeface="+mn-cs"/>
              </a:rPr>
              <a:t>We have the Arctic initiative.</a:t>
            </a:r>
          </a:p>
          <a:p>
            <a:r>
              <a:rPr lang="en-US" sz="1200" kern="1200" dirty="0">
                <a:solidFill>
                  <a:schemeClr val="tx1"/>
                </a:solidFill>
                <a:effectLst/>
                <a:latin typeface="+mn-lt"/>
                <a:ea typeface="+mn-ea"/>
                <a:cs typeface="+mn-cs"/>
              </a:rPr>
              <a:t>The specialist program.</a:t>
            </a:r>
          </a:p>
          <a:p>
            <a:r>
              <a:rPr lang="en-US" sz="1200" kern="1200" dirty="0">
                <a:solidFill>
                  <a:schemeClr val="tx1"/>
                </a:solidFill>
                <a:effectLst/>
                <a:latin typeface="+mn-lt"/>
                <a:ea typeface="+mn-ea"/>
                <a:cs typeface="+mn-cs"/>
              </a:rPr>
              <a:t>The Fulbright U.S. student program.</a:t>
            </a:r>
          </a:p>
          <a:p>
            <a:r>
              <a:rPr lang="en-US" sz="1200" kern="1200" dirty="0">
                <a:solidFill>
                  <a:schemeClr val="tx1"/>
                </a:solidFill>
                <a:effectLst/>
                <a:latin typeface="+mn-lt"/>
                <a:ea typeface="+mn-ea"/>
                <a:cs typeface="+mn-cs"/>
              </a:rPr>
              <a:t>The distinguished awards in teaching, the Fulbright-Hays award.</a:t>
            </a:r>
          </a:p>
          <a:p>
            <a:r>
              <a:rPr lang="en-US" sz="1200" kern="1200" dirty="0">
                <a:solidFill>
                  <a:schemeClr val="tx1"/>
                </a:solidFill>
                <a:effectLst/>
                <a:latin typeface="+mn-lt"/>
                <a:ea typeface="+mn-ea"/>
                <a:cs typeface="+mn-cs"/>
              </a:rPr>
              <a:t>Today we focused on the Fulbright scholar program but that's one of many different programs available in the Fulbright family.</a:t>
            </a:r>
          </a:p>
          <a:p>
            <a:endParaRPr lang="en-US" dirty="0"/>
          </a:p>
        </p:txBody>
      </p:sp>
      <p:sp>
        <p:nvSpPr>
          <p:cNvPr id="4" name="Slide Number Placeholder 3"/>
          <p:cNvSpPr>
            <a:spLocks noGrp="1"/>
          </p:cNvSpPr>
          <p:nvPr>
            <p:ph type="sldNum" sz="quarter" idx="10"/>
          </p:nvPr>
        </p:nvSpPr>
        <p:spPr/>
        <p:txBody>
          <a:bodyPr/>
          <a:lstStyle/>
          <a:p>
            <a:pPr>
              <a:defRPr/>
            </a:pPr>
            <a:fld id="{58BB35FB-4425-4B1B-ABF5-DD8CBBC357C5}" type="slidenum">
              <a:rPr lang="en-US" smtClean="0"/>
              <a:pPr>
                <a:defRPr/>
              </a:pPr>
              <a:t>23</a:t>
            </a:fld>
            <a:endParaRPr lang="en-US"/>
          </a:p>
        </p:txBody>
      </p:sp>
    </p:spTree>
    <p:extLst>
      <p:ext uri="{BB962C8B-B14F-4D97-AF65-F5344CB8AC3E}">
        <p14:creationId xmlns:p14="http://schemas.microsoft.com/office/powerpoint/2010/main" val="14515906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this point, I want to open the floor for some Q&amp;A  so if you have questions, please type them in the chat function of the webinar.</a:t>
            </a:r>
          </a:p>
          <a:p>
            <a:r>
              <a:rPr lang="en-US" sz="1200" kern="1200" dirty="0">
                <a:solidFill>
                  <a:schemeClr val="tx1"/>
                </a:solidFill>
                <a:effectLst/>
                <a:latin typeface="+mn-lt"/>
                <a:ea typeface="+mn-ea"/>
                <a:cs typeface="+mn-cs"/>
              </a:rPr>
              <a:t>But I want to leave up this slide so you can stay in touch with us.</a:t>
            </a:r>
          </a:p>
          <a:p>
            <a:r>
              <a:rPr lang="en-US" sz="1200" kern="1200" dirty="0">
                <a:solidFill>
                  <a:schemeClr val="tx1"/>
                </a:solidFill>
                <a:effectLst/>
                <a:latin typeface="+mn-lt"/>
                <a:ea typeface="+mn-ea"/>
                <a:cs typeface="+mn-cs"/>
              </a:rPr>
              <a:t>Cies2.Org, that's a way for you to indicate your interest in particular countries or particular disciplines and receive segmented messaging from us about different program development.</a:t>
            </a:r>
          </a:p>
          <a:p>
            <a:r>
              <a:rPr lang="en-US" sz="1200" kern="1200" dirty="0">
                <a:solidFill>
                  <a:schemeClr val="tx1"/>
                </a:solidFill>
                <a:effectLst/>
                <a:latin typeface="+mn-lt"/>
                <a:ea typeface="+mn-ea"/>
                <a:cs typeface="+mn-cs"/>
              </a:rPr>
              <a:t>You could absolutely email us at scholars@iie.org.</a:t>
            </a:r>
          </a:p>
          <a:p>
            <a:r>
              <a:rPr lang="en-US" sz="1200" kern="1200" dirty="0">
                <a:solidFill>
                  <a:schemeClr val="tx1"/>
                </a:solidFill>
                <a:effectLst/>
                <a:latin typeface="+mn-lt"/>
                <a:ea typeface="+mn-ea"/>
                <a:cs typeface="+mn-cs"/>
              </a:rPr>
              <a:t>If questions come up that you didn't think of during the webinar absolutely feel free to reach out to us, you could go to our website to learn about the program.</a:t>
            </a:r>
          </a:p>
          <a:p>
            <a:r>
              <a:rPr lang="en-US" sz="1200" kern="1200" dirty="0">
                <a:solidFill>
                  <a:schemeClr val="tx1"/>
                </a:solidFill>
                <a:effectLst/>
                <a:latin typeface="+mn-lt"/>
                <a:ea typeface="+mn-ea"/>
                <a:cs typeface="+mn-cs"/>
              </a:rPr>
              <a:t>Even a referral program you could refer your colleagues to us, if you think some of your colleagues might be interested in considering a Fulbright grant.</a:t>
            </a:r>
          </a:p>
          <a:p>
            <a:r>
              <a:rPr lang="en-US" sz="1200" kern="1200" dirty="0">
                <a:solidFill>
                  <a:schemeClr val="tx1"/>
                </a:solidFill>
                <a:effectLst/>
                <a:latin typeface="+mn-lt"/>
                <a:ea typeface="+mn-ea"/>
                <a:cs typeface="+mn-cs"/>
              </a:rPr>
              <a:t>Of course we are well-represented across all platforms of social media.</a:t>
            </a:r>
          </a:p>
          <a:p>
            <a:r>
              <a:rPr lang="en-US" sz="1200" kern="1200" dirty="0">
                <a:solidFill>
                  <a:schemeClr val="tx1"/>
                </a:solidFill>
                <a:effectLst/>
                <a:latin typeface="+mn-lt"/>
                <a:ea typeface="+mn-ea"/>
                <a:cs typeface="+mn-cs"/>
              </a:rPr>
              <a:t>Facebook, Instagram, Twitter.</a:t>
            </a:r>
          </a:p>
          <a:p>
            <a:r>
              <a:rPr lang="en-US" sz="1200" kern="1200" dirty="0">
                <a:solidFill>
                  <a:schemeClr val="tx1"/>
                </a:solidFill>
                <a:effectLst/>
                <a:latin typeface="+mn-lt"/>
                <a:ea typeface="+mn-ea"/>
                <a:cs typeface="+mn-cs"/>
              </a:rPr>
              <a:t>At this point I would like to open the floor to any questions that folks may have.</a:t>
            </a:r>
          </a:p>
          <a:p>
            <a:r>
              <a:rPr lang="en-US" sz="1200" kern="1200" dirty="0">
                <a:solidFill>
                  <a:schemeClr val="tx1"/>
                </a:solidFill>
                <a:effectLst/>
                <a:latin typeface="+mn-lt"/>
                <a:ea typeface="+mn-ea"/>
                <a:cs typeface="+mn-cs"/>
              </a:rPr>
              <a:t>So if you want to take just a few moments to chat in your questions feel free to find the chat function of the webinar, the same place you did the </a:t>
            </a:r>
            <a:r>
              <a:rPr lang="en-US" sz="1200" kern="1200" dirty="0" err="1">
                <a:solidFill>
                  <a:schemeClr val="tx1"/>
                </a:solidFill>
                <a:effectLst/>
                <a:latin typeface="+mn-lt"/>
                <a:ea typeface="+mn-ea"/>
                <a:cs typeface="+mn-cs"/>
              </a:rPr>
              <a:t>soundcheck</a:t>
            </a:r>
            <a:r>
              <a:rPr lang="en-US" sz="1200" kern="1200" dirty="0">
                <a:solidFill>
                  <a:schemeClr val="tx1"/>
                </a:solidFill>
                <a:effectLst/>
                <a:latin typeface="+mn-lt"/>
                <a:ea typeface="+mn-ea"/>
                <a:cs typeface="+mn-cs"/>
              </a:rPr>
              <a:t> and let us know if you have any questions we could answer for any of us.</a:t>
            </a:r>
          </a:p>
          <a:p>
            <a:r>
              <a:rPr lang="en-US" sz="1200" kern="1200" dirty="0">
                <a:solidFill>
                  <a:schemeClr val="tx1"/>
                </a:solidFill>
                <a:effectLst/>
                <a:latin typeface="+mn-lt"/>
                <a:ea typeface="+mn-ea"/>
                <a:cs typeface="+mn-cs"/>
              </a:rPr>
              <a:t>Also, before we take any questions I want to thank our panelists today.</a:t>
            </a:r>
          </a:p>
          <a:p>
            <a:r>
              <a:rPr lang="en-US" sz="1200" kern="1200" dirty="0">
                <a:solidFill>
                  <a:schemeClr val="tx1"/>
                </a:solidFill>
                <a:effectLst/>
                <a:latin typeface="+mn-lt"/>
                <a:ea typeface="+mn-ea"/>
                <a:cs typeface="+mn-cs"/>
              </a:rPr>
              <a:t>I want to thank David Levin from the state department, Dr. Joseph Hill from R.I.T. and his interpreter Nicki Cherry and Justin Hartford who works with the national clearinghouse.</a:t>
            </a:r>
          </a:p>
          <a:p>
            <a:r>
              <a:rPr lang="en-US" sz="1200" kern="1200" dirty="0">
                <a:solidFill>
                  <a:schemeClr val="tx1"/>
                </a:solidFill>
                <a:effectLst/>
                <a:latin typeface="+mn-lt"/>
                <a:ea typeface="+mn-ea"/>
                <a:cs typeface="+mn-cs"/>
              </a:rPr>
              <a:t>I will take just a second to scroll through any questions folks have.</a:t>
            </a:r>
          </a:p>
          <a:p>
            <a:r>
              <a:rPr lang="en-US" sz="1200" kern="1200" dirty="0">
                <a:solidFill>
                  <a:schemeClr val="tx1"/>
                </a:solidFill>
                <a:effectLst/>
                <a:latin typeface="+mn-lt"/>
                <a:ea typeface="+mn-ea"/>
                <a:cs typeface="+mn-cs"/>
              </a:rPr>
              <a:t>But feel free to chat any questions that you have.</a:t>
            </a:r>
          </a:p>
          <a:p>
            <a:r>
              <a:rPr lang="en-US" sz="1200" kern="1200" dirty="0">
                <a:solidFill>
                  <a:schemeClr val="tx1"/>
                </a:solidFill>
                <a:effectLst/>
                <a:latin typeface="+mn-lt"/>
                <a:ea typeface="+mn-ea"/>
                <a:cs typeface="+mn-cs"/>
              </a:rPr>
              <a:t>&gt;&gt; We had a really good question about a particular country.</a:t>
            </a:r>
          </a:p>
          <a:p>
            <a:r>
              <a:rPr lang="en-US" sz="1200" kern="1200" dirty="0">
                <a:solidFill>
                  <a:schemeClr val="tx1"/>
                </a:solidFill>
                <a:effectLst/>
                <a:latin typeface="+mn-lt"/>
                <a:ea typeface="+mn-ea"/>
                <a:cs typeface="+mn-cs"/>
              </a:rPr>
              <a:t>I'm interested in a Spanish-speaking country.</a:t>
            </a:r>
          </a:p>
          <a:p>
            <a:r>
              <a:rPr lang="en-US" sz="1200" kern="1200" dirty="0">
                <a:solidFill>
                  <a:schemeClr val="tx1"/>
                </a:solidFill>
                <a:effectLst/>
                <a:latin typeface="+mn-lt"/>
                <a:ea typeface="+mn-ea"/>
                <a:cs typeface="+mn-cs"/>
              </a:rPr>
              <a:t>Is there a team member, or is there someone I can speak to, that might be able to  --  that I could talk to about, you know, a particular country.</a:t>
            </a:r>
          </a:p>
          <a:p>
            <a:r>
              <a:rPr lang="en-US" sz="1200" kern="1200" dirty="0">
                <a:solidFill>
                  <a:schemeClr val="tx1"/>
                </a:solidFill>
                <a:effectLst/>
                <a:latin typeface="+mn-lt"/>
                <a:ea typeface="+mn-ea"/>
                <a:cs typeface="+mn-cs"/>
              </a:rPr>
              <a:t>Absolutely.</a:t>
            </a:r>
          </a:p>
          <a:p>
            <a:r>
              <a:rPr lang="en-US" sz="1200" kern="1200" dirty="0">
                <a:solidFill>
                  <a:schemeClr val="tx1"/>
                </a:solidFill>
                <a:effectLst/>
                <a:latin typeface="+mn-lt"/>
                <a:ea typeface="+mn-ea"/>
                <a:cs typeface="+mn-cs"/>
              </a:rPr>
              <a:t>So in our catalog of awards  --  and we will send a link to that to everyone who registered for the webinar, there's always at the bare minimum a staff member, team member associated with teach particular award, each particular country.</a:t>
            </a:r>
          </a:p>
          <a:p>
            <a:r>
              <a:rPr lang="en-US" sz="1200" kern="1200" dirty="0">
                <a:solidFill>
                  <a:schemeClr val="tx1"/>
                </a:solidFill>
                <a:effectLst/>
                <a:latin typeface="+mn-lt"/>
                <a:ea typeface="+mn-ea"/>
                <a:cs typeface="+mn-cs"/>
              </a:rPr>
              <a:t>So always, always feel free to reach out to us if you have questions about things that aren't clear, or if you want to discuss awards, any particular award in more detail.</a:t>
            </a:r>
          </a:p>
          <a:p>
            <a:r>
              <a:rPr lang="en-US" sz="1200" kern="1200" dirty="0">
                <a:solidFill>
                  <a:schemeClr val="tx1"/>
                </a:solidFill>
                <a:effectLst/>
                <a:latin typeface="+mn-lt"/>
                <a:ea typeface="+mn-ea"/>
                <a:cs typeface="+mn-cs"/>
              </a:rPr>
              <a:t>We have a great question.</a:t>
            </a:r>
          </a:p>
          <a:p>
            <a:r>
              <a:rPr lang="en-US" sz="1200" kern="1200" dirty="0">
                <a:solidFill>
                  <a:schemeClr val="tx1"/>
                </a:solidFill>
                <a:effectLst/>
                <a:latin typeface="+mn-lt"/>
                <a:ea typeface="+mn-ea"/>
                <a:cs typeface="+mn-cs"/>
              </a:rPr>
              <a:t>Should you disclose your disability in requesting an institutional affiliation?</a:t>
            </a:r>
          </a:p>
          <a:p>
            <a:r>
              <a:rPr lang="en-US" sz="1200" kern="1200" dirty="0">
                <a:solidFill>
                  <a:schemeClr val="tx1"/>
                </a:solidFill>
                <a:effectLst/>
                <a:latin typeface="+mn-lt"/>
                <a:ea typeface="+mn-ea"/>
                <a:cs typeface="+mn-cs"/>
              </a:rPr>
              <a:t>Is it wrong not to do so?</a:t>
            </a:r>
          </a:p>
          <a:p>
            <a:r>
              <a:rPr lang="en-US" sz="1200" kern="1200" dirty="0">
                <a:solidFill>
                  <a:schemeClr val="tx1"/>
                </a:solidFill>
                <a:effectLst/>
                <a:latin typeface="+mn-lt"/>
                <a:ea typeface="+mn-ea"/>
                <a:cs typeface="+mn-cs"/>
              </a:rPr>
              <a:t>I would like to invite my colleagues, anyone who feels strongly about answering that question.</a:t>
            </a:r>
          </a:p>
          <a:p>
            <a:r>
              <a:rPr lang="en-US" sz="1200" kern="1200" dirty="0">
                <a:solidFill>
                  <a:schemeClr val="tx1"/>
                </a:solidFill>
                <a:effectLst/>
                <a:latin typeface="+mn-lt"/>
                <a:ea typeface="+mn-ea"/>
                <a:cs typeface="+mn-cs"/>
              </a:rPr>
              <a:t>My answer is, you know, there are variables that you may want to consider.</a:t>
            </a:r>
          </a:p>
          <a:p>
            <a:r>
              <a:rPr lang="en-US" sz="1200" kern="1200" dirty="0">
                <a:solidFill>
                  <a:schemeClr val="tx1"/>
                </a:solidFill>
                <a:effectLst/>
                <a:latin typeface="+mn-lt"/>
                <a:ea typeface="+mn-ea"/>
                <a:cs typeface="+mn-cs"/>
              </a:rPr>
              <a:t>But I would like to hear from my colleagues who have thoughts about that?</a:t>
            </a:r>
          </a:p>
          <a:p>
            <a:r>
              <a:rPr lang="en-US" sz="1200" kern="1200" dirty="0">
                <a:solidFill>
                  <a:schemeClr val="tx1"/>
                </a:solidFill>
                <a:effectLst/>
                <a:latin typeface="+mn-lt"/>
                <a:ea typeface="+mn-ea"/>
                <a:cs typeface="+mn-cs"/>
              </a:rPr>
              <a:t>&gt;&gt; Peter, I'm happy to address that.</a:t>
            </a:r>
          </a:p>
          <a:p>
            <a:r>
              <a:rPr lang="en-US" sz="1200" kern="1200" dirty="0">
                <a:solidFill>
                  <a:schemeClr val="tx1"/>
                </a:solidFill>
                <a:effectLst/>
                <a:latin typeface="+mn-lt"/>
                <a:ea typeface="+mn-ea"/>
                <a:cs typeface="+mn-cs"/>
              </a:rPr>
              <a:t>This is David.</a:t>
            </a:r>
          </a:p>
          <a:p>
            <a:r>
              <a:rPr lang="en-US" sz="1200" kern="1200" dirty="0">
                <a:solidFill>
                  <a:schemeClr val="tx1"/>
                </a:solidFill>
                <a:effectLst/>
                <a:latin typeface="+mn-lt"/>
                <a:ea typeface="+mn-ea"/>
                <a:cs typeface="+mn-cs"/>
              </a:rPr>
              <a:t>&gt;&gt; Thank you, David.</a:t>
            </a:r>
          </a:p>
          <a:p>
            <a:r>
              <a:rPr lang="en-US" sz="1200" kern="1200" dirty="0">
                <a:solidFill>
                  <a:schemeClr val="tx1"/>
                </a:solidFill>
                <a:effectLst/>
                <a:latin typeface="+mn-lt"/>
                <a:ea typeface="+mn-ea"/>
                <a:cs typeface="+mn-cs"/>
              </a:rPr>
              <a:t>&gt;&gt; There's no right or wrong answer.</a:t>
            </a:r>
          </a:p>
          <a:p>
            <a:r>
              <a:rPr lang="en-US" sz="1200" kern="1200" dirty="0">
                <a:solidFill>
                  <a:schemeClr val="tx1"/>
                </a:solidFill>
                <a:effectLst/>
                <a:latin typeface="+mn-lt"/>
                <a:ea typeface="+mn-ea"/>
                <a:cs typeface="+mn-cs"/>
              </a:rPr>
              <a:t>Some people will actually talk about their disability within their application.</a:t>
            </a:r>
          </a:p>
          <a:p>
            <a:r>
              <a:rPr lang="en-US" sz="1200" kern="1200" dirty="0">
                <a:solidFill>
                  <a:schemeClr val="tx1"/>
                </a:solidFill>
                <a:effectLst/>
                <a:latin typeface="+mn-lt"/>
                <a:ea typeface="+mn-ea"/>
                <a:cs typeface="+mn-cs"/>
              </a:rPr>
              <a:t>So that's part of who I am.</a:t>
            </a:r>
          </a:p>
          <a:p>
            <a:r>
              <a:rPr lang="en-US" sz="1200" kern="1200" dirty="0">
                <a:solidFill>
                  <a:schemeClr val="tx1"/>
                </a:solidFill>
                <a:effectLst/>
                <a:latin typeface="+mn-lt"/>
                <a:ea typeface="+mn-ea"/>
                <a:cs typeface="+mn-cs"/>
              </a:rPr>
              <a:t>That's part of you as readers, reviewers will get a better sense of who I am, my identity, so they include it in their application.</a:t>
            </a:r>
          </a:p>
          <a:p>
            <a:r>
              <a:rPr lang="en-US" sz="1200" kern="1200" dirty="0">
                <a:solidFill>
                  <a:schemeClr val="tx1"/>
                </a:solidFill>
                <a:effectLst/>
                <a:latin typeface="+mn-lt"/>
                <a:ea typeface="+mn-ea"/>
                <a:cs typeface="+mn-cs"/>
              </a:rPr>
              <a:t>Other people may include it, may say I'm not going to include it in my application but it will come up at some point, perhaps, when I'm doing my medical form.</a:t>
            </a:r>
          </a:p>
          <a:p>
            <a:r>
              <a:rPr lang="en-US" sz="1200" kern="1200" dirty="0">
                <a:solidFill>
                  <a:schemeClr val="tx1"/>
                </a:solidFill>
                <a:effectLst/>
                <a:latin typeface="+mn-lt"/>
                <a:ea typeface="+mn-ea"/>
                <a:cs typeface="+mn-cs"/>
              </a:rPr>
              <a:t>We would learn perhaps about your disability there.</a:t>
            </a:r>
          </a:p>
          <a:p>
            <a:r>
              <a:rPr lang="en-US" sz="1200" kern="1200" dirty="0">
                <a:solidFill>
                  <a:schemeClr val="tx1"/>
                </a:solidFill>
                <a:effectLst/>
                <a:latin typeface="+mn-lt"/>
                <a:ea typeface="+mn-ea"/>
                <a:cs typeface="+mn-cs"/>
              </a:rPr>
              <a:t>Other points in time people would simply say to us, either I'm applying, and I have a disability.</a:t>
            </a:r>
          </a:p>
          <a:p>
            <a:r>
              <a:rPr lang="en-US" sz="1200" kern="1200" dirty="0">
                <a:solidFill>
                  <a:schemeClr val="tx1"/>
                </a:solidFill>
                <a:effectLst/>
                <a:latin typeface="+mn-lt"/>
                <a:ea typeface="+mn-ea"/>
                <a:cs typeface="+mn-cs"/>
              </a:rPr>
              <a:t>Or I have applied, I received the grant and I have a disability.</a:t>
            </a:r>
          </a:p>
          <a:p>
            <a:r>
              <a:rPr lang="en-US" sz="1200" kern="1200" dirty="0">
                <a:solidFill>
                  <a:schemeClr val="tx1"/>
                </a:solidFill>
                <a:effectLst/>
                <a:latin typeface="+mn-lt"/>
                <a:ea typeface="+mn-ea"/>
                <a:cs typeface="+mn-cs"/>
              </a:rPr>
              <a:t>So we are talking about different points along the time line.</a:t>
            </a:r>
          </a:p>
          <a:p>
            <a:r>
              <a:rPr lang="en-US" sz="1200" kern="1200" dirty="0">
                <a:solidFill>
                  <a:schemeClr val="tx1"/>
                </a:solidFill>
                <a:effectLst/>
                <a:latin typeface="+mn-lt"/>
                <a:ea typeface="+mn-ea"/>
                <a:cs typeface="+mn-cs"/>
              </a:rPr>
              <a:t>Other people simply choose not to do it at all.</a:t>
            </a:r>
          </a:p>
          <a:p>
            <a:r>
              <a:rPr lang="en-US" sz="1200" kern="1200" dirty="0">
                <a:solidFill>
                  <a:schemeClr val="tx1"/>
                </a:solidFill>
                <a:effectLst/>
                <a:latin typeface="+mn-lt"/>
                <a:ea typeface="+mn-ea"/>
                <a:cs typeface="+mn-cs"/>
              </a:rPr>
              <a:t>I can work with my own disability overseas, I don't need accommodations so I don't necessarily need to tell anybody at all.</a:t>
            </a:r>
          </a:p>
          <a:p>
            <a:r>
              <a:rPr lang="en-US" sz="1200" kern="1200" dirty="0">
                <a:solidFill>
                  <a:schemeClr val="tx1"/>
                </a:solidFill>
                <a:effectLst/>
                <a:latin typeface="+mn-lt"/>
                <a:ea typeface="+mn-ea"/>
                <a:cs typeface="+mn-cs"/>
              </a:rPr>
              <a:t>There's different points of view.</a:t>
            </a:r>
          </a:p>
          <a:p>
            <a:r>
              <a:rPr lang="en-US" sz="1200" kern="1200" dirty="0">
                <a:solidFill>
                  <a:schemeClr val="tx1"/>
                </a:solidFill>
                <a:effectLst/>
                <a:latin typeface="+mn-lt"/>
                <a:ea typeface="+mn-ea"/>
                <a:cs typeface="+mn-cs"/>
              </a:rPr>
              <a:t>Some people don't do it because they say I don't want this to negatively affect my application.</a:t>
            </a:r>
          </a:p>
          <a:p>
            <a:r>
              <a:rPr lang="en-US" sz="1200" kern="1200" dirty="0">
                <a:solidFill>
                  <a:schemeClr val="tx1"/>
                </a:solidFill>
                <a:effectLst/>
                <a:latin typeface="+mn-lt"/>
                <a:ea typeface="+mn-ea"/>
                <a:cs typeface="+mn-cs"/>
              </a:rPr>
              <a:t>We make a point about saying with Fulbright, we do not take this into consideration in terms of your application per se, your academic qualifications, your need for accommodations and disability would be a separate issue we would deal, a separate matter we deal with, would not be part of our selection process.</a:t>
            </a:r>
          </a:p>
          <a:p>
            <a:r>
              <a:rPr lang="en-US" sz="1200" kern="1200" dirty="0">
                <a:solidFill>
                  <a:schemeClr val="tx1"/>
                </a:solidFill>
                <a:effectLst/>
                <a:latin typeface="+mn-lt"/>
                <a:ea typeface="+mn-ea"/>
                <a:cs typeface="+mn-cs"/>
              </a:rPr>
              <a:t>We want to convince you of that.</a:t>
            </a:r>
          </a:p>
          <a:p>
            <a:r>
              <a:rPr lang="en-US" sz="1200" kern="1200" dirty="0">
                <a:solidFill>
                  <a:schemeClr val="tx1"/>
                </a:solidFill>
                <a:effectLst/>
                <a:latin typeface="+mn-lt"/>
                <a:ea typeface="+mn-ea"/>
                <a:cs typeface="+mn-cs"/>
              </a:rPr>
              <a:t>But, like I said, there's no specific point in time when you should, or you shouldn't disclose.</a:t>
            </a:r>
          </a:p>
          <a:p>
            <a:r>
              <a:rPr lang="en-US" sz="1200" kern="1200" dirty="0">
                <a:solidFill>
                  <a:schemeClr val="tx1"/>
                </a:solidFill>
                <a:effectLst/>
                <a:latin typeface="+mn-lt"/>
                <a:ea typeface="+mn-ea"/>
                <a:cs typeface="+mn-cs"/>
              </a:rPr>
              <a:t>It's really up to you and your individual situation.</a:t>
            </a:r>
          </a:p>
          <a:p>
            <a:r>
              <a:rPr lang="en-US" sz="1200" kern="1200" dirty="0">
                <a:solidFill>
                  <a:schemeClr val="tx1"/>
                </a:solidFill>
                <a:effectLst/>
                <a:latin typeface="+mn-lt"/>
                <a:ea typeface="+mn-ea"/>
                <a:cs typeface="+mn-cs"/>
              </a:rPr>
              <a:t>&gt;&gt; Interpreter: This is Joseph.</a:t>
            </a:r>
          </a:p>
          <a:p>
            <a:r>
              <a:rPr lang="en-US" sz="1200" kern="1200" dirty="0">
                <a:solidFill>
                  <a:schemeClr val="tx1"/>
                </a:solidFill>
                <a:effectLst/>
                <a:latin typeface="+mn-lt"/>
                <a:ea typeface="+mn-ea"/>
                <a:cs typeface="+mn-cs"/>
              </a:rPr>
              <a:t>I agree with David.</a:t>
            </a:r>
          </a:p>
          <a:p>
            <a:r>
              <a:rPr lang="en-US" sz="1200" kern="1200" dirty="0">
                <a:solidFill>
                  <a:schemeClr val="tx1"/>
                </a:solidFill>
                <a:effectLst/>
                <a:latin typeface="+mn-lt"/>
                <a:ea typeface="+mn-ea"/>
                <a:cs typeface="+mn-cs"/>
              </a:rPr>
              <a:t>It's up to you to disclose or not.</a:t>
            </a:r>
          </a:p>
          <a:p>
            <a:r>
              <a:rPr lang="en-US" sz="1200" kern="1200" dirty="0">
                <a:solidFill>
                  <a:schemeClr val="tx1"/>
                </a:solidFill>
                <a:effectLst/>
                <a:latin typeface="+mn-lt"/>
                <a:ea typeface="+mn-ea"/>
                <a:cs typeface="+mn-cs"/>
              </a:rPr>
              <a:t>I did disclose I'm deaf because for the Fulbright program I was working with, I was working with a Fulbright committee in Italy specifically for deaf education as the award.</a:t>
            </a:r>
          </a:p>
          <a:p>
            <a:r>
              <a:rPr lang="en-US" sz="1200" kern="1200" dirty="0">
                <a:solidFill>
                  <a:schemeClr val="tx1"/>
                </a:solidFill>
                <a:effectLst/>
                <a:latin typeface="+mn-lt"/>
                <a:ea typeface="+mn-ea"/>
                <a:cs typeface="+mn-cs"/>
              </a:rPr>
              <a:t>So I felt it was beneficial to disclose that, because that was to my advantage.</a:t>
            </a:r>
          </a:p>
          <a:p>
            <a:r>
              <a:rPr lang="en-US" sz="1200" kern="1200" dirty="0">
                <a:solidFill>
                  <a:schemeClr val="tx1"/>
                </a:solidFill>
                <a:effectLst/>
                <a:latin typeface="+mn-lt"/>
                <a:ea typeface="+mn-ea"/>
                <a:cs typeface="+mn-cs"/>
              </a:rPr>
              <a:t>They need more deaf advocates to come.</a:t>
            </a:r>
          </a:p>
          <a:p>
            <a:r>
              <a:rPr lang="en-US" sz="1200" kern="1200" dirty="0">
                <a:solidFill>
                  <a:schemeClr val="tx1"/>
                </a:solidFill>
                <a:effectLst/>
                <a:latin typeface="+mn-lt"/>
                <a:ea typeface="+mn-ea"/>
                <a:cs typeface="+mn-cs"/>
              </a:rPr>
              <a:t>So I felt that was to my advantage.</a:t>
            </a:r>
          </a:p>
          <a:p>
            <a:r>
              <a:rPr lang="en-US" sz="1200" kern="1200" dirty="0">
                <a:solidFill>
                  <a:schemeClr val="tx1"/>
                </a:solidFill>
                <a:effectLst/>
                <a:latin typeface="+mn-lt"/>
                <a:ea typeface="+mn-ea"/>
                <a:cs typeface="+mn-cs"/>
              </a:rPr>
              <a:t>Also they knew that me being deaf, they would be able to provide me what I needed and to help me with my studies there.</a:t>
            </a:r>
          </a:p>
          <a:p>
            <a:r>
              <a:rPr lang="en-US" sz="1200" kern="1200" dirty="0">
                <a:solidFill>
                  <a:schemeClr val="tx1"/>
                </a:solidFill>
                <a:effectLst/>
                <a:latin typeface="+mn-lt"/>
                <a:ea typeface="+mn-ea"/>
                <a:cs typeface="+mn-cs"/>
              </a:rPr>
              <a:t>And I felt that would be more successful.</a:t>
            </a:r>
          </a:p>
          <a:p>
            <a:r>
              <a:rPr lang="en-US" sz="1200" kern="1200" dirty="0">
                <a:solidFill>
                  <a:schemeClr val="tx1"/>
                </a:solidFill>
                <a:effectLst/>
                <a:latin typeface="+mn-lt"/>
                <a:ea typeface="+mn-ea"/>
                <a:cs typeface="+mn-cs"/>
              </a:rPr>
              <a:t>And you know, I think those who I knew that went and came here as Fulbright scholars, it was beneficial.</a:t>
            </a:r>
          </a:p>
          <a:p>
            <a:r>
              <a:rPr lang="en-US" sz="1200" kern="1200" dirty="0">
                <a:solidFill>
                  <a:schemeClr val="tx1"/>
                </a:solidFill>
                <a:effectLst/>
                <a:latin typeface="+mn-lt"/>
                <a:ea typeface="+mn-ea"/>
                <a:cs typeface="+mn-cs"/>
              </a:rPr>
              <a:t>I didn't think it would be a bad thing.</a:t>
            </a:r>
          </a:p>
          <a:p>
            <a:r>
              <a:rPr lang="en-US" sz="1200" kern="1200" dirty="0">
                <a:solidFill>
                  <a:schemeClr val="tx1"/>
                </a:solidFill>
                <a:effectLst/>
                <a:latin typeface="+mn-lt"/>
                <a:ea typeface="+mn-ea"/>
                <a:cs typeface="+mn-cs"/>
              </a:rPr>
              <a:t>But it depends on which country and who you will be working with as to what you want to do.</a:t>
            </a:r>
          </a:p>
          <a:p>
            <a:r>
              <a:rPr lang="en-US" sz="1200" kern="1200" dirty="0">
                <a:solidFill>
                  <a:schemeClr val="tx1"/>
                </a:solidFill>
                <a:effectLst/>
                <a:latin typeface="+mn-lt"/>
                <a:ea typeface="+mn-ea"/>
                <a:cs typeface="+mn-cs"/>
              </a:rPr>
              <a:t>&gt;&gt; This is Justin.</a:t>
            </a:r>
          </a:p>
          <a:p>
            <a:r>
              <a:rPr lang="en-US" sz="1200" kern="1200" dirty="0">
                <a:solidFill>
                  <a:schemeClr val="tx1"/>
                </a:solidFill>
                <a:effectLst/>
                <a:latin typeface="+mn-lt"/>
                <a:ea typeface="+mn-ea"/>
                <a:cs typeface="+mn-cs"/>
              </a:rPr>
              <a:t>I just have one final thing to add is also, this is kind of a unique program in that you also have to develop a relationship with the possible host institution and get them to work with you as well.</a:t>
            </a:r>
          </a:p>
          <a:p>
            <a:r>
              <a:rPr lang="en-US" sz="1200" kern="1200" dirty="0">
                <a:solidFill>
                  <a:schemeClr val="tx1"/>
                </a:solidFill>
                <a:effectLst/>
                <a:latin typeface="+mn-lt"/>
                <a:ea typeface="+mn-ea"/>
                <a:cs typeface="+mn-cs"/>
              </a:rPr>
              <a:t>So if you are concerned about how you would disclose your disability to them, to the sponsoring institution, there's a few things to that, apart from what's already been shared.</a:t>
            </a:r>
          </a:p>
          <a:p>
            <a:r>
              <a:rPr lang="en-US" sz="1200" kern="1200" dirty="0">
                <a:solidFill>
                  <a:schemeClr val="tx1"/>
                </a:solidFill>
                <a:effectLst/>
                <a:latin typeface="+mn-lt"/>
                <a:ea typeface="+mn-ea"/>
                <a:cs typeface="+mn-cs"/>
              </a:rPr>
              <a:t>First of all there's the compelling fact you are coming with funding so they don't have to provide extra support for you.</a:t>
            </a:r>
          </a:p>
          <a:p>
            <a:r>
              <a:rPr lang="en-US" sz="1200" kern="1200" dirty="0">
                <a:solidFill>
                  <a:schemeClr val="tx1"/>
                </a:solidFill>
                <a:effectLst/>
                <a:latin typeface="+mn-lt"/>
                <a:ea typeface="+mn-ea"/>
                <a:cs typeface="+mn-cs"/>
              </a:rPr>
              <a:t>Hopefully these are institutions people have already got relationships with, but if not, also using some of Fulbright's resources, I think Fulbright could be a great, they could sort of vouch for you, as far as your abilities.</a:t>
            </a:r>
          </a:p>
          <a:p>
            <a:r>
              <a:rPr lang="en-US" sz="1200" kern="1200" dirty="0">
                <a:solidFill>
                  <a:schemeClr val="tx1"/>
                </a:solidFill>
                <a:effectLst/>
                <a:latin typeface="+mn-lt"/>
                <a:ea typeface="+mn-ea"/>
                <a:cs typeface="+mn-cs"/>
              </a:rPr>
              <a:t>Another thing to consider, if you contact mobility international we have over 2300 alumni around the world and some of them might offer ends for you to connect with a host institution in another country.</a:t>
            </a:r>
          </a:p>
          <a:p>
            <a:r>
              <a:rPr lang="en-US" sz="1200" kern="1200" dirty="0">
                <a:solidFill>
                  <a:schemeClr val="tx1"/>
                </a:solidFill>
                <a:effectLst/>
                <a:latin typeface="+mn-lt"/>
                <a:ea typeface="+mn-ea"/>
                <a:cs typeface="+mn-cs"/>
              </a:rPr>
              <a:t>&gt;&gt; We have another question about, sort of in-country considerations.</a:t>
            </a:r>
          </a:p>
          <a:p>
            <a:r>
              <a:rPr lang="en-US" sz="1200" kern="1200" dirty="0">
                <a:solidFill>
                  <a:schemeClr val="tx1"/>
                </a:solidFill>
                <a:effectLst/>
                <a:latin typeface="+mn-lt"/>
                <a:ea typeface="+mn-ea"/>
                <a:cs typeface="+mn-cs"/>
              </a:rPr>
              <a:t>Will Fulbright support expenses related to in-country travel.</a:t>
            </a:r>
          </a:p>
          <a:p>
            <a:r>
              <a:rPr lang="en-US" sz="1200" kern="1200" dirty="0">
                <a:solidFill>
                  <a:schemeClr val="tx1"/>
                </a:solidFill>
                <a:effectLst/>
                <a:latin typeface="+mn-lt"/>
                <a:ea typeface="+mn-ea"/>
                <a:cs typeface="+mn-cs"/>
              </a:rPr>
              <a:t>For example, a mobility impaired scholar who is not able to use public transportation?</a:t>
            </a:r>
          </a:p>
          <a:p>
            <a:r>
              <a:rPr lang="en-US" sz="1200" kern="1200" dirty="0">
                <a:solidFill>
                  <a:schemeClr val="tx1"/>
                </a:solidFill>
                <a:effectLst/>
                <a:latin typeface="+mn-lt"/>
                <a:ea typeface="+mn-ea"/>
                <a:cs typeface="+mn-cs"/>
              </a:rPr>
              <a:t>So I invite my colleagues with insights about that to share any insights with the audience.</a:t>
            </a:r>
          </a:p>
          <a:p>
            <a:r>
              <a:rPr lang="en-US" sz="1200" kern="1200" dirty="0">
                <a:solidFill>
                  <a:schemeClr val="tx1"/>
                </a:solidFill>
                <a:effectLst/>
                <a:latin typeface="+mn-lt"/>
                <a:ea typeface="+mn-ea"/>
                <a:cs typeface="+mn-cs"/>
              </a:rPr>
              <a:t>&gt;&gt; This is David Levin again.</a:t>
            </a:r>
          </a:p>
          <a:p>
            <a:r>
              <a:rPr lang="en-US" sz="1200" kern="1200" dirty="0">
                <a:solidFill>
                  <a:schemeClr val="tx1"/>
                </a:solidFill>
                <a:effectLst/>
                <a:latin typeface="+mn-lt"/>
                <a:ea typeface="+mn-ea"/>
                <a:cs typeface="+mn-cs"/>
              </a:rPr>
              <a:t>We would look at your needs both to work with you through the process getting you to the country you are going to, but also looking at your needs while you are there.</a:t>
            </a:r>
          </a:p>
          <a:p>
            <a:r>
              <a:rPr lang="en-US" sz="1200" kern="1200" dirty="0">
                <a:solidFill>
                  <a:schemeClr val="tx1"/>
                </a:solidFill>
                <a:effectLst/>
                <a:latin typeface="+mn-lt"/>
                <a:ea typeface="+mn-ea"/>
                <a:cs typeface="+mn-cs"/>
              </a:rPr>
              <a:t>We would look at what your particular Fulbright assignment.</a:t>
            </a:r>
          </a:p>
          <a:p>
            <a:r>
              <a:rPr lang="en-US" sz="1200" kern="1200" dirty="0">
                <a:solidFill>
                  <a:schemeClr val="tx1"/>
                </a:solidFill>
                <a:effectLst/>
                <a:latin typeface="+mn-lt"/>
                <a:ea typeface="+mn-ea"/>
                <a:cs typeface="+mn-cs"/>
              </a:rPr>
              <a:t>What are the parameters of that.</a:t>
            </a:r>
          </a:p>
          <a:p>
            <a:r>
              <a:rPr lang="en-US" sz="1200" kern="1200" dirty="0">
                <a:solidFill>
                  <a:schemeClr val="tx1"/>
                </a:solidFill>
                <a:effectLst/>
                <a:latin typeface="+mn-lt"/>
                <a:ea typeface="+mn-ea"/>
                <a:cs typeface="+mn-cs"/>
              </a:rPr>
              <a:t>And how could we be of assistance for you into helping you successfully complete your assignment and that might include a need to travel through to other parts of the country.</a:t>
            </a:r>
          </a:p>
          <a:p>
            <a:r>
              <a:rPr lang="en-US" sz="1200" kern="1200" dirty="0">
                <a:solidFill>
                  <a:schemeClr val="tx1"/>
                </a:solidFill>
                <a:effectLst/>
                <a:latin typeface="+mn-lt"/>
                <a:ea typeface="+mn-ea"/>
                <a:cs typeface="+mn-cs"/>
              </a:rPr>
              <a:t>We would look at this case-by-case as part of the reasonable accommodation we would provide you.</a:t>
            </a:r>
          </a:p>
          <a:p>
            <a:r>
              <a:rPr lang="en-US" sz="1200" kern="1200" dirty="0">
                <a:solidFill>
                  <a:schemeClr val="tx1"/>
                </a:solidFill>
                <a:effectLst/>
                <a:latin typeface="+mn-lt"/>
                <a:ea typeface="+mn-ea"/>
                <a:cs typeface="+mn-cs"/>
              </a:rPr>
              <a:t>&gt;&gt; Interpreter: This is Joseph.</a:t>
            </a:r>
          </a:p>
          <a:p>
            <a:r>
              <a:rPr lang="en-US" sz="1200" kern="1200" dirty="0">
                <a:solidFill>
                  <a:schemeClr val="tx1"/>
                </a:solidFill>
                <a:effectLst/>
                <a:latin typeface="+mn-lt"/>
                <a:ea typeface="+mn-ea"/>
                <a:cs typeface="+mn-cs"/>
              </a:rPr>
              <a:t>Really, my accommodation needs are communication.</a:t>
            </a:r>
          </a:p>
          <a:p>
            <a:r>
              <a:rPr lang="en-US" sz="1200" kern="1200" dirty="0">
                <a:solidFill>
                  <a:schemeClr val="tx1"/>
                </a:solidFill>
                <a:effectLst/>
                <a:latin typeface="+mn-lt"/>
                <a:ea typeface="+mn-ea"/>
                <a:cs typeface="+mn-cs"/>
              </a:rPr>
              <a:t>And because I worked with the deaf program there in Italy, most of the time I had individuals who worked as interpreters there available at the deaf school and for interviews or discussions, or meetings with someone, I typically had an interpreter available.</a:t>
            </a:r>
          </a:p>
          <a:p>
            <a:r>
              <a:rPr lang="en-US" sz="1200" kern="1200" dirty="0">
                <a:solidFill>
                  <a:schemeClr val="tx1"/>
                </a:solidFill>
                <a:effectLst/>
                <a:latin typeface="+mn-lt"/>
                <a:ea typeface="+mn-ea"/>
                <a:cs typeface="+mn-cs"/>
              </a:rPr>
              <a:t>So it worked out for me.</a:t>
            </a:r>
          </a:p>
          <a:p>
            <a:r>
              <a:rPr lang="en-US" sz="1200" kern="1200" dirty="0">
                <a:solidFill>
                  <a:schemeClr val="tx1"/>
                </a:solidFill>
                <a:effectLst/>
                <a:latin typeface="+mn-lt"/>
                <a:ea typeface="+mn-ea"/>
                <a:cs typeface="+mn-cs"/>
              </a:rPr>
              <a:t>But outside of the school locations, I was on my own.</a:t>
            </a:r>
          </a:p>
          <a:p>
            <a:r>
              <a:rPr lang="en-US" sz="1200" kern="1200" dirty="0">
                <a:solidFill>
                  <a:schemeClr val="tx1"/>
                </a:solidFill>
                <a:effectLst/>
                <a:latin typeface="+mn-lt"/>
                <a:ea typeface="+mn-ea"/>
                <a:cs typeface="+mn-cs"/>
              </a:rPr>
              <a:t>And most of the time I was successful.</a:t>
            </a:r>
          </a:p>
          <a:p>
            <a:r>
              <a:rPr lang="en-US" sz="1200" kern="1200" dirty="0">
                <a:solidFill>
                  <a:schemeClr val="tx1"/>
                </a:solidFill>
                <a:effectLst/>
                <a:latin typeface="+mn-lt"/>
                <a:ea typeface="+mn-ea"/>
                <a:cs typeface="+mn-cs"/>
              </a:rPr>
              <a:t>I was able to figure out how to communicate with people, write back and forth, or often I would tell them I'm deaf or sign that I'm deaf and they would try to gesture with me and be very friendly overall.</a:t>
            </a:r>
          </a:p>
          <a:p>
            <a:r>
              <a:rPr lang="en-US" sz="1200" kern="1200" dirty="0">
                <a:solidFill>
                  <a:schemeClr val="tx1"/>
                </a:solidFill>
                <a:effectLst/>
                <a:latin typeface="+mn-lt"/>
                <a:ea typeface="+mn-ea"/>
                <a:cs typeface="+mn-cs"/>
              </a:rPr>
              <a:t>I did have to work a little harder for myself trying to understand where I'm going, where I'm staying.</a:t>
            </a:r>
          </a:p>
          <a:p>
            <a:r>
              <a:rPr lang="en-US" sz="1200" kern="1200" dirty="0">
                <a:solidFill>
                  <a:schemeClr val="tx1"/>
                </a:solidFill>
                <a:effectLst/>
                <a:latin typeface="+mn-lt"/>
                <a:ea typeface="+mn-ea"/>
                <a:cs typeface="+mn-cs"/>
              </a:rPr>
              <a:t>I did have additional work on my part and responsibility, but it really worked out really well.</a:t>
            </a:r>
          </a:p>
          <a:p>
            <a:r>
              <a:rPr lang="en-US" sz="1200" kern="1200" dirty="0">
                <a:solidFill>
                  <a:schemeClr val="tx1"/>
                </a:solidFill>
                <a:effectLst/>
                <a:latin typeface="+mn-lt"/>
                <a:ea typeface="+mn-ea"/>
                <a:cs typeface="+mn-cs"/>
              </a:rPr>
              <a:t>And I can't answer anything for the mobility issues because that doesn't relate to me.</a:t>
            </a:r>
          </a:p>
          <a:p>
            <a:r>
              <a:rPr lang="en-US" sz="1200" kern="1200" dirty="0">
                <a:solidFill>
                  <a:schemeClr val="tx1"/>
                </a:solidFill>
                <a:effectLst/>
                <a:latin typeface="+mn-lt"/>
                <a:ea typeface="+mn-ea"/>
                <a:cs typeface="+mn-cs"/>
              </a:rPr>
              <a:t>&gt;&gt; One other comment too, just to get clarification to David.</a:t>
            </a:r>
          </a:p>
          <a:p>
            <a:r>
              <a:rPr lang="en-US" sz="1200" kern="1200" dirty="0">
                <a:solidFill>
                  <a:schemeClr val="tx1"/>
                </a:solidFill>
                <a:effectLst/>
                <a:latin typeface="+mn-lt"/>
                <a:ea typeface="+mn-ea"/>
                <a:cs typeface="+mn-cs"/>
              </a:rPr>
              <a:t>Sometimes what we have seen, you will have people with mobility impairments where they are on their campus and their school doesn't pay for a taxi or a bus because that's kind of considered to be something within the scope of something they would cover in their day-to-day, not really a reasonable accommodation.</a:t>
            </a:r>
          </a:p>
          <a:p>
            <a:r>
              <a:rPr lang="en-US" sz="1200" kern="1200" dirty="0">
                <a:solidFill>
                  <a:schemeClr val="tx1"/>
                </a:solidFill>
                <a:effectLst/>
                <a:latin typeface="+mn-lt"/>
                <a:ea typeface="+mn-ea"/>
                <a:cs typeface="+mn-cs"/>
              </a:rPr>
              <a:t>We have seen that change overseas, if you are in Mexico city, the busses may not be accessible but you might need to use taxis which may incur an expense for you.</a:t>
            </a:r>
          </a:p>
          <a:p>
            <a:r>
              <a:rPr lang="en-US" sz="1200" kern="1200" dirty="0">
                <a:solidFill>
                  <a:schemeClr val="tx1"/>
                </a:solidFill>
                <a:effectLst/>
                <a:latin typeface="+mn-lt"/>
                <a:ea typeface="+mn-ea"/>
                <a:cs typeface="+mn-cs"/>
              </a:rPr>
              <a:t>David, sounds like you were saying that's a case-by-case basis.</a:t>
            </a:r>
          </a:p>
          <a:p>
            <a:r>
              <a:rPr lang="en-US" sz="1200" kern="1200" dirty="0">
                <a:solidFill>
                  <a:schemeClr val="tx1"/>
                </a:solidFill>
                <a:effectLst/>
                <a:latin typeface="+mn-lt"/>
                <a:ea typeface="+mn-ea"/>
                <a:cs typeface="+mn-cs"/>
              </a:rPr>
              <a:t>&gt;&gt; That's right, that's right.</a:t>
            </a:r>
          </a:p>
          <a:p>
            <a:r>
              <a:rPr lang="en-US" sz="1200" kern="1200" dirty="0">
                <a:solidFill>
                  <a:schemeClr val="tx1"/>
                </a:solidFill>
                <a:effectLst/>
                <a:latin typeface="+mn-lt"/>
                <a:ea typeface="+mn-ea"/>
                <a:cs typeface="+mn-cs"/>
              </a:rPr>
              <a:t>&gt;&gt; Great, thanks for sharing those insights.</a:t>
            </a:r>
          </a:p>
          <a:p>
            <a:r>
              <a:rPr lang="en-US" sz="1200" kern="1200" dirty="0">
                <a:solidFill>
                  <a:schemeClr val="tx1"/>
                </a:solidFill>
                <a:effectLst/>
                <a:latin typeface="+mn-lt"/>
                <a:ea typeface="+mn-ea"/>
                <a:cs typeface="+mn-cs"/>
              </a:rPr>
              <a:t>We have a few more questions about the application that I will take.</a:t>
            </a:r>
          </a:p>
          <a:p>
            <a:r>
              <a:rPr lang="en-US" sz="1200" kern="1200" dirty="0">
                <a:solidFill>
                  <a:schemeClr val="tx1"/>
                </a:solidFill>
                <a:effectLst/>
                <a:latin typeface="+mn-lt"/>
                <a:ea typeface="+mn-ea"/>
                <a:cs typeface="+mn-cs"/>
              </a:rPr>
              <a:t>I know we went a little bit over, but I want to thank everybody again, we did have a little audio issue at the beginning of the webinar, so thank you for your patience and I will answer these questions that just came in.</a:t>
            </a:r>
          </a:p>
          <a:p>
            <a:r>
              <a:rPr lang="en-US" sz="1200" kern="1200" dirty="0">
                <a:solidFill>
                  <a:schemeClr val="tx1"/>
                </a:solidFill>
                <a:effectLst/>
                <a:latin typeface="+mn-lt"/>
                <a:ea typeface="+mn-ea"/>
                <a:cs typeface="+mn-cs"/>
              </a:rPr>
              <a:t>What happens if you change institutions or leave the institution you were working when you apply?</a:t>
            </a:r>
          </a:p>
          <a:p>
            <a:r>
              <a:rPr lang="en-US" sz="1200" kern="1200" dirty="0">
                <a:solidFill>
                  <a:schemeClr val="tx1"/>
                </a:solidFill>
                <a:effectLst/>
                <a:latin typeface="+mn-lt"/>
                <a:ea typeface="+mn-ea"/>
                <a:cs typeface="+mn-cs"/>
              </a:rPr>
              <a:t>We will get your C.V. when you apply so it should be up-to-date and reflect the state of your career.</a:t>
            </a:r>
          </a:p>
          <a:p>
            <a:r>
              <a:rPr lang="en-US" sz="1200" kern="1200" dirty="0">
                <a:solidFill>
                  <a:schemeClr val="tx1"/>
                </a:solidFill>
                <a:effectLst/>
                <a:latin typeface="+mn-lt"/>
                <a:ea typeface="+mn-ea"/>
                <a:cs typeface="+mn-cs"/>
              </a:rPr>
              <a:t>When you hit submit on the application.</a:t>
            </a:r>
          </a:p>
          <a:p>
            <a:r>
              <a:rPr lang="en-US" sz="1200" kern="1200" dirty="0">
                <a:solidFill>
                  <a:schemeClr val="tx1"/>
                </a:solidFill>
                <a:effectLst/>
                <a:latin typeface="+mn-lt"/>
                <a:ea typeface="+mn-ea"/>
                <a:cs typeface="+mn-cs"/>
              </a:rPr>
              <a:t>But we understand that things change in between the start of an application, between the submission of an application and when you would actually start your grant.</a:t>
            </a:r>
          </a:p>
          <a:p>
            <a:r>
              <a:rPr lang="en-US" sz="1200" kern="1200" dirty="0">
                <a:solidFill>
                  <a:schemeClr val="tx1"/>
                </a:solidFill>
                <a:effectLst/>
                <a:latin typeface="+mn-lt"/>
                <a:ea typeface="+mn-ea"/>
                <a:cs typeface="+mn-cs"/>
              </a:rPr>
              <a:t>So if you were confirmed the grant we would check in, assign advisors to you that will work with you through your grant.</a:t>
            </a:r>
          </a:p>
          <a:p>
            <a:r>
              <a:rPr lang="en-US" sz="1200" kern="1200" dirty="0">
                <a:solidFill>
                  <a:schemeClr val="tx1"/>
                </a:solidFill>
                <a:effectLst/>
                <a:latin typeface="+mn-lt"/>
                <a:ea typeface="+mn-ea"/>
                <a:cs typeface="+mn-cs"/>
              </a:rPr>
              <a:t>And that's something we could easily accommodate, so not a problem if you have changed institutions between when you applied and when you start your grant.</a:t>
            </a:r>
          </a:p>
          <a:p>
            <a:r>
              <a:rPr lang="en-US" sz="1200" kern="1200" dirty="0">
                <a:solidFill>
                  <a:schemeClr val="tx1"/>
                </a:solidFill>
                <a:effectLst/>
                <a:latin typeface="+mn-lt"/>
                <a:ea typeface="+mn-ea"/>
                <a:cs typeface="+mn-cs"/>
              </a:rPr>
              <a:t>Great question, is there an age limit to apply or how long since you received your Ph.D.?</a:t>
            </a:r>
          </a:p>
          <a:p>
            <a:r>
              <a:rPr lang="en-US" sz="1200" kern="1200" dirty="0">
                <a:solidFill>
                  <a:schemeClr val="tx1"/>
                </a:solidFill>
                <a:effectLst/>
                <a:latin typeface="+mn-lt"/>
                <a:ea typeface="+mn-ea"/>
                <a:cs typeface="+mn-cs"/>
              </a:rPr>
              <a:t>The answer is no.</a:t>
            </a:r>
          </a:p>
          <a:p>
            <a:r>
              <a:rPr lang="en-US" sz="1200" kern="1200" dirty="0">
                <a:solidFill>
                  <a:schemeClr val="tx1"/>
                </a:solidFill>
                <a:effectLst/>
                <a:latin typeface="+mn-lt"/>
                <a:ea typeface="+mn-ea"/>
                <a:cs typeface="+mn-cs"/>
              </a:rPr>
              <a:t>Age is not a factor in consideration.</a:t>
            </a:r>
          </a:p>
          <a:p>
            <a:r>
              <a:rPr lang="en-US" sz="1200" kern="1200" dirty="0">
                <a:solidFill>
                  <a:schemeClr val="tx1"/>
                </a:solidFill>
                <a:effectLst/>
                <a:latin typeface="+mn-lt"/>
                <a:ea typeface="+mn-ea"/>
                <a:cs typeface="+mn-cs"/>
              </a:rPr>
              <a:t>That being said, there may be some awards that want postdocs to apply.</a:t>
            </a:r>
          </a:p>
          <a:p>
            <a:r>
              <a:rPr lang="en-US" sz="1200" kern="1200" dirty="0">
                <a:solidFill>
                  <a:schemeClr val="tx1"/>
                </a:solidFill>
                <a:effectLst/>
                <a:latin typeface="+mn-lt"/>
                <a:ea typeface="+mn-ea"/>
                <a:cs typeface="+mn-cs"/>
              </a:rPr>
              <a:t>And they will want someone who has recently received their Ph.D..</a:t>
            </a:r>
          </a:p>
          <a:p>
            <a:r>
              <a:rPr lang="en-US" sz="1200" kern="1200" dirty="0">
                <a:solidFill>
                  <a:schemeClr val="tx1"/>
                </a:solidFill>
                <a:effectLst/>
                <a:latin typeface="+mn-lt"/>
                <a:ea typeface="+mn-ea"/>
                <a:cs typeface="+mn-cs"/>
              </a:rPr>
              <a:t>So if you have had your Ph.D. for a while, you may not be eligible for some of those early career awards.</a:t>
            </a:r>
          </a:p>
          <a:p>
            <a:r>
              <a:rPr lang="en-US" sz="1200" kern="1200" dirty="0">
                <a:solidFill>
                  <a:schemeClr val="tx1"/>
                </a:solidFill>
                <a:effectLst/>
                <a:latin typeface="+mn-lt"/>
                <a:ea typeface="+mn-ea"/>
                <a:cs typeface="+mn-cs"/>
              </a:rPr>
              <a:t>But in terms of an age limit, there is no age limit.</a:t>
            </a:r>
          </a:p>
          <a:p>
            <a:r>
              <a:rPr lang="en-US" sz="1200" kern="1200" dirty="0">
                <a:solidFill>
                  <a:schemeClr val="tx1"/>
                </a:solidFill>
                <a:effectLst/>
                <a:latin typeface="+mn-lt"/>
                <a:ea typeface="+mn-ea"/>
                <a:cs typeface="+mn-cs"/>
              </a:rPr>
              <a:t>It doesn't look like we have any further questions.</a:t>
            </a:r>
          </a:p>
          <a:p>
            <a:r>
              <a:rPr lang="en-US" sz="1200" kern="1200" dirty="0">
                <a:solidFill>
                  <a:schemeClr val="tx1"/>
                </a:solidFill>
                <a:effectLst/>
                <a:latin typeface="+mn-lt"/>
                <a:ea typeface="+mn-ea"/>
                <a:cs typeface="+mn-cs"/>
              </a:rPr>
              <a:t>I really do want to thank everyone for joining today.</a:t>
            </a:r>
          </a:p>
          <a:p>
            <a:r>
              <a:rPr lang="en-US" sz="1200" kern="1200" dirty="0">
                <a:solidFill>
                  <a:schemeClr val="tx1"/>
                </a:solidFill>
                <a:effectLst/>
                <a:latin typeface="+mn-lt"/>
                <a:ea typeface="+mn-ea"/>
                <a:cs typeface="+mn-cs"/>
              </a:rPr>
              <a:t>Really, I am delighted to have presented and worked with everyone who presented today.</a:t>
            </a:r>
          </a:p>
          <a:p>
            <a:r>
              <a:rPr lang="en-US" sz="1200" kern="1200" dirty="0">
                <a:solidFill>
                  <a:schemeClr val="tx1"/>
                </a:solidFill>
                <a:effectLst/>
                <a:latin typeface="+mn-lt"/>
                <a:ea typeface="+mn-ea"/>
                <a:cs typeface="+mn-cs"/>
              </a:rPr>
              <a:t>I want to, again, thank David Levin from the state department.</a:t>
            </a:r>
          </a:p>
          <a:p>
            <a:r>
              <a:rPr lang="en-US" sz="1200" kern="1200" dirty="0">
                <a:solidFill>
                  <a:schemeClr val="tx1"/>
                </a:solidFill>
                <a:effectLst/>
                <a:latin typeface="+mn-lt"/>
                <a:ea typeface="+mn-ea"/>
                <a:cs typeface="+mn-cs"/>
              </a:rPr>
              <a:t>Dr. Joseph Hill from Rochester Institute of Technology and Nicki Cherry from Rochester Institute of Technology, and Justin Harford of Mobility</a:t>
            </a:r>
            <a:r>
              <a:rPr lang="en-US" sz="1200" kern="1200" baseline="0" dirty="0">
                <a:solidFill>
                  <a:schemeClr val="tx1"/>
                </a:solidFill>
                <a:effectLst/>
                <a:latin typeface="+mn-lt"/>
                <a:ea typeface="+mn-ea"/>
                <a:cs typeface="+mn-cs"/>
              </a:rPr>
              <a:t> International USA</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I want to thank everyone, wish you a wonderful weekend and encourage you to submit your applications by August 1st.</a:t>
            </a:r>
          </a:p>
          <a:p>
            <a:r>
              <a:rPr lang="en-US" sz="1200" kern="1200" dirty="0">
                <a:solidFill>
                  <a:schemeClr val="tx1"/>
                </a:solidFill>
                <a:effectLst/>
                <a:latin typeface="+mn-lt"/>
                <a:ea typeface="+mn-ea"/>
                <a:cs typeface="+mn-cs"/>
              </a:rPr>
              <a:t>Thank you, everyone.</a:t>
            </a:r>
          </a:p>
          <a:p>
            <a:endParaRPr lang="en-US" dirty="0"/>
          </a:p>
        </p:txBody>
      </p:sp>
      <p:sp>
        <p:nvSpPr>
          <p:cNvPr id="4" name="Slide Number Placeholder 3"/>
          <p:cNvSpPr>
            <a:spLocks noGrp="1"/>
          </p:cNvSpPr>
          <p:nvPr>
            <p:ph type="sldNum" sz="quarter" idx="10"/>
          </p:nvPr>
        </p:nvSpPr>
        <p:spPr/>
        <p:txBody>
          <a:bodyPr/>
          <a:lstStyle/>
          <a:p>
            <a:pPr>
              <a:defRPr/>
            </a:pPr>
            <a:fld id="{58BB35FB-4425-4B1B-ABF5-DD8CBBC357C5}" type="slidenum">
              <a:rPr lang="en-US" smtClean="0"/>
              <a:pPr>
                <a:defRPr/>
              </a:pPr>
              <a:t>24</a:t>
            </a:fld>
            <a:endParaRPr lang="en-US"/>
          </a:p>
        </p:txBody>
      </p:sp>
    </p:spTree>
    <p:extLst>
      <p:ext uri="{BB962C8B-B14F-4D97-AF65-F5344CB8AC3E}">
        <p14:creationId xmlns:p14="http://schemas.microsoft.com/office/powerpoint/2010/main" val="1962771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Peter</a:t>
            </a:r>
            <a:r>
              <a:rPr lang="en-US" sz="1200" kern="1200" baseline="0" dirty="0">
                <a:solidFill>
                  <a:schemeClr val="tx1"/>
                </a:solidFill>
                <a:effectLst/>
                <a:latin typeface="+mn-lt"/>
                <a:ea typeface="+mn-ea"/>
                <a:cs typeface="+mn-cs"/>
              </a:rPr>
              <a:t> Raucci: </a:t>
            </a:r>
            <a:r>
              <a:rPr lang="en-US" sz="1200" kern="1200" dirty="0">
                <a:solidFill>
                  <a:schemeClr val="tx1"/>
                </a:solidFill>
                <a:effectLst/>
                <a:latin typeface="+mn-lt"/>
                <a:ea typeface="+mn-ea"/>
                <a:cs typeface="+mn-cs"/>
              </a:rPr>
              <a:t>I'm so delighted today to present with my colleagues on applying for a Fulbright U.S. scholar award with some insights for applicants with disabilities.</a:t>
            </a:r>
          </a:p>
          <a:p>
            <a:r>
              <a:rPr lang="en-US" sz="1200" kern="1200" dirty="0">
                <a:solidFill>
                  <a:schemeClr val="tx1"/>
                </a:solidFill>
                <a:effectLst/>
                <a:latin typeface="+mn-lt"/>
                <a:ea typeface="+mn-ea"/>
                <a:cs typeface="+mn-cs"/>
              </a:rPr>
              <a:t>So today we will be joined by David Levin from U.S. Department of State.</a:t>
            </a:r>
          </a:p>
          <a:p>
            <a:r>
              <a:rPr lang="en-US" sz="1200" kern="1200" dirty="0">
                <a:solidFill>
                  <a:schemeClr val="tx1"/>
                </a:solidFill>
                <a:effectLst/>
                <a:latin typeface="+mn-lt"/>
                <a:ea typeface="+mn-ea"/>
                <a:cs typeface="+mn-cs"/>
              </a:rPr>
              <a:t>Dr. Joseph hill from Rochester Institute of Technology, Justin Hartford, national clearinghouse, and myself Peter Raucci.</a:t>
            </a:r>
          </a:p>
          <a:p>
            <a:r>
              <a:rPr lang="en-US" sz="1200" kern="1200" dirty="0">
                <a:solidFill>
                  <a:schemeClr val="tx1"/>
                </a:solidFill>
                <a:effectLst/>
                <a:latin typeface="+mn-lt"/>
                <a:ea typeface="+mn-ea"/>
                <a:cs typeface="+mn-cs"/>
              </a:rPr>
              <a:t>I wanted to start with information about the Fulbright program.</a:t>
            </a:r>
          </a:p>
          <a:p>
            <a:r>
              <a:rPr lang="en-US" sz="1200" kern="1200" dirty="0">
                <a:solidFill>
                  <a:schemeClr val="tx1"/>
                </a:solidFill>
                <a:effectLst/>
                <a:latin typeface="+mn-lt"/>
                <a:ea typeface="+mn-ea"/>
                <a:cs typeface="+mn-cs"/>
              </a:rPr>
              <a:t>It was established in 1946 really to expand and strengthen the relationships between people of the United States and citizens of the rest of the world.</a:t>
            </a:r>
          </a:p>
          <a:p>
            <a:r>
              <a:rPr lang="en-US" sz="1200" kern="1200" dirty="0">
                <a:solidFill>
                  <a:schemeClr val="tx1"/>
                </a:solidFill>
                <a:effectLst/>
                <a:latin typeface="+mn-lt"/>
                <a:ea typeface="+mn-ea"/>
                <a:cs typeface="+mn-cs"/>
              </a:rPr>
              <a:t>The goal of Fulbright is to really increase mutual understanding between people of the U.S. and people from citizens of other countries throughout the world.</a:t>
            </a:r>
          </a:p>
          <a:p>
            <a:r>
              <a:rPr lang="en-US" sz="1200" kern="1200" dirty="0">
                <a:solidFill>
                  <a:schemeClr val="tx1"/>
                </a:solidFill>
                <a:effectLst/>
                <a:latin typeface="+mn-lt"/>
                <a:ea typeface="+mn-ea"/>
                <a:cs typeface="+mn-cs"/>
              </a:rPr>
              <a:t>The Fulbright program is sponsored by the bureau of educational and cultural affairs at the U.S. Department of State and administered in part by the institute of international education council for international exchange of scholars.</a:t>
            </a:r>
          </a:p>
          <a:p>
            <a:r>
              <a:rPr lang="en-US" sz="1200" kern="1200" dirty="0">
                <a:solidFill>
                  <a:schemeClr val="tx1"/>
                </a:solidFill>
                <a:effectLst/>
                <a:latin typeface="+mn-lt"/>
                <a:ea typeface="+mn-ea"/>
                <a:cs typeface="+mn-cs"/>
              </a:rPr>
              <a:t>So let's look at the Fulbright program at large.</a:t>
            </a:r>
          </a:p>
          <a:p>
            <a:endParaRPr lang="en-US" dirty="0"/>
          </a:p>
        </p:txBody>
      </p:sp>
      <p:sp>
        <p:nvSpPr>
          <p:cNvPr id="4" name="Slide Number Placeholder 3"/>
          <p:cNvSpPr>
            <a:spLocks noGrp="1"/>
          </p:cNvSpPr>
          <p:nvPr>
            <p:ph type="sldNum" sz="quarter" idx="10"/>
          </p:nvPr>
        </p:nvSpPr>
        <p:spPr/>
        <p:txBody>
          <a:bodyPr/>
          <a:lstStyle/>
          <a:p>
            <a:pPr>
              <a:defRPr/>
            </a:pPr>
            <a:fld id="{58BB35FB-4425-4B1B-ABF5-DD8CBBC357C5}" type="slidenum">
              <a:rPr lang="en-US" smtClean="0"/>
              <a:pPr>
                <a:defRPr/>
              </a:pPr>
              <a:t>3</a:t>
            </a:fld>
            <a:endParaRPr lang="en-US"/>
          </a:p>
        </p:txBody>
      </p:sp>
    </p:spTree>
    <p:extLst>
      <p:ext uri="{BB962C8B-B14F-4D97-AF65-F5344CB8AC3E}">
        <p14:creationId xmlns:p14="http://schemas.microsoft.com/office/powerpoint/2010/main" val="1157714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is the Fulbright U.S. scholar program?</a:t>
            </a:r>
          </a:p>
          <a:p>
            <a:r>
              <a:rPr lang="en-US" sz="1200" kern="1200" dirty="0">
                <a:solidFill>
                  <a:schemeClr val="tx1"/>
                </a:solidFill>
                <a:effectLst/>
                <a:latin typeface="+mn-lt"/>
                <a:ea typeface="+mn-ea"/>
                <a:cs typeface="+mn-cs"/>
              </a:rPr>
              <a:t>So with this program we have opportunities to send faculty administrators, professionals outside academia to different countries throughout the world.</a:t>
            </a:r>
          </a:p>
          <a:p>
            <a:pPr defTabSz="914266">
              <a:defRPr/>
            </a:pPr>
            <a:endParaRPr lang="en-US" dirty="0"/>
          </a:p>
        </p:txBody>
      </p:sp>
      <p:sp>
        <p:nvSpPr>
          <p:cNvPr id="4" name="Slide Number Placeholder 3"/>
          <p:cNvSpPr>
            <a:spLocks noGrp="1"/>
          </p:cNvSpPr>
          <p:nvPr>
            <p:ph type="sldNum" sz="quarter" idx="10"/>
          </p:nvPr>
        </p:nvSpPr>
        <p:spPr/>
        <p:txBody>
          <a:bodyPr/>
          <a:lstStyle/>
          <a:p>
            <a:pPr>
              <a:defRPr/>
            </a:pPr>
            <a:fld id="{58BB35FB-4425-4B1B-ABF5-DD8CBBC357C5}" type="slidenum">
              <a:rPr lang="en-US" smtClean="0"/>
              <a:pPr>
                <a:defRPr/>
              </a:pPr>
              <a:t>4</a:t>
            </a:fld>
            <a:endParaRPr lang="en-US"/>
          </a:p>
        </p:txBody>
      </p:sp>
    </p:spTree>
    <p:extLst>
      <p:ext uri="{BB962C8B-B14F-4D97-AF65-F5344CB8AC3E}">
        <p14:creationId xmlns:p14="http://schemas.microsoft.com/office/powerpoint/2010/main" val="341359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more than 800 grants available and over 125 different countries.</a:t>
            </a:r>
          </a:p>
          <a:p>
            <a:r>
              <a:rPr lang="en-US" sz="1200" kern="1200" dirty="0">
                <a:solidFill>
                  <a:schemeClr val="tx1"/>
                </a:solidFill>
                <a:effectLst/>
                <a:latin typeface="+mn-lt"/>
                <a:ea typeface="+mn-ea"/>
                <a:cs typeface="+mn-cs"/>
              </a:rPr>
              <a:t>Grants include activities that could encompass teaching, research, combination of teaching and research.</a:t>
            </a:r>
          </a:p>
          <a:p>
            <a:r>
              <a:rPr lang="en-US" sz="1200" kern="1200" dirty="0">
                <a:solidFill>
                  <a:schemeClr val="tx1"/>
                </a:solidFill>
                <a:effectLst/>
                <a:latin typeface="+mn-lt"/>
                <a:ea typeface="+mn-ea"/>
                <a:cs typeface="+mn-cs"/>
              </a:rPr>
              <a:t>And really, they are tied to what is important in the host countries and how again, the platform for this is building that mutual understanding between people of the United States and other countries.</a:t>
            </a:r>
          </a:p>
          <a:p>
            <a:r>
              <a:rPr lang="en-US" sz="1200" kern="1200" dirty="0">
                <a:solidFill>
                  <a:schemeClr val="tx1"/>
                </a:solidFill>
                <a:effectLst/>
                <a:latin typeface="+mn-lt"/>
                <a:ea typeface="+mn-ea"/>
                <a:cs typeface="+mn-cs"/>
              </a:rPr>
              <a:t>We have awards available for faculty, administrators, artists, lawyers, really we have so many different opportunities on the Fulbright scholar program but again it's grounded in that sense of mutual understanding.</a:t>
            </a:r>
          </a:p>
          <a:p>
            <a:r>
              <a:rPr lang="en-US" sz="1200" kern="1200" dirty="0">
                <a:solidFill>
                  <a:schemeClr val="tx1"/>
                </a:solidFill>
                <a:effectLst/>
                <a:latin typeface="+mn-lt"/>
                <a:ea typeface="+mn-ea"/>
                <a:cs typeface="+mn-cs"/>
              </a:rPr>
              <a:t>Grant lengths, the core grants are anywhere from 2 months to 12 months with every iteration of that in between.</a:t>
            </a:r>
          </a:p>
          <a:p>
            <a:r>
              <a:rPr lang="en-US" sz="1200" kern="1200" dirty="0">
                <a:solidFill>
                  <a:schemeClr val="tx1"/>
                </a:solidFill>
                <a:effectLst/>
                <a:latin typeface="+mn-lt"/>
                <a:ea typeface="+mn-ea"/>
                <a:cs typeface="+mn-cs"/>
              </a:rPr>
              <a:t>We even offer flex grants which allow you to segment the awards in multiple short-term visits.</a:t>
            </a:r>
          </a:p>
          <a:p>
            <a:r>
              <a:rPr lang="en-US" sz="1200" kern="1200" dirty="0">
                <a:solidFill>
                  <a:schemeClr val="tx1"/>
                </a:solidFill>
                <a:effectLst/>
                <a:latin typeface="+mn-lt"/>
                <a:ea typeface="+mn-ea"/>
                <a:cs typeface="+mn-cs"/>
              </a:rPr>
              <a:t>We also have seminars for visitors which are generally 2-3 week opportunities.</a:t>
            </a:r>
          </a:p>
          <a:p>
            <a:pPr defTabSz="914266">
              <a:defRPr/>
            </a:pPr>
            <a:endParaRPr lang="en-US" dirty="0"/>
          </a:p>
        </p:txBody>
      </p:sp>
      <p:sp>
        <p:nvSpPr>
          <p:cNvPr id="4" name="Slide Number Placeholder 3"/>
          <p:cNvSpPr>
            <a:spLocks noGrp="1"/>
          </p:cNvSpPr>
          <p:nvPr>
            <p:ph type="sldNum" sz="quarter" idx="10"/>
          </p:nvPr>
        </p:nvSpPr>
        <p:spPr/>
        <p:txBody>
          <a:bodyPr/>
          <a:lstStyle/>
          <a:p>
            <a:pPr>
              <a:defRPr/>
            </a:pPr>
            <a:fld id="{58BB35FB-4425-4B1B-ABF5-DD8CBBC357C5}" type="slidenum">
              <a:rPr lang="en-US" smtClean="0"/>
              <a:pPr>
                <a:defRPr/>
              </a:pPr>
              <a:t>5</a:t>
            </a:fld>
            <a:endParaRPr lang="en-US"/>
          </a:p>
        </p:txBody>
      </p:sp>
    </p:spTree>
    <p:extLst>
      <p:ext uri="{BB962C8B-B14F-4D97-AF65-F5344CB8AC3E}">
        <p14:creationId xmlns:p14="http://schemas.microsoft.com/office/powerpoint/2010/main" val="3137533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About 380,000 grants have been administered since the inception of the program in 1946 and we have issued 800 grants annually.</a:t>
            </a:r>
          </a:p>
          <a:p>
            <a:r>
              <a:rPr lang="en-US" sz="1200" kern="1200" dirty="0">
                <a:solidFill>
                  <a:schemeClr val="tx1"/>
                </a:solidFill>
                <a:effectLst/>
                <a:latin typeface="+mn-lt"/>
                <a:ea typeface="+mn-ea"/>
                <a:cs typeface="+mn-cs"/>
              </a:rPr>
              <a:t>There are over 160 participating countries</a:t>
            </a:r>
            <a:r>
              <a:rPr lang="en-US" sz="1200" kern="1200" baseline="0" dirty="0">
                <a:solidFill>
                  <a:schemeClr val="tx1"/>
                </a:solidFill>
                <a:effectLst/>
                <a:latin typeface="+mn-lt"/>
                <a:ea typeface="+mn-ea"/>
                <a:cs typeface="+mn-cs"/>
              </a:rPr>
              <a:t> throughout all Fulbright programs, though specifically for the Scholar program, we work with about 130 countries.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Heads of state, Nobel Laureates, Pulitzer prize recipients, Mac Arthur fellows, president medal recipients</a:t>
            </a:r>
            <a:r>
              <a:rPr lang="en-US" sz="1200" kern="1200" baseline="0" dirty="0">
                <a:solidFill>
                  <a:schemeClr val="tx1"/>
                </a:solidFill>
                <a:effectLst/>
                <a:latin typeface="+mn-lt"/>
                <a:ea typeface="+mn-ea"/>
                <a:cs typeface="+mn-cs"/>
              </a:rPr>
              <a:t> are among our alumni.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58BB35FB-4425-4B1B-ABF5-DD8CBBC357C5}" type="slidenum">
              <a:rPr lang="en-US" smtClean="0"/>
              <a:pPr>
                <a:defRPr/>
              </a:pPr>
              <a:t>6</a:t>
            </a:fld>
            <a:endParaRPr lang="en-US"/>
          </a:p>
        </p:txBody>
      </p:sp>
    </p:spTree>
    <p:extLst>
      <p:ext uri="{BB962C8B-B14F-4D97-AF65-F5344CB8AC3E}">
        <p14:creationId xmlns:p14="http://schemas.microsoft.com/office/powerpoint/2010/main" val="1169031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Who are </a:t>
            </a:r>
            <a:r>
              <a:rPr lang="en-US" sz="1200" kern="1200" dirty="0" err="1">
                <a:solidFill>
                  <a:schemeClr val="tx1"/>
                </a:solidFill>
                <a:effectLst/>
                <a:latin typeface="+mn-lt"/>
                <a:ea typeface="+mn-ea"/>
                <a:cs typeface="+mn-cs"/>
              </a:rPr>
              <a:t>Fulbrighters</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For the Fulbright U.S. scholar program, the program is focused on, again, faculty, administrators, professionals outside academia, we have from over 500 institutions.</a:t>
            </a:r>
          </a:p>
          <a:p>
            <a:r>
              <a:rPr lang="en-US" sz="1200" kern="1200" dirty="0">
                <a:solidFill>
                  <a:schemeClr val="tx1"/>
                </a:solidFill>
                <a:effectLst/>
                <a:latin typeface="+mn-lt"/>
                <a:ea typeface="+mn-ea"/>
                <a:cs typeface="+mn-cs"/>
              </a:rPr>
              <a:t>All 50 states, district of Columbia, Puerto Rico and Guam.</a:t>
            </a:r>
          </a:p>
          <a:p>
            <a:r>
              <a:rPr lang="en-US" sz="1200" kern="1200" dirty="0">
                <a:solidFill>
                  <a:schemeClr val="tx1"/>
                </a:solidFill>
                <a:effectLst/>
                <a:latin typeface="+mn-lt"/>
                <a:ea typeface="+mn-ea"/>
                <a:cs typeface="+mn-cs"/>
              </a:rPr>
              <a:t>Our scholars include folks from all levels and ranks of academia.</a:t>
            </a:r>
          </a:p>
          <a:p>
            <a:r>
              <a:rPr lang="en-US" sz="1200" kern="1200" dirty="0">
                <a:solidFill>
                  <a:schemeClr val="tx1"/>
                </a:solidFill>
                <a:effectLst/>
                <a:latin typeface="+mn-lt"/>
                <a:ea typeface="+mn-ea"/>
                <a:cs typeface="+mn-cs"/>
              </a:rPr>
              <a:t>Tenured faculty, untenured faculty, independent scholars, scholar emeritus, postdoc faculty and new faculty members.</a:t>
            </a:r>
          </a:p>
          <a:p>
            <a:r>
              <a:rPr lang="en-US" sz="1200" kern="1200" dirty="0">
                <a:solidFill>
                  <a:schemeClr val="tx1"/>
                </a:solidFill>
                <a:effectLst/>
                <a:latin typeface="+mn-lt"/>
                <a:ea typeface="+mn-ea"/>
                <a:cs typeface="+mn-cs"/>
              </a:rPr>
              <a:t>We have awards appropriate for professionals.</a:t>
            </a:r>
          </a:p>
          <a:p>
            <a:r>
              <a:rPr lang="en-US" sz="1200" kern="1200" dirty="0">
                <a:solidFill>
                  <a:schemeClr val="tx1"/>
                </a:solidFill>
                <a:effectLst/>
                <a:latin typeface="+mn-lt"/>
                <a:ea typeface="+mn-ea"/>
                <a:cs typeface="+mn-cs"/>
              </a:rPr>
              <a:t>We have awards appropriate for artists, writers, independent scholars, retired scholars, as I mentioned and coming from every type of institution.</a:t>
            </a:r>
          </a:p>
          <a:p>
            <a:r>
              <a:rPr lang="en-US" sz="1200" kern="1200" dirty="0">
                <a:solidFill>
                  <a:schemeClr val="tx1"/>
                </a:solidFill>
                <a:effectLst/>
                <a:latin typeface="+mn-lt"/>
                <a:ea typeface="+mn-ea"/>
                <a:cs typeface="+mn-cs"/>
              </a:rPr>
              <a:t>From community colleges to comprehensive research institutions and everything in between.</a:t>
            </a:r>
          </a:p>
          <a:p>
            <a:pPr defTabSz="914266">
              <a:defRPr/>
            </a:pPr>
            <a:endParaRPr lang="en-US" dirty="0"/>
          </a:p>
        </p:txBody>
      </p:sp>
      <p:sp>
        <p:nvSpPr>
          <p:cNvPr id="4" name="Slide Number Placeholder 3"/>
          <p:cNvSpPr>
            <a:spLocks noGrp="1"/>
          </p:cNvSpPr>
          <p:nvPr>
            <p:ph type="sldNum" sz="quarter" idx="10"/>
          </p:nvPr>
        </p:nvSpPr>
        <p:spPr/>
        <p:txBody>
          <a:bodyPr/>
          <a:lstStyle/>
          <a:p>
            <a:pPr>
              <a:defRPr/>
            </a:pPr>
            <a:fld id="{58BB35FB-4425-4B1B-ABF5-DD8CBBC357C5}" type="slidenum">
              <a:rPr lang="en-US" smtClean="0"/>
              <a:pPr>
                <a:defRPr/>
              </a:pPr>
              <a:t>7</a:t>
            </a:fld>
            <a:endParaRPr lang="en-US"/>
          </a:p>
        </p:txBody>
      </p:sp>
    </p:spTree>
    <p:extLst>
      <p:ext uri="{BB962C8B-B14F-4D97-AF65-F5344CB8AC3E}">
        <p14:creationId xmlns:p14="http://schemas.microsoft.com/office/powerpoint/2010/main" val="82623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Eligibility for the U.S. Scholar program includes U.S. citizenship.</a:t>
            </a:r>
          </a:p>
          <a:p>
            <a:r>
              <a:rPr lang="en-US" sz="1200" kern="1200" dirty="0">
                <a:solidFill>
                  <a:schemeClr val="tx1"/>
                </a:solidFill>
                <a:effectLst/>
                <a:latin typeface="+mn-lt"/>
                <a:ea typeface="+mn-ea"/>
                <a:cs typeface="+mn-cs"/>
              </a:rPr>
              <a:t>So for the U.S. Scholar program you have to be a U.S. citizen.</a:t>
            </a:r>
          </a:p>
          <a:p>
            <a:r>
              <a:rPr lang="en-US" sz="1200" kern="1200" dirty="0">
                <a:solidFill>
                  <a:schemeClr val="tx1"/>
                </a:solidFill>
                <a:effectLst/>
                <a:latin typeface="+mn-lt"/>
                <a:ea typeface="+mn-ea"/>
                <a:cs typeface="+mn-cs"/>
              </a:rPr>
              <a:t>If you aren't a U.S. citizen you could participate potentially in the visiting scholar program which brings international scholars to the U.S.</a:t>
            </a:r>
          </a:p>
          <a:p>
            <a:r>
              <a:rPr lang="en-US" sz="1200" kern="1200" dirty="0">
                <a:solidFill>
                  <a:schemeClr val="tx1"/>
                </a:solidFill>
                <a:effectLst/>
                <a:latin typeface="+mn-lt"/>
                <a:ea typeface="+mn-ea"/>
                <a:cs typeface="+mn-cs"/>
              </a:rPr>
              <a:t>But for the U.S. Scholar program we have the eligibility criterion of being a U.S. citizen.</a:t>
            </a:r>
          </a:p>
          <a:p>
            <a:r>
              <a:rPr lang="en-US" sz="1200" kern="1200" dirty="0">
                <a:solidFill>
                  <a:schemeClr val="tx1"/>
                </a:solidFill>
                <a:effectLst/>
                <a:latin typeface="+mn-lt"/>
                <a:ea typeface="+mn-ea"/>
                <a:cs typeface="+mn-cs"/>
              </a:rPr>
              <a:t>Our awards do vary in terms of their requirements and our awards are really well spelled out in our materials.</a:t>
            </a:r>
          </a:p>
          <a:p>
            <a:r>
              <a:rPr lang="en-US" sz="1200" kern="1200" dirty="0">
                <a:solidFill>
                  <a:schemeClr val="tx1"/>
                </a:solidFill>
                <a:effectLst/>
                <a:latin typeface="+mn-lt"/>
                <a:ea typeface="+mn-ea"/>
                <a:cs typeface="+mn-cs"/>
              </a:rPr>
              <a:t>Some require a doctoral degree or other terminal degree other awards are open to applicants with masters degrees or professionals outside academia, artists, etc.</a:t>
            </a:r>
          </a:p>
          <a:p>
            <a:r>
              <a:rPr lang="en-US" sz="1200" kern="1200" dirty="0">
                <a:solidFill>
                  <a:schemeClr val="tx1"/>
                </a:solidFill>
                <a:effectLst/>
                <a:latin typeface="+mn-lt"/>
                <a:ea typeface="+mn-ea"/>
                <a:cs typeface="+mn-cs"/>
              </a:rPr>
              <a:t>We really do have alumni that span all academic disciplines so really because we have over 470 different awards, about 800 grants under those awards meaning each award is an instance of an opportunity and each opportunity could have multiple grants.</a:t>
            </a:r>
          </a:p>
          <a:p>
            <a:r>
              <a:rPr lang="en-US" sz="1200" kern="1200" dirty="0">
                <a:solidFill>
                  <a:schemeClr val="tx1"/>
                </a:solidFill>
                <a:effectLst/>
                <a:latin typeface="+mn-lt"/>
                <a:ea typeface="+mn-ea"/>
                <a:cs typeface="+mn-cs"/>
              </a:rPr>
              <a:t>So we have a lot of opportunities to go to a country and really focus on whatever your interests are.</a:t>
            </a:r>
          </a:p>
          <a:p>
            <a:r>
              <a:rPr lang="en-US" sz="1200" kern="1200" dirty="0">
                <a:solidFill>
                  <a:schemeClr val="tx1"/>
                </a:solidFill>
                <a:effectLst/>
                <a:latin typeface="+mn-lt"/>
                <a:ea typeface="+mn-ea"/>
                <a:cs typeface="+mn-cs"/>
              </a:rPr>
              <a:t>If you are applying for a teaching award we generally will want to see some kind of teaching experience and that will be expressed in the award description.</a:t>
            </a:r>
          </a:p>
          <a:p>
            <a:r>
              <a:rPr lang="en-US" sz="1200" kern="1200" dirty="0">
                <a:solidFill>
                  <a:schemeClr val="tx1"/>
                </a:solidFill>
                <a:effectLst/>
                <a:latin typeface="+mn-lt"/>
                <a:ea typeface="+mn-ea"/>
                <a:cs typeface="+mn-cs"/>
              </a:rPr>
              <a:t>And there were new policies on previous Fulbright scholar grants.</a:t>
            </a:r>
          </a:p>
          <a:p>
            <a:r>
              <a:rPr lang="en-US" sz="1200" kern="1200" dirty="0">
                <a:solidFill>
                  <a:schemeClr val="tx1"/>
                </a:solidFill>
                <a:effectLst/>
                <a:latin typeface="+mn-lt"/>
                <a:ea typeface="+mn-ea"/>
                <a:cs typeface="+mn-cs"/>
              </a:rPr>
              <a:t>There is no limit to the number of Fulbright U.S. scholar grants you could receive in your lifetime but you do have to wait two years from the end of one grant to beginning the application for a subsequent grant.</a:t>
            </a:r>
          </a:p>
          <a:p>
            <a:pPr defTabSz="914266">
              <a:defRPr/>
            </a:pPr>
            <a:endParaRPr lang="en-US" dirty="0"/>
          </a:p>
        </p:txBody>
      </p:sp>
      <p:sp>
        <p:nvSpPr>
          <p:cNvPr id="4" name="Slide Number Placeholder 3"/>
          <p:cNvSpPr>
            <a:spLocks noGrp="1"/>
          </p:cNvSpPr>
          <p:nvPr>
            <p:ph type="sldNum" sz="quarter" idx="10"/>
          </p:nvPr>
        </p:nvSpPr>
        <p:spPr/>
        <p:txBody>
          <a:bodyPr/>
          <a:lstStyle/>
          <a:p>
            <a:pPr>
              <a:defRPr/>
            </a:pPr>
            <a:fld id="{58BB35FB-4425-4B1B-ABF5-DD8CBBC357C5}" type="slidenum">
              <a:rPr lang="en-US" smtClean="0"/>
              <a:pPr>
                <a:defRPr/>
              </a:pPr>
              <a:t>8</a:t>
            </a:fld>
            <a:endParaRPr lang="en-US"/>
          </a:p>
        </p:txBody>
      </p:sp>
    </p:spTree>
    <p:extLst>
      <p:ext uri="{BB962C8B-B14F-4D97-AF65-F5344CB8AC3E}">
        <p14:creationId xmlns:p14="http://schemas.microsoft.com/office/powerpoint/2010/main" val="74125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David</a:t>
            </a:r>
            <a:r>
              <a:rPr lang="en-US" baseline="0" dirty="0"/>
              <a:t> Levin: </a:t>
            </a:r>
            <a:r>
              <a:rPr lang="en-US" sz="1200" kern="1200" dirty="0">
                <a:solidFill>
                  <a:schemeClr val="tx1"/>
                </a:solidFill>
                <a:effectLst/>
                <a:latin typeface="+mn-lt"/>
                <a:ea typeface="+mn-ea"/>
                <a:cs typeface="+mn-cs"/>
              </a:rPr>
              <a:t>We specifically designed the sequence of remarks first to talk about Fulbright in general and the Fulbright scholar program.</a:t>
            </a:r>
          </a:p>
          <a:p>
            <a:r>
              <a:rPr lang="en-US" sz="1200" kern="1200" dirty="0">
                <a:solidFill>
                  <a:schemeClr val="tx1"/>
                </a:solidFill>
                <a:effectLst/>
                <a:latin typeface="+mn-lt"/>
                <a:ea typeface="+mn-ea"/>
                <a:cs typeface="+mn-cs"/>
              </a:rPr>
              <a:t>Literally any program that Peter is talking about, the whole range of opportunities for you, as a scholar to participate in Fulbright, it's open to anyone.</a:t>
            </a:r>
          </a:p>
          <a:p>
            <a:r>
              <a:rPr lang="en-US" sz="1200" kern="1200" dirty="0">
                <a:solidFill>
                  <a:schemeClr val="tx1"/>
                </a:solidFill>
                <a:effectLst/>
                <a:latin typeface="+mn-lt"/>
                <a:ea typeface="+mn-ea"/>
                <a:cs typeface="+mn-cs"/>
              </a:rPr>
              <a:t>We take pride in that.</a:t>
            </a:r>
          </a:p>
          <a:p>
            <a:r>
              <a:rPr lang="en-US" sz="1200" kern="1200" dirty="0">
                <a:solidFill>
                  <a:schemeClr val="tx1"/>
                </a:solidFill>
                <a:effectLst/>
                <a:latin typeface="+mn-lt"/>
                <a:ea typeface="+mn-ea"/>
                <a:cs typeface="+mn-cs"/>
              </a:rPr>
              <a:t>It's part of the mandate of the Fulbright program.</a:t>
            </a:r>
          </a:p>
          <a:p>
            <a:r>
              <a:rPr lang="en-US" sz="1200" kern="1200" dirty="0">
                <a:solidFill>
                  <a:schemeClr val="tx1"/>
                </a:solidFill>
                <a:effectLst/>
                <a:latin typeface="+mn-lt"/>
                <a:ea typeface="+mn-ea"/>
                <a:cs typeface="+mn-cs"/>
              </a:rPr>
              <a:t>It's federally funded, therefore it's literally open to anyone.</a:t>
            </a:r>
          </a:p>
          <a:p>
            <a:r>
              <a:rPr lang="en-US" sz="1200" kern="1200" dirty="0">
                <a:solidFill>
                  <a:schemeClr val="tx1"/>
                </a:solidFill>
                <a:effectLst/>
                <a:latin typeface="+mn-lt"/>
                <a:ea typeface="+mn-ea"/>
                <a:cs typeface="+mn-cs"/>
              </a:rPr>
              <a:t>In terms of bureau of education, cultural affairs, the sponsorship of the Fulbright program we have a diversity statement, it's been in place for 20 years, it's evolved over time and specifically talks about the fact that we are consciously and </a:t>
            </a:r>
            <a:r>
              <a:rPr lang="en-US" sz="1200" kern="1200" dirty="0" err="1">
                <a:solidFill>
                  <a:schemeClr val="tx1"/>
                </a:solidFill>
                <a:effectLst/>
                <a:latin typeface="+mn-lt"/>
                <a:ea typeface="+mn-ea"/>
                <a:cs typeface="+mn-cs"/>
              </a:rPr>
              <a:t>concertively</a:t>
            </a:r>
            <a:r>
              <a:rPr lang="en-US" sz="1200" kern="1200" dirty="0">
                <a:solidFill>
                  <a:schemeClr val="tx1"/>
                </a:solidFill>
                <a:effectLst/>
                <a:latin typeface="+mn-lt"/>
                <a:ea typeface="+mn-ea"/>
                <a:cs typeface="+mn-cs"/>
              </a:rPr>
              <a:t> reaching out to </a:t>
            </a:r>
            <a:r>
              <a:rPr lang="en-US" sz="1200" kern="1200" dirty="0" err="1">
                <a:solidFill>
                  <a:schemeClr val="tx1"/>
                </a:solidFill>
                <a:effectLst/>
                <a:latin typeface="+mn-lt"/>
                <a:ea typeface="+mn-ea"/>
                <a:cs typeface="+mn-cs"/>
              </a:rPr>
              <a:t>diversive</a:t>
            </a:r>
            <a:r>
              <a:rPr lang="en-US" sz="1200" kern="1200" dirty="0">
                <a:solidFill>
                  <a:schemeClr val="tx1"/>
                </a:solidFill>
                <a:effectLst/>
                <a:latin typeface="+mn-lt"/>
                <a:ea typeface="+mn-ea"/>
                <a:cs typeface="+mn-cs"/>
              </a:rPr>
              <a:t> audiences to participate in Fulbright.</a:t>
            </a:r>
          </a:p>
          <a:p>
            <a:pPr marL="0" marR="0" lvl="0" indent="0" algn="l" defTabSz="914266"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That includes people with disabilities.</a:t>
            </a:r>
          </a:p>
          <a:p>
            <a:pPr defTabSz="914266">
              <a:defRPr/>
            </a:pPr>
            <a:endParaRPr lang="en-US" dirty="0"/>
          </a:p>
        </p:txBody>
      </p:sp>
      <p:sp>
        <p:nvSpPr>
          <p:cNvPr id="4" name="Slide Number Placeholder 3"/>
          <p:cNvSpPr>
            <a:spLocks noGrp="1"/>
          </p:cNvSpPr>
          <p:nvPr>
            <p:ph type="sldNum" sz="quarter" idx="10"/>
          </p:nvPr>
        </p:nvSpPr>
        <p:spPr/>
        <p:txBody>
          <a:bodyPr/>
          <a:lstStyle/>
          <a:p>
            <a:pPr>
              <a:defRPr/>
            </a:pPr>
            <a:fld id="{58BB35FB-4425-4B1B-ABF5-DD8CBBC357C5}" type="slidenum">
              <a:rPr lang="en-US" smtClean="0"/>
              <a:pPr>
                <a:defRPr/>
              </a:pPr>
              <a:t>9</a:t>
            </a:fld>
            <a:endParaRPr lang="en-US"/>
          </a:p>
        </p:txBody>
      </p:sp>
    </p:spTree>
    <p:extLst>
      <p:ext uri="{BB962C8B-B14F-4D97-AF65-F5344CB8AC3E}">
        <p14:creationId xmlns:p14="http://schemas.microsoft.com/office/powerpoint/2010/main" val="7434641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3" Type="http://schemas.openxmlformats.org/officeDocument/2006/relationships/image" Target="../media/image8.png"/><Relationship Id="rId12" Type="http://schemas.openxmlformats.org/officeDocument/2006/relationships/image" Target="../media/image4.png"/><Relationship Id="rId1" Type="http://schemas.openxmlformats.org/officeDocument/2006/relationships/slideMaster" Target="../slideMasters/slideMaster1.xml"/><Relationship Id="rId11" Type="http://schemas.openxmlformats.org/officeDocument/2006/relationships/image" Target="../media/image10.png"/><Relationship Id="rId15" Type="http://schemas.openxmlformats.org/officeDocument/2006/relationships/image" Target="../media/image9.png"/><Relationship Id="rId10" Type="http://schemas.openxmlformats.org/officeDocument/2006/relationships/image" Target="../media/image48.pdf"/><Relationship Id="rId1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df"/><Relationship Id="rId2" Type="http://schemas.openxmlformats.org/officeDocument/2006/relationships/image" Target="../media/image12.png"/><Relationship Id="rId1" Type="http://schemas.openxmlformats.org/officeDocument/2006/relationships/slideMaster" Target="../slideMasters/slideMaster2.xml"/><Relationship Id="rId10" Type="http://schemas.openxmlformats.org/officeDocument/2006/relationships/image" Target="../media/image14.png"/><Relationship Id="rId9"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13" Type="http://schemas.openxmlformats.org/officeDocument/2006/relationships/image" Target="../media/image17.png"/><Relationship Id="rId3" Type="http://schemas.openxmlformats.org/officeDocument/2006/relationships/image" Target="../media/image16.png"/><Relationship Id="rId12"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2.xml"/><Relationship Id="rId11" Type="http://schemas.openxmlformats.org/officeDocument/2006/relationships/image" Target="../media/image10.png"/><Relationship Id="rId15" Type="http://schemas.openxmlformats.org/officeDocument/2006/relationships/image" Target="../media/image19.png"/><Relationship Id="rId10" Type="http://schemas.openxmlformats.org/officeDocument/2006/relationships/image" Target="../media/image480.pdf"/><Relationship Id="rId14" Type="http://schemas.openxmlformats.org/officeDocument/2006/relationships/image" Target="../media/image18.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8.png"/><Relationship Id="rId7" Type="http://schemas.openxmlformats.org/officeDocument/2006/relationships/image" Target="../media/image30.pdf"/><Relationship Id="rId12" Type="http://schemas.openxmlformats.org/officeDocument/2006/relationships/image" Target="../media/image3.png"/><Relationship Id="rId1" Type="http://schemas.openxmlformats.org/officeDocument/2006/relationships/slideMaster" Target="../slideMasters/slideMaster2.xml"/><Relationship Id="rId11" Type="http://schemas.openxmlformats.org/officeDocument/2006/relationships/image" Target="../media/image19.png"/><Relationship Id="rId10" Type="http://schemas.openxmlformats.org/officeDocument/2006/relationships/image" Target="../media/image18.png"/><Relationship Id="rId9" Type="http://schemas.openxmlformats.org/officeDocument/2006/relationships/image" Target="../media/image4.png"/><Relationship Id="rId1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alpha val="2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23" name="Picture 34"/>
          <p:cNvPicPr>
            <a:picLocks noChangeAspect="1"/>
          </p:cNvPicPr>
          <p:nvPr userDrawn="1"/>
        </p:nvPicPr>
        <p:blipFill rotWithShape="1">
          <a:blip r:embed="rId3" cstate="hqprint">
            <a:extLst>
              <a:ext uri="{28A0092B-C50C-407E-A947-70E740481C1C}">
                <a14:useLocalDpi xmlns:a14="http://schemas.microsoft.com/office/drawing/2010/main"/>
              </a:ext>
            </a:extLst>
          </a:blip>
          <a:srcRect t="-2"/>
          <a:stretch/>
        </p:blipFill>
        <p:spPr bwMode="auto">
          <a:xfrm>
            <a:off x="0" y="2811873"/>
            <a:ext cx="7010400" cy="203200"/>
          </a:xfrm>
          <a:prstGeom prst="rect">
            <a:avLst/>
          </a:prstGeom>
          <a:noFill/>
          <a:ln w="9525">
            <a:noFill/>
            <a:miter lim="800000"/>
            <a:headEnd/>
            <a:tailEnd/>
          </a:ln>
        </p:spPr>
      </p:pic>
      <p:sp>
        <p:nvSpPr>
          <p:cNvPr id="14" name="Text Placeholder 13"/>
          <p:cNvSpPr>
            <a:spLocks noGrp="1"/>
          </p:cNvSpPr>
          <p:nvPr>
            <p:ph type="body" sz="quarter" idx="12" hasCustomPrompt="1"/>
          </p:nvPr>
        </p:nvSpPr>
        <p:spPr>
          <a:xfrm>
            <a:off x="609600" y="3270542"/>
            <a:ext cx="7948610" cy="2667000"/>
          </a:xfrm>
          <a:prstGeom prst="rect">
            <a:avLst/>
          </a:prstGeom>
        </p:spPr>
        <p:txBody>
          <a:bodyPr/>
          <a:lstStyle>
            <a:lvl1pPr marL="0" indent="0">
              <a:buNone/>
              <a:defRPr sz="2100" baseline="0">
                <a:solidFill>
                  <a:srgbClr val="1B5187"/>
                </a:solidFill>
                <a:latin typeface="+mj-lt"/>
              </a:defRPr>
            </a:lvl1pPr>
          </a:lstStyle>
          <a:p>
            <a:pPr lvl="0"/>
            <a:r>
              <a:rPr lang="en-US" dirty="0"/>
              <a:t>PRESENTER NAME AND EMAIL</a:t>
            </a:r>
          </a:p>
          <a:p>
            <a:pPr lvl="0"/>
            <a:r>
              <a:rPr lang="en-US" dirty="0"/>
              <a:t>PRESENTER TITLE</a:t>
            </a:r>
          </a:p>
          <a:p>
            <a:pPr lvl="0"/>
            <a:r>
              <a:rPr lang="en-US" dirty="0"/>
              <a:t>INSTITUTE OF INTERNATIONAL EDUCATION/CIES</a:t>
            </a:r>
          </a:p>
          <a:p>
            <a:pPr lvl="0"/>
            <a:r>
              <a:rPr lang="en-US" dirty="0"/>
              <a:t>WASHINGTON, D.C.</a:t>
            </a:r>
            <a:br>
              <a:rPr lang="en-US" dirty="0"/>
            </a:br>
            <a:endParaRPr lang="en-US" dirty="0"/>
          </a:p>
          <a:p>
            <a:pPr lvl="0"/>
            <a:r>
              <a:rPr lang="en-US" dirty="0"/>
              <a:t>MONTH DD, YEAR</a:t>
            </a:r>
          </a:p>
        </p:txBody>
      </p:sp>
      <p:pic>
        <p:nvPicPr>
          <p:cNvPr id="4" name="Picture 3"/>
          <p:cNvPicPr>
            <a:picLocks noChangeAspect="1"/>
          </p:cNvPicPr>
          <p:nvPr userDrawn="1"/>
        </p:nvPicPr>
        <p:blipFill>
          <a:blip r:embed="rId4"/>
          <a:stretch>
            <a:fillRect/>
          </a:stretch>
        </p:blipFill>
        <p:spPr>
          <a:xfrm>
            <a:off x="6553200" y="388446"/>
            <a:ext cx="2412998" cy="754554"/>
          </a:xfrm>
          <a:prstGeom prst="rect">
            <a:avLst/>
          </a:prstGeom>
        </p:spPr>
      </p:pic>
      <p:sp>
        <p:nvSpPr>
          <p:cNvPr id="9" name="Text Placeholder 8"/>
          <p:cNvSpPr>
            <a:spLocks noGrp="1"/>
          </p:cNvSpPr>
          <p:nvPr>
            <p:ph type="body" sz="quarter" idx="10" hasCustomPrompt="1"/>
          </p:nvPr>
        </p:nvSpPr>
        <p:spPr>
          <a:xfrm>
            <a:off x="609600" y="1993900"/>
            <a:ext cx="8382000" cy="633218"/>
          </a:xfrm>
          <a:prstGeom prst="rect">
            <a:avLst/>
          </a:prstGeom>
        </p:spPr>
        <p:txBody>
          <a:bodyPr/>
          <a:lstStyle>
            <a:lvl1pPr marL="0" indent="0">
              <a:buNone/>
              <a:defRPr sz="3300">
                <a:solidFill>
                  <a:schemeClr val="bg1"/>
                </a:solidFill>
                <a:latin typeface="+mj-lt"/>
              </a:defRPr>
            </a:lvl1pPr>
          </a:lstStyle>
          <a:p>
            <a:pPr lvl="0"/>
            <a:r>
              <a:rPr lang="en-US" dirty="0"/>
              <a:t>Title</a:t>
            </a:r>
          </a:p>
        </p:txBody>
      </p:sp>
    </p:spTree>
    <p:extLst>
      <p:ext uri="{BB962C8B-B14F-4D97-AF65-F5344CB8AC3E}">
        <p14:creationId xmlns:p14="http://schemas.microsoft.com/office/powerpoint/2010/main" val="2076366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Body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rcRect/>
          <a:stretch>
            <a:fillRect/>
          </a:stretch>
        </p:blipFill>
        <p:spPr bwMode="auto">
          <a:xfrm>
            <a:off x="0" y="6019800"/>
            <a:ext cx="9144000" cy="127000"/>
          </a:xfrm>
          <a:prstGeom prst="rect">
            <a:avLst/>
          </a:prstGeom>
          <a:noFill/>
          <a:ln w="9525">
            <a:noFill/>
            <a:miter lim="800000"/>
            <a:headEnd/>
            <a:tailEnd/>
          </a:ln>
        </p:spPr>
      </p:pic>
      <p:sp>
        <p:nvSpPr>
          <p:cNvPr id="4" name="Text Placeholder 3"/>
          <p:cNvSpPr>
            <a:spLocks noGrp="1"/>
          </p:cNvSpPr>
          <p:nvPr>
            <p:ph type="body" sz="quarter" idx="10"/>
          </p:nvPr>
        </p:nvSpPr>
        <p:spPr>
          <a:xfrm>
            <a:off x="533400" y="403130"/>
            <a:ext cx="7772400" cy="535616"/>
          </a:xfrm>
          <a:prstGeom prst="rect">
            <a:avLst/>
          </a:prstGeom>
        </p:spPr>
        <p:txBody>
          <a:bodyPr/>
          <a:lstStyle>
            <a:lvl1pPr marL="0" indent="0" algn="l">
              <a:buNone/>
              <a:defRPr lang="en-US" sz="3000" b="0" kern="0" dirty="0" smtClean="0">
                <a:solidFill>
                  <a:srgbClr val="C84D0A"/>
                </a:solidFill>
                <a:latin typeface="Open Sans" panose="020B0604020202020204" charset="0"/>
                <a:ea typeface="Open Sans" panose="020B0604020202020204" charset="0"/>
                <a:cs typeface="Open Sans" panose="020B0604020202020204" charset="0"/>
              </a:defRPr>
            </a:lvl1pPr>
          </a:lstStyle>
          <a:p>
            <a:pPr lvl="0"/>
            <a:r>
              <a:rPr lang="en-US" dirty="0"/>
              <a:t>Click to edit Master text styles</a:t>
            </a:r>
          </a:p>
        </p:txBody>
      </p:sp>
      <p:sp>
        <p:nvSpPr>
          <p:cNvPr id="9" name="Content Placeholder 8"/>
          <p:cNvSpPr>
            <a:spLocks noGrp="1"/>
          </p:cNvSpPr>
          <p:nvPr>
            <p:ph sz="quarter" idx="11"/>
          </p:nvPr>
        </p:nvSpPr>
        <p:spPr>
          <a:xfrm>
            <a:off x="533400" y="1257300"/>
            <a:ext cx="7772400" cy="4660899"/>
          </a:xfrm>
          <a:prstGeom prst="rect">
            <a:avLst/>
          </a:prstGeom>
        </p:spPr>
        <p:txBody>
          <a:bodyPr/>
          <a:lstStyle>
            <a:lvl1pPr marL="342900" indent="-342900">
              <a:buClr>
                <a:srgbClr val="C84D0A"/>
              </a:buClr>
              <a:buFontTx/>
              <a:buBlip>
                <a:blip r:embed="rId3"/>
              </a:buBlip>
              <a:defRPr lang="en-US" sz="2000" kern="1200" dirty="0" smtClean="0">
                <a:solidFill>
                  <a:srgbClr val="1B3A60"/>
                </a:solidFill>
                <a:latin typeface="+mn-lt"/>
                <a:ea typeface="+mn-ea"/>
                <a:cs typeface="+mn-cs"/>
              </a:defRPr>
            </a:lvl1pPr>
            <a:lvl2pPr marL="742950" indent="-285750">
              <a:buClr>
                <a:srgbClr val="C84D0A"/>
              </a:buClr>
              <a:buFontTx/>
              <a:buBlip>
                <a:blip r:embed="rId3"/>
              </a:buBlip>
              <a:defRPr lang="en-US" sz="1800" kern="1200" dirty="0" smtClean="0">
                <a:solidFill>
                  <a:srgbClr val="1B3A60"/>
                </a:solidFill>
                <a:latin typeface="+mn-lt"/>
                <a:ea typeface="+mn-ea"/>
                <a:cs typeface="+mn-cs"/>
              </a:defRPr>
            </a:lvl2pPr>
            <a:lvl3pPr>
              <a:buClr>
                <a:srgbClr val="C84D0A"/>
              </a:buClr>
              <a:defRPr lang="en-US" sz="1800" kern="1200" dirty="0" smtClean="0">
                <a:solidFill>
                  <a:srgbClr val="1B3A60"/>
                </a:solidFill>
                <a:latin typeface="+mn-lt"/>
                <a:ea typeface="+mn-ea"/>
                <a:cs typeface="+mn-cs"/>
              </a:defRPr>
            </a:lvl3pPr>
            <a:lvl4pPr>
              <a:buClr>
                <a:srgbClr val="C84D0A"/>
              </a:buClr>
              <a:defRPr lang="en-US" sz="1800" kern="1200" dirty="0" smtClean="0">
                <a:solidFill>
                  <a:srgbClr val="1B3A60"/>
                </a:solidFill>
                <a:latin typeface="+mn-lt"/>
                <a:ea typeface="+mn-ea"/>
                <a:cs typeface="+mn-cs"/>
              </a:defRPr>
            </a:lvl4pPr>
            <a:lvl5pPr>
              <a:buClr>
                <a:srgbClr val="C84D0A"/>
              </a:buClr>
              <a:defRPr lang="en-US" sz="1800" kern="1200" dirty="0">
                <a:solidFill>
                  <a:srgbClr val="1B3A60"/>
                </a:solidFill>
                <a:latin typeface="+mn-lt"/>
                <a:ea typeface="+mn-ea"/>
                <a:cs typeface="+mn-cs"/>
              </a:defRPr>
            </a:lvl5pPr>
          </a:lstStyle>
          <a:p>
            <a:pPr lvl="0"/>
            <a:r>
              <a:rPr lang="en-US" dirty="0"/>
              <a:t>Click to edit Master text styles</a:t>
            </a:r>
          </a:p>
          <a:p>
            <a:pPr lvl="1"/>
            <a:r>
              <a:rPr lang="en-US" dirty="0"/>
              <a:t>Second level</a:t>
            </a:r>
          </a:p>
        </p:txBody>
      </p:sp>
      <p:pic>
        <p:nvPicPr>
          <p:cNvPr id="22" name="Picture 21"/>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bwMode="auto">
          <a:xfrm>
            <a:off x="0" y="228599"/>
            <a:ext cx="9144000" cy="97277"/>
          </a:xfrm>
          <a:prstGeom prst="rect">
            <a:avLst/>
          </a:prstGeom>
          <a:noFill/>
          <a:ln w="9525">
            <a:noFill/>
            <a:miter lim="800000"/>
            <a:headEnd/>
            <a:tailEnd/>
          </a:ln>
        </p:spPr>
      </p:pic>
      <p:sp>
        <p:nvSpPr>
          <p:cNvPr id="23" name="Text Placeholder 5"/>
          <p:cNvSpPr>
            <a:spLocks noGrp="1"/>
          </p:cNvSpPr>
          <p:nvPr>
            <p:ph type="body" sz="quarter" idx="13" hasCustomPrompt="1"/>
          </p:nvPr>
        </p:nvSpPr>
        <p:spPr>
          <a:xfrm>
            <a:off x="7162800" y="76200"/>
            <a:ext cx="1981200" cy="381000"/>
          </a:xfrm>
          <a:prstGeom prst="rect">
            <a:avLst/>
          </a:prstGeom>
          <a:solidFill>
            <a:schemeClr val="bg1"/>
          </a:solidFill>
        </p:spPr>
        <p:txBody>
          <a:bodyPr/>
          <a:lstStyle>
            <a:lvl1pPr marL="0" indent="0" algn="r">
              <a:buNone/>
              <a:defRPr sz="1700">
                <a:solidFill>
                  <a:srgbClr val="676767"/>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dirty="0"/>
              <a:t>Section Heading</a:t>
            </a:r>
          </a:p>
        </p:txBody>
      </p:sp>
      <p:sp>
        <p:nvSpPr>
          <p:cNvPr id="16" name="Rectangle 15"/>
          <p:cNvSpPr/>
          <p:nvPr userDrawn="1"/>
        </p:nvSpPr>
        <p:spPr>
          <a:xfrm>
            <a:off x="0" y="6146800"/>
            <a:ext cx="9144000" cy="711200"/>
          </a:xfrm>
          <a:prstGeom prst="rect">
            <a:avLst/>
          </a:prstGeom>
          <a:solidFill>
            <a:srgbClr val="676767">
              <a:alpha val="20000"/>
            </a:srgb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5" cstate="hqprint">
            <a:extLst>
              <a:ext uri="{28A0092B-C50C-407E-A947-70E740481C1C}">
                <a14:useLocalDpi xmlns:a14="http://schemas.microsoft.com/office/drawing/2010/main"/>
              </a:ext>
            </a:extLst>
          </a:blip>
          <a:srcRect l="10833" t="2633" r="5833" b="44763"/>
          <a:stretch/>
        </p:blipFill>
        <p:spPr>
          <a:xfrm>
            <a:off x="0" y="942226"/>
            <a:ext cx="7620000" cy="200774"/>
          </a:xfrm>
          <a:prstGeom prst="rect">
            <a:avLst/>
          </a:prstGeom>
        </p:spPr>
      </p:pic>
      <p:pic>
        <p:nvPicPr>
          <p:cNvPr id="12" name="Picture 11"/>
          <p:cNvPicPr>
            <a:picLocks noChangeAspect="1"/>
          </p:cNvPicPr>
          <p:nvPr userDrawn="1"/>
        </p:nvPicPr>
        <p:blipFill rotWithShape="1">
          <a:blip r:embed="rId6" cstate="hqprint">
            <a:extLst>
              <a:ext uri="{28A0092B-C50C-407E-A947-70E740481C1C}">
                <a14:useLocalDpi xmlns:a14="http://schemas.microsoft.com/office/drawing/2010/main"/>
              </a:ext>
            </a:extLst>
          </a:blip>
          <a:srcRect r="4290"/>
          <a:stretch/>
        </p:blipFill>
        <p:spPr>
          <a:xfrm>
            <a:off x="457200" y="6248400"/>
            <a:ext cx="2209800" cy="533400"/>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4324695" y="6299861"/>
            <a:ext cx="1295398" cy="405076"/>
          </a:xfrm>
          <a:prstGeom prst="rect">
            <a:avLst/>
          </a:prstGeom>
        </p:spPr>
      </p:pic>
      <p:pic>
        <p:nvPicPr>
          <p:cNvPr id="15" name="Picture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086600" y="6189380"/>
            <a:ext cx="1397654" cy="623932"/>
          </a:xfrm>
          <a:prstGeom prst="rect">
            <a:avLst/>
          </a:prstGeom>
        </p:spPr>
      </p:pic>
    </p:spTree>
    <p:extLst>
      <p:ext uri="{BB962C8B-B14F-4D97-AF65-F5344CB8AC3E}">
        <p14:creationId xmlns:p14="http://schemas.microsoft.com/office/powerpoint/2010/main" val="3747567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Section">
    <p:spTree>
      <p:nvGrpSpPr>
        <p:cNvPr id="1" name=""/>
        <p:cNvGrpSpPr/>
        <p:nvPr/>
      </p:nvGrpSpPr>
      <p:grpSpPr>
        <a:xfrm>
          <a:off x="0" y="0"/>
          <a:ext cx="0" cy="0"/>
          <a:chOff x="0" y="0"/>
          <a:chExt cx="0" cy="0"/>
        </a:xfrm>
      </p:grpSpPr>
      <p:sp>
        <p:nvSpPr>
          <p:cNvPr id="9" name="Rectangle 8"/>
          <p:cNvSpPr/>
          <p:nvPr userDrawn="1"/>
        </p:nvSpPr>
        <p:spPr>
          <a:xfrm>
            <a:off x="4156" y="6146799"/>
            <a:ext cx="9144000" cy="711200"/>
          </a:xfrm>
          <a:prstGeom prst="rect">
            <a:avLst/>
          </a:prstGeom>
          <a:solidFill>
            <a:srgbClr val="676767">
              <a:alpha val="20000"/>
            </a:srgb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p>
        </p:txBody>
      </p:sp>
      <p:pic>
        <p:nvPicPr>
          <p:cNvPr id="30" name="Picture 29"/>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10"/>
              <a:stretch>
                <a:fillRect/>
              </a:stretch>
            </p:blipFill>
          </mc:Choice>
          <mc:Fallback>
            <p:blipFill>
              <a:blip r:embed="rId11"/>
              <a:stretch>
                <a:fillRect/>
              </a:stretch>
            </p:blipFill>
          </mc:Fallback>
        </mc:AlternateContent>
        <p:spPr>
          <a:xfrm>
            <a:off x="7543800" y="914400"/>
            <a:ext cx="1422400" cy="444500"/>
          </a:xfrm>
          <a:prstGeom prst="rect">
            <a:avLst/>
          </a:prstGeom>
        </p:spPr>
      </p:pic>
      <p:pic>
        <p:nvPicPr>
          <p:cNvPr id="35" name="Picture 34"/>
          <p:cNvPicPr>
            <a:picLocks noChangeAspect="1"/>
          </p:cNvPicPr>
          <p:nvPr userDrawn="1"/>
        </p:nvPicPr>
        <p:blipFill>
          <a:blip r:embed="rId12"/>
          <a:srcRect/>
          <a:stretch>
            <a:fillRect/>
          </a:stretch>
        </p:blipFill>
        <p:spPr bwMode="auto">
          <a:xfrm>
            <a:off x="0" y="6019800"/>
            <a:ext cx="9144000" cy="127000"/>
          </a:xfrm>
          <a:prstGeom prst="rect">
            <a:avLst/>
          </a:prstGeom>
          <a:noFill/>
          <a:ln w="9525">
            <a:noFill/>
            <a:miter lim="800000"/>
            <a:headEnd/>
            <a:tailEnd/>
          </a:ln>
        </p:spPr>
      </p:pic>
      <p:sp>
        <p:nvSpPr>
          <p:cNvPr id="4" name="Text Placeholder 3"/>
          <p:cNvSpPr>
            <a:spLocks noGrp="1"/>
          </p:cNvSpPr>
          <p:nvPr>
            <p:ph type="body" sz="quarter" idx="11" hasCustomPrompt="1"/>
          </p:nvPr>
        </p:nvSpPr>
        <p:spPr>
          <a:xfrm>
            <a:off x="457200" y="762000"/>
            <a:ext cx="6705600" cy="596900"/>
          </a:xfrm>
          <a:prstGeom prst="rect">
            <a:avLst/>
          </a:prstGeom>
        </p:spPr>
        <p:txBody>
          <a:bodyPr/>
          <a:lstStyle>
            <a:lvl1pPr marL="0" indent="0" algn="l">
              <a:buNone/>
              <a:defRPr sz="3000">
                <a:solidFill>
                  <a:schemeClr val="bg1"/>
                </a:solidFill>
                <a:latin typeface="+mj-lt"/>
              </a:defRPr>
            </a:lvl1pPr>
          </a:lstStyle>
          <a:p>
            <a:pPr lvl="0"/>
            <a:r>
              <a:rPr lang="en-US" dirty="0"/>
              <a:t>Title</a:t>
            </a:r>
          </a:p>
        </p:txBody>
      </p:sp>
      <p:sp>
        <p:nvSpPr>
          <p:cNvPr id="13" name="Content Placeholder 8"/>
          <p:cNvSpPr>
            <a:spLocks noGrp="1"/>
          </p:cNvSpPr>
          <p:nvPr>
            <p:ph sz="quarter" idx="12"/>
          </p:nvPr>
        </p:nvSpPr>
        <p:spPr>
          <a:xfrm>
            <a:off x="457200" y="1981200"/>
            <a:ext cx="7772400" cy="3733800"/>
          </a:xfrm>
          <a:prstGeom prst="rect">
            <a:avLst/>
          </a:prstGeom>
        </p:spPr>
        <p:txBody>
          <a:bodyPr/>
          <a:lstStyle>
            <a:lvl1pPr>
              <a:buClr>
                <a:srgbClr val="C84D0A"/>
              </a:buClr>
              <a:defRPr lang="en-US" sz="2000" kern="1200" dirty="0" smtClean="0">
                <a:solidFill>
                  <a:srgbClr val="1B3A60"/>
                </a:solidFill>
                <a:latin typeface="+mn-lt"/>
                <a:ea typeface="+mn-ea"/>
                <a:cs typeface="+mn-cs"/>
              </a:defRPr>
            </a:lvl1pPr>
            <a:lvl2pPr marL="742950" indent="-285750">
              <a:buClr>
                <a:srgbClr val="C84D0A"/>
              </a:buClr>
              <a:buFont typeface="Arial" panose="020B0604020202020204" pitchFamily="34" charset="0"/>
              <a:buChar char="•"/>
              <a:defRPr lang="en-US" sz="1800" kern="1200" dirty="0" smtClean="0">
                <a:solidFill>
                  <a:srgbClr val="1B3A60"/>
                </a:solidFill>
                <a:latin typeface="+mn-lt"/>
                <a:ea typeface="+mn-ea"/>
                <a:cs typeface="+mn-cs"/>
              </a:defRPr>
            </a:lvl2pPr>
            <a:lvl3pPr>
              <a:buClr>
                <a:srgbClr val="C84D0A"/>
              </a:buClr>
              <a:defRPr lang="en-US" sz="1800" kern="1200" dirty="0" smtClean="0">
                <a:solidFill>
                  <a:srgbClr val="1B3A60"/>
                </a:solidFill>
                <a:latin typeface="+mn-lt"/>
                <a:ea typeface="+mn-ea"/>
                <a:cs typeface="+mn-cs"/>
              </a:defRPr>
            </a:lvl3pPr>
            <a:lvl4pPr>
              <a:buClr>
                <a:srgbClr val="C84D0A"/>
              </a:buClr>
              <a:defRPr lang="en-US" sz="1800" kern="1200" dirty="0" smtClean="0">
                <a:solidFill>
                  <a:srgbClr val="1B3A60"/>
                </a:solidFill>
                <a:latin typeface="+mn-lt"/>
                <a:ea typeface="+mn-ea"/>
                <a:cs typeface="+mn-cs"/>
              </a:defRPr>
            </a:lvl4pPr>
            <a:lvl5pPr>
              <a:buClr>
                <a:srgbClr val="C84D0A"/>
              </a:buClr>
              <a:defRPr lang="en-US" sz="1800" kern="1200" dirty="0">
                <a:solidFill>
                  <a:srgbClr val="1B3A60"/>
                </a:solidFill>
                <a:latin typeface="+mn-lt"/>
                <a:ea typeface="+mn-ea"/>
                <a:cs typeface="+mn-cs"/>
              </a:defRPr>
            </a:lvl5pPr>
          </a:lstStyle>
          <a:p>
            <a:pPr lvl="0"/>
            <a:r>
              <a:rPr lang="en-US" dirty="0"/>
              <a:t>Click to edit Master text styles</a:t>
            </a:r>
          </a:p>
          <a:p>
            <a:pPr lvl="1"/>
            <a:r>
              <a:rPr lang="en-US" dirty="0"/>
              <a:t>Second level</a:t>
            </a:r>
          </a:p>
        </p:txBody>
      </p:sp>
      <p:pic>
        <p:nvPicPr>
          <p:cNvPr id="6" name="Picture 5"/>
          <p:cNvPicPr>
            <a:picLocks noChangeAspect="1"/>
          </p:cNvPicPr>
          <p:nvPr userDrawn="1"/>
        </p:nvPicPr>
        <p:blipFill rotWithShape="1">
          <a:blip r:embed="rId13" cstate="hqprint">
            <a:extLst>
              <a:ext uri="{28A0092B-C50C-407E-A947-70E740481C1C}">
                <a14:useLocalDpi xmlns:a14="http://schemas.microsoft.com/office/drawing/2010/main"/>
              </a:ext>
            </a:extLst>
          </a:blip>
          <a:srcRect r="4290"/>
          <a:stretch/>
        </p:blipFill>
        <p:spPr>
          <a:xfrm>
            <a:off x="457200" y="6248400"/>
            <a:ext cx="2209800" cy="533400"/>
          </a:xfrm>
          <a:prstGeom prst="rect">
            <a:avLst/>
          </a:prstGeom>
        </p:spPr>
      </p:pic>
      <p:pic>
        <p:nvPicPr>
          <p:cNvPr id="7" name="Picture 6"/>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4324695" y="6299861"/>
            <a:ext cx="1295398" cy="405076"/>
          </a:xfrm>
          <a:prstGeom prst="rect">
            <a:avLst/>
          </a:prstGeom>
        </p:spPr>
      </p:pic>
      <p:pic>
        <p:nvPicPr>
          <p:cNvPr id="2" name="Picture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049597" y="6172200"/>
            <a:ext cx="1397654" cy="62393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srcRect/>
          <a:stretch>
            <a:fillRect/>
          </a:stretch>
        </p:blipFill>
        <p:spPr bwMode="auto">
          <a:xfrm>
            <a:off x="0" y="0"/>
            <a:ext cx="9144000" cy="207963"/>
          </a:xfrm>
          <a:prstGeom prst="rect">
            <a:avLst/>
          </a:prstGeom>
          <a:noFill/>
          <a:ln w="9525">
            <a:noFill/>
            <a:miter lim="800000"/>
            <a:headEnd/>
            <a:tailEnd/>
          </a:ln>
        </p:spPr>
      </p:pic>
      <p:pic>
        <p:nvPicPr>
          <p:cNvPr id="3" name="Picture 2"/>
          <p:cNvPicPr>
            <a:picLocks noChangeAspect="1"/>
          </p:cNvPicPr>
          <p:nvPr userDrawn="1"/>
        </p:nvPicPr>
        <mc:AlternateContent xmlns:mc="http://schemas.openxmlformats.org/markup-compatibility/2006">
          <mc:Choice xmlns:lc="http://schemas.openxmlformats.org/drawingml/2006/lockedCanvas" xmlns:ma="http://schemas.microsoft.com/office/mac/drawingml/2008/main" xmlns:mv="urn:schemas-microsoft-com:mac:vml" xmlns="" Requires="ma">
            <p:blipFill>
              <a:blip r:embed="rId8"/>
              <a:stretch>
                <a:fillRect/>
              </a:stretch>
            </p:blipFill>
          </mc:Choice>
          <mc:Fallback>
            <p:blipFill>
              <a:blip r:embed="rId9"/>
              <a:stretch>
                <a:fillRect/>
              </a:stretch>
            </p:blipFill>
          </mc:Fallback>
        </mc:AlternateContent>
        <p:spPr>
          <a:xfrm>
            <a:off x="4826000" y="609600"/>
            <a:ext cx="3937000" cy="1219200"/>
          </a:xfrm>
          <a:prstGeom prst="rect">
            <a:avLst/>
          </a:prstGeom>
        </p:spPr>
      </p:pic>
      <p:pic>
        <p:nvPicPr>
          <p:cNvPr id="5" name="Picture 8"/>
          <p:cNvPicPr>
            <a:picLocks noChangeAspect="1"/>
          </p:cNvPicPr>
          <p:nvPr userDrawn="1"/>
        </p:nvPicPr>
        <p:blipFill>
          <a:blip r:embed="rId10"/>
          <a:srcRect/>
          <a:stretch>
            <a:fillRect/>
          </a:stretch>
        </p:blipFill>
        <p:spPr bwMode="auto">
          <a:xfrm>
            <a:off x="0" y="3073400"/>
            <a:ext cx="9144000" cy="644525"/>
          </a:xfrm>
          <a:prstGeom prst="rect">
            <a:avLst/>
          </a:prstGeom>
          <a:noFill/>
          <a:ln w="9525">
            <a:noFill/>
            <a:miter lim="800000"/>
            <a:headEnd/>
            <a:tailEnd/>
          </a:ln>
        </p:spPr>
      </p:pic>
      <p:sp>
        <p:nvSpPr>
          <p:cNvPr id="9" name="Text Placeholder 8"/>
          <p:cNvSpPr>
            <a:spLocks noGrp="1"/>
          </p:cNvSpPr>
          <p:nvPr>
            <p:ph type="body" sz="quarter" idx="10" hasCustomPrompt="1"/>
          </p:nvPr>
        </p:nvSpPr>
        <p:spPr>
          <a:xfrm>
            <a:off x="1042916" y="3073400"/>
            <a:ext cx="8001000" cy="644525"/>
          </a:xfrm>
          <a:prstGeom prst="rect">
            <a:avLst/>
          </a:prstGeom>
        </p:spPr>
        <p:txBody>
          <a:bodyPr/>
          <a:lstStyle>
            <a:lvl1pPr marL="0" indent="0">
              <a:buNone/>
              <a:defRPr sz="3000">
                <a:solidFill>
                  <a:schemeClr val="bg1"/>
                </a:solidFill>
                <a:latin typeface="+mj-lt"/>
              </a:defRPr>
            </a:lvl1pPr>
          </a:lstStyle>
          <a:p>
            <a:pPr lvl="0"/>
            <a:r>
              <a:rPr lang="en-US" dirty="0"/>
              <a:t>Title</a:t>
            </a:r>
          </a:p>
        </p:txBody>
      </p:sp>
      <p:sp>
        <p:nvSpPr>
          <p:cNvPr id="12" name="Text Placeholder 11"/>
          <p:cNvSpPr>
            <a:spLocks noGrp="1"/>
          </p:cNvSpPr>
          <p:nvPr>
            <p:ph type="body" sz="quarter" idx="11" hasCustomPrompt="1"/>
          </p:nvPr>
        </p:nvSpPr>
        <p:spPr>
          <a:xfrm>
            <a:off x="990600" y="2209800"/>
            <a:ext cx="7186612" cy="609600"/>
          </a:xfrm>
          <a:prstGeom prst="rect">
            <a:avLst/>
          </a:prstGeom>
        </p:spPr>
        <p:txBody>
          <a:bodyPr/>
          <a:lstStyle>
            <a:lvl1pPr marL="0" indent="0">
              <a:buNone/>
              <a:defRPr sz="3000" baseline="0">
                <a:solidFill>
                  <a:srgbClr val="676767"/>
                </a:solidFill>
                <a:latin typeface="+mj-lt"/>
              </a:defRPr>
            </a:lvl1pPr>
          </a:lstStyle>
          <a:p>
            <a:pPr lvl="0"/>
            <a:r>
              <a:rPr lang="en-US" dirty="0"/>
              <a:t>Month DD, Year</a:t>
            </a:r>
          </a:p>
        </p:txBody>
      </p:sp>
      <p:sp>
        <p:nvSpPr>
          <p:cNvPr id="14" name="Text Placeholder 13"/>
          <p:cNvSpPr>
            <a:spLocks noGrp="1"/>
          </p:cNvSpPr>
          <p:nvPr>
            <p:ph type="body" sz="quarter" idx="12" hasCustomPrompt="1"/>
          </p:nvPr>
        </p:nvSpPr>
        <p:spPr>
          <a:xfrm>
            <a:off x="1042988" y="4038600"/>
            <a:ext cx="7720012" cy="1524000"/>
          </a:xfrm>
          <a:prstGeom prst="rect">
            <a:avLst/>
          </a:prstGeom>
        </p:spPr>
        <p:txBody>
          <a:bodyPr/>
          <a:lstStyle>
            <a:lvl1pPr marL="0" indent="0">
              <a:buNone/>
              <a:defRPr sz="1800" baseline="0">
                <a:solidFill>
                  <a:srgbClr val="57585B"/>
                </a:solidFill>
                <a:latin typeface="+mj-lt"/>
              </a:defRPr>
            </a:lvl1pPr>
          </a:lstStyle>
          <a:p>
            <a:pPr lvl="0"/>
            <a:r>
              <a:rPr lang="en-US" dirty="0"/>
              <a:t>Presenter Name and Email</a:t>
            </a:r>
          </a:p>
          <a:p>
            <a:pPr lvl="0"/>
            <a:r>
              <a:rPr lang="en-US" dirty="0"/>
              <a:t>Presenter Title</a:t>
            </a:r>
          </a:p>
          <a:p>
            <a:pPr lvl="0"/>
            <a:r>
              <a:rPr lang="en-US" dirty="0"/>
              <a:t>Institute of International Education/CIES</a:t>
            </a:r>
          </a:p>
          <a:p>
            <a:pPr lvl="0"/>
            <a:r>
              <a:rPr lang="en-US" dirty="0"/>
              <a:t>Washington, D.C.</a:t>
            </a:r>
          </a:p>
        </p:txBody>
      </p:sp>
    </p:spTree>
    <p:extLst>
      <p:ext uri="{BB962C8B-B14F-4D97-AF65-F5344CB8AC3E}">
        <p14:creationId xmlns:p14="http://schemas.microsoft.com/office/powerpoint/2010/main" val="1064423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Section">
    <p:spTree>
      <p:nvGrpSpPr>
        <p:cNvPr id="1" name=""/>
        <p:cNvGrpSpPr/>
        <p:nvPr/>
      </p:nvGrpSpPr>
      <p:grpSpPr>
        <a:xfrm>
          <a:off x="0" y="0"/>
          <a:ext cx="0" cy="0"/>
          <a:chOff x="0" y="0"/>
          <a:chExt cx="0" cy="0"/>
        </a:xfrm>
      </p:grpSpPr>
      <p:pic>
        <p:nvPicPr>
          <p:cNvPr id="28" name="Picture 32"/>
          <p:cNvPicPr>
            <a:picLocks noChangeAspect="1"/>
          </p:cNvPicPr>
          <p:nvPr userDrawn="1"/>
        </p:nvPicPr>
        <p:blipFill>
          <a:blip r:embed="rId2"/>
          <a:srcRect/>
          <a:stretch>
            <a:fillRect/>
          </a:stretch>
        </p:blipFill>
        <p:spPr bwMode="auto">
          <a:xfrm>
            <a:off x="0" y="609600"/>
            <a:ext cx="9144000" cy="1054100"/>
          </a:xfrm>
          <a:prstGeom prst="rect">
            <a:avLst/>
          </a:prstGeom>
          <a:noFill/>
          <a:ln w="9525">
            <a:noFill/>
            <a:miter lim="800000"/>
            <a:headEnd/>
            <a:tailEnd/>
          </a:ln>
        </p:spPr>
      </p:pic>
      <p:pic>
        <p:nvPicPr>
          <p:cNvPr id="29" name="Picture 34"/>
          <p:cNvPicPr>
            <a:picLocks noChangeAspect="1"/>
          </p:cNvPicPr>
          <p:nvPr userDrawn="1"/>
        </p:nvPicPr>
        <p:blipFill>
          <a:blip r:embed="rId3"/>
          <a:srcRect/>
          <a:stretch>
            <a:fillRect/>
          </a:stretch>
        </p:blipFill>
        <p:spPr bwMode="auto">
          <a:xfrm>
            <a:off x="0" y="1663700"/>
            <a:ext cx="9144000" cy="230188"/>
          </a:xfrm>
          <a:prstGeom prst="rect">
            <a:avLst/>
          </a:prstGeom>
          <a:noFill/>
          <a:ln w="9525">
            <a:noFill/>
            <a:miter lim="800000"/>
            <a:headEnd/>
            <a:tailEnd/>
          </a:ln>
        </p:spPr>
      </p:pic>
      <p:pic>
        <p:nvPicPr>
          <p:cNvPr id="30" name="Picture 2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10"/>
              <a:stretch>
                <a:fillRect/>
              </a:stretch>
            </p:blipFill>
          </mc:Choice>
          <mc:Fallback>
            <p:blipFill>
              <a:blip r:embed="rId11"/>
              <a:stretch>
                <a:fillRect/>
              </a:stretch>
            </p:blipFill>
          </mc:Fallback>
        </mc:AlternateContent>
        <p:spPr>
          <a:xfrm>
            <a:off x="7543800" y="914400"/>
            <a:ext cx="1422400" cy="444500"/>
          </a:xfrm>
          <a:prstGeom prst="rect">
            <a:avLst/>
          </a:prstGeom>
        </p:spPr>
      </p:pic>
      <p:pic>
        <p:nvPicPr>
          <p:cNvPr id="35" name="Picture 34"/>
          <p:cNvPicPr>
            <a:picLocks noChangeAspect="1"/>
          </p:cNvPicPr>
          <p:nvPr userDrawn="1"/>
        </p:nvPicPr>
        <p:blipFill>
          <a:blip r:embed="rId12"/>
          <a:srcRect/>
          <a:stretch>
            <a:fillRect/>
          </a:stretch>
        </p:blipFill>
        <p:spPr bwMode="auto">
          <a:xfrm>
            <a:off x="0" y="6019800"/>
            <a:ext cx="9144000" cy="127000"/>
          </a:xfrm>
          <a:prstGeom prst="rect">
            <a:avLst/>
          </a:prstGeom>
          <a:noFill/>
          <a:ln w="9525">
            <a:noFill/>
            <a:miter lim="800000"/>
            <a:headEnd/>
            <a:tailEnd/>
          </a:ln>
        </p:spPr>
      </p:pic>
      <p:pic>
        <p:nvPicPr>
          <p:cNvPr id="36" name="Picture 3"/>
          <p:cNvPicPr>
            <a:picLocks noChangeAspect="1"/>
          </p:cNvPicPr>
          <p:nvPr userDrawn="1"/>
        </p:nvPicPr>
        <p:blipFill>
          <a:blip r:embed="rId13"/>
          <a:srcRect/>
          <a:stretch>
            <a:fillRect/>
          </a:stretch>
        </p:blipFill>
        <p:spPr bwMode="auto">
          <a:xfrm>
            <a:off x="0" y="152400"/>
            <a:ext cx="1630363" cy="171450"/>
          </a:xfrm>
          <a:prstGeom prst="rect">
            <a:avLst/>
          </a:prstGeom>
          <a:noFill/>
          <a:ln w="9525">
            <a:noFill/>
            <a:miter lim="800000"/>
            <a:headEnd/>
            <a:tailEnd/>
          </a:ln>
        </p:spPr>
      </p:pic>
      <p:sp>
        <p:nvSpPr>
          <p:cNvPr id="4" name="Text Placeholder 3"/>
          <p:cNvSpPr>
            <a:spLocks noGrp="1"/>
          </p:cNvSpPr>
          <p:nvPr>
            <p:ph type="body" sz="quarter" idx="11" hasCustomPrompt="1"/>
          </p:nvPr>
        </p:nvSpPr>
        <p:spPr>
          <a:xfrm>
            <a:off x="457200" y="762000"/>
            <a:ext cx="6705600" cy="596900"/>
          </a:xfrm>
          <a:prstGeom prst="rect">
            <a:avLst/>
          </a:prstGeom>
        </p:spPr>
        <p:txBody>
          <a:bodyPr/>
          <a:lstStyle>
            <a:lvl1pPr marL="0" indent="0" algn="l">
              <a:buNone/>
              <a:defRPr sz="3000">
                <a:solidFill>
                  <a:schemeClr val="bg1"/>
                </a:solidFill>
                <a:latin typeface="+mj-lt"/>
              </a:defRPr>
            </a:lvl1pPr>
          </a:lstStyle>
          <a:p>
            <a:pPr lvl="0"/>
            <a:r>
              <a:rPr lang="en-US" dirty="0"/>
              <a:t>Title</a:t>
            </a:r>
          </a:p>
        </p:txBody>
      </p:sp>
      <p:sp>
        <p:nvSpPr>
          <p:cNvPr id="13" name="Content Placeholder 8"/>
          <p:cNvSpPr>
            <a:spLocks noGrp="1"/>
          </p:cNvSpPr>
          <p:nvPr>
            <p:ph sz="quarter" idx="12"/>
          </p:nvPr>
        </p:nvSpPr>
        <p:spPr>
          <a:xfrm>
            <a:off x="457200" y="1981200"/>
            <a:ext cx="7772400" cy="3733800"/>
          </a:xfrm>
          <a:prstGeom prst="rect">
            <a:avLst/>
          </a:prstGeom>
        </p:spPr>
        <p:txBody>
          <a:bodyPr/>
          <a:lstStyle>
            <a:lvl1pPr>
              <a:buClr>
                <a:srgbClr val="C84D0A"/>
              </a:buClr>
              <a:defRPr lang="en-US" sz="2000" kern="1200" dirty="0" smtClean="0">
                <a:solidFill>
                  <a:srgbClr val="1B3A60"/>
                </a:solidFill>
                <a:latin typeface="+mn-lt"/>
                <a:ea typeface="+mn-ea"/>
                <a:cs typeface="+mn-cs"/>
              </a:defRPr>
            </a:lvl1pPr>
            <a:lvl2pPr marL="742950" indent="-285750">
              <a:buClr>
                <a:srgbClr val="C84D0A"/>
              </a:buClr>
              <a:buFont typeface="Arial" panose="020B0604020202020204" pitchFamily="34" charset="0"/>
              <a:buChar char="•"/>
              <a:defRPr lang="en-US" sz="1800" kern="1200" dirty="0" smtClean="0">
                <a:solidFill>
                  <a:srgbClr val="1B3A60"/>
                </a:solidFill>
                <a:latin typeface="+mn-lt"/>
                <a:ea typeface="+mn-ea"/>
                <a:cs typeface="+mn-cs"/>
              </a:defRPr>
            </a:lvl2pPr>
            <a:lvl3pPr>
              <a:buClr>
                <a:srgbClr val="C84D0A"/>
              </a:buClr>
              <a:defRPr lang="en-US" sz="1800" kern="1200" dirty="0" smtClean="0">
                <a:solidFill>
                  <a:srgbClr val="1B3A60"/>
                </a:solidFill>
                <a:latin typeface="+mn-lt"/>
                <a:ea typeface="+mn-ea"/>
                <a:cs typeface="+mn-cs"/>
              </a:defRPr>
            </a:lvl3pPr>
            <a:lvl4pPr>
              <a:buClr>
                <a:srgbClr val="C84D0A"/>
              </a:buClr>
              <a:defRPr lang="en-US" sz="1800" kern="1200" dirty="0" smtClean="0">
                <a:solidFill>
                  <a:srgbClr val="1B3A60"/>
                </a:solidFill>
                <a:latin typeface="+mn-lt"/>
                <a:ea typeface="+mn-ea"/>
                <a:cs typeface="+mn-cs"/>
              </a:defRPr>
            </a:lvl4pPr>
            <a:lvl5pPr>
              <a:buClr>
                <a:srgbClr val="C84D0A"/>
              </a:buClr>
              <a:defRPr lang="en-US" sz="1800" kern="1200" dirty="0">
                <a:solidFill>
                  <a:srgbClr val="1B3A60"/>
                </a:solidFill>
                <a:latin typeface="+mn-lt"/>
                <a:ea typeface="+mn-ea"/>
                <a:cs typeface="+mn-cs"/>
              </a:defRPr>
            </a:lvl5pPr>
          </a:lstStyle>
          <a:p>
            <a:pPr lvl="0"/>
            <a:r>
              <a:rPr lang="en-US" dirty="0"/>
              <a:t>Click to edit Master text styles</a:t>
            </a:r>
          </a:p>
          <a:p>
            <a:pPr lvl="1"/>
            <a:r>
              <a:rPr lang="en-US" dirty="0"/>
              <a:t>Second level</a:t>
            </a:r>
          </a:p>
        </p:txBody>
      </p:sp>
      <p:pic>
        <p:nvPicPr>
          <p:cNvPr id="11" name="Picture 6"/>
          <p:cNvPicPr>
            <a:picLocks noChangeAspect="1"/>
          </p:cNvPicPr>
          <p:nvPr userDrawn="1"/>
        </p:nvPicPr>
        <p:blipFill>
          <a:blip r:embed="rId14"/>
          <a:srcRect/>
          <a:stretch>
            <a:fillRect/>
          </a:stretch>
        </p:blipFill>
        <p:spPr bwMode="auto">
          <a:xfrm>
            <a:off x="6407150" y="152400"/>
            <a:ext cx="139700" cy="139700"/>
          </a:xfrm>
          <a:prstGeom prst="rect">
            <a:avLst/>
          </a:prstGeom>
          <a:noFill/>
          <a:ln w="9525">
            <a:noFill/>
            <a:miter lim="800000"/>
            <a:headEnd/>
            <a:tailEnd/>
          </a:ln>
        </p:spPr>
      </p:pic>
      <p:pic>
        <p:nvPicPr>
          <p:cNvPr id="12" name="Picture 20"/>
          <p:cNvPicPr>
            <a:picLocks/>
          </p:cNvPicPr>
          <p:nvPr userDrawn="1"/>
        </p:nvPicPr>
        <p:blipFill>
          <a:blip r:embed="rId15"/>
          <a:srcRect/>
          <a:stretch>
            <a:fillRect/>
          </a:stretch>
        </p:blipFill>
        <p:spPr bwMode="auto">
          <a:xfrm>
            <a:off x="0" y="169863"/>
            <a:ext cx="6324600" cy="146050"/>
          </a:xfrm>
          <a:prstGeom prst="rect">
            <a:avLst/>
          </a:prstGeom>
          <a:noFill/>
          <a:ln w="9525">
            <a:noFill/>
            <a:miter lim="800000"/>
            <a:headEnd/>
            <a:tailEnd/>
          </a:ln>
        </p:spPr>
      </p:pic>
    </p:spTree>
    <p:extLst>
      <p:ext uri="{BB962C8B-B14F-4D97-AF65-F5344CB8AC3E}">
        <p14:creationId xmlns:p14="http://schemas.microsoft.com/office/powerpoint/2010/main" val="1947259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dy Layout">
    <p:spTree>
      <p:nvGrpSpPr>
        <p:cNvPr id="1" name=""/>
        <p:cNvGrpSpPr/>
        <p:nvPr/>
      </p:nvGrpSpPr>
      <p:grpSpPr>
        <a:xfrm>
          <a:off x="0" y="0"/>
          <a:ext cx="0" cy="0"/>
          <a:chOff x="0" y="0"/>
          <a:chExt cx="0" cy="0"/>
        </a:xfrm>
      </p:grpSpPr>
      <p:pic>
        <p:nvPicPr>
          <p:cNvPr id="8" name="Picture 7"/>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7391400" y="152400"/>
            <a:ext cx="1371600" cy="428625"/>
          </a:xfrm>
          <a:prstGeom prst="rect">
            <a:avLst/>
          </a:prstGeom>
        </p:spPr>
      </p:pic>
      <p:pic>
        <p:nvPicPr>
          <p:cNvPr id="10" name="Picture 9"/>
          <p:cNvPicPr>
            <a:picLocks noChangeAspect="1"/>
          </p:cNvPicPr>
          <p:nvPr userDrawn="1"/>
        </p:nvPicPr>
        <p:blipFill>
          <a:blip r:embed="rId9"/>
          <a:srcRect/>
          <a:stretch>
            <a:fillRect/>
          </a:stretch>
        </p:blipFill>
        <p:spPr bwMode="auto">
          <a:xfrm>
            <a:off x="0" y="6019800"/>
            <a:ext cx="9144000" cy="127000"/>
          </a:xfrm>
          <a:prstGeom prst="rect">
            <a:avLst/>
          </a:prstGeom>
          <a:noFill/>
          <a:ln w="9525">
            <a:noFill/>
            <a:miter lim="800000"/>
            <a:headEnd/>
            <a:tailEnd/>
          </a:ln>
        </p:spPr>
      </p:pic>
      <p:sp>
        <p:nvSpPr>
          <p:cNvPr id="4" name="Text Placeholder 3"/>
          <p:cNvSpPr>
            <a:spLocks noGrp="1"/>
          </p:cNvSpPr>
          <p:nvPr>
            <p:ph type="body" sz="quarter" idx="10"/>
          </p:nvPr>
        </p:nvSpPr>
        <p:spPr>
          <a:xfrm>
            <a:off x="533400" y="687316"/>
            <a:ext cx="7772400" cy="531884"/>
          </a:xfrm>
          <a:prstGeom prst="rect">
            <a:avLst/>
          </a:prstGeom>
        </p:spPr>
        <p:txBody>
          <a:bodyPr/>
          <a:lstStyle>
            <a:lvl1pPr marL="0" indent="0" algn="ctr">
              <a:buNone/>
              <a:defRPr lang="en-US" sz="2800" b="1" kern="0" dirty="0" smtClean="0">
                <a:solidFill>
                  <a:srgbClr val="C84D0A"/>
                </a:solidFill>
                <a:latin typeface="+mj-lt"/>
                <a:ea typeface="Open Sans Semibold" pitchFamily="34" charset="0"/>
                <a:cs typeface="Open Sans Semibold" pitchFamily="34" charset="0"/>
              </a:defRPr>
            </a:lvl1pPr>
          </a:lstStyle>
          <a:p>
            <a:pPr lvl="0"/>
            <a:r>
              <a:rPr lang="en-US" dirty="0"/>
              <a:t>Click to edit Master text styles</a:t>
            </a:r>
          </a:p>
        </p:txBody>
      </p:sp>
      <p:sp>
        <p:nvSpPr>
          <p:cNvPr id="9" name="Content Placeholder 8"/>
          <p:cNvSpPr>
            <a:spLocks noGrp="1"/>
          </p:cNvSpPr>
          <p:nvPr>
            <p:ph sz="quarter" idx="11"/>
          </p:nvPr>
        </p:nvSpPr>
        <p:spPr>
          <a:xfrm>
            <a:off x="533400" y="1371600"/>
            <a:ext cx="7772400" cy="4343400"/>
          </a:xfrm>
          <a:prstGeom prst="rect">
            <a:avLst/>
          </a:prstGeom>
        </p:spPr>
        <p:txBody>
          <a:bodyPr/>
          <a:lstStyle>
            <a:lvl1pPr>
              <a:buClr>
                <a:srgbClr val="C84D0A"/>
              </a:buClr>
              <a:defRPr lang="en-US" sz="2000" kern="1200" dirty="0" smtClean="0">
                <a:solidFill>
                  <a:srgbClr val="1B3A60"/>
                </a:solidFill>
                <a:latin typeface="+mn-lt"/>
                <a:ea typeface="+mn-ea"/>
                <a:cs typeface="+mn-cs"/>
              </a:defRPr>
            </a:lvl1pPr>
            <a:lvl2pPr marL="742950" indent="-285750">
              <a:buClr>
                <a:srgbClr val="C84D0A"/>
              </a:buClr>
              <a:buFont typeface="Arial" panose="020B0604020202020204" pitchFamily="34" charset="0"/>
              <a:buChar char="•"/>
              <a:defRPr lang="en-US" sz="1800" kern="1200" dirty="0" smtClean="0">
                <a:solidFill>
                  <a:srgbClr val="1B3A60"/>
                </a:solidFill>
                <a:latin typeface="+mn-lt"/>
                <a:ea typeface="+mn-ea"/>
                <a:cs typeface="+mn-cs"/>
              </a:defRPr>
            </a:lvl2pPr>
            <a:lvl3pPr>
              <a:buClr>
                <a:srgbClr val="C84D0A"/>
              </a:buClr>
              <a:defRPr lang="en-US" sz="1800" kern="1200" dirty="0" smtClean="0">
                <a:solidFill>
                  <a:srgbClr val="1B3A60"/>
                </a:solidFill>
                <a:latin typeface="+mn-lt"/>
                <a:ea typeface="+mn-ea"/>
                <a:cs typeface="+mn-cs"/>
              </a:defRPr>
            </a:lvl3pPr>
            <a:lvl4pPr>
              <a:buClr>
                <a:srgbClr val="C84D0A"/>
              </a:buClr>
              <a:defRPr lang="en-US" sz="1800" kern="1200" dirty="0" smtClean="0">
                <a:solidFill>
                  <a:srgbClr val="1B3A60"/>
                </a:solidFill>
                <a:latin typeface="+mn-lt"/>
                <a:ea typeface="+mn-ea"/>
                <a:cs typeface="+mn-cs"/>
              </a:defRPr>
            </a:lvl4pPr>
            <a:lvl5pPr>
              <a:buClr>
                <a:srgbClr val="C84D0A"/>
              </a:buClr>
              <a:defRPr lang="en-US" sz="1800" kern="1200" dirty="0">
                <a:solidFill>
                  <a:srgbClr val="1B3A60"/>
                </a:solidFill>
                <a:latin typeface="+mn-lt"/>
                <a:ea typeface="+mn-ea"/>
                <a:cs typeface="+mn-cs"/>
              </a:defRPr>
            </a:lvl5pPr>
          </a:lstStyle>
          <a:p>
            <a:pPr lvl="0"/>
            <a:r>
              <a:rPr lang="en-US" dirty="0"/>
              <a:t>Click to edit Master text styles</a:t>
            </a:r>
          </a:p>
          <a:p>
            <a:pPr lvl="1"/>
            <a:r>
              <a:rPr lang="en-US" dirty="0"/>
              <a:t>Second level</a:t>
            </a:r>
          </a:p>
        </p:txBody>
      </p:sp>
      <p:pic>
        <p:nvPicPr>
          <p:cNvPr id="11" name="Picture 6"/>
          <p:cNvPicPr>
            <a:picLocks noChangeAspect="1"/>
          </p:cNvPicPr>
          <p:nvPr userDrawn="1"/>
        </p:nvPicPr>
        <p:blipFill>
          <a:blip r:embed="rId10"/>
          <a:srcRect/>
          <a:stretch>
            <a:fillRect/>
          </a:stretch>
        </p:blipFill>
        <p:spPr bwMode="auto">
          <a:xfrm>
            <a:off x="6407150" y="152400"/>
            <a:ext cx="139700" cy="139700"/>
          </a:xfrm>
          <a:prstGeom prst="rect">
            <a:avLst/>
          </a:prstGeom>
          <a:noFill/>
          <a:ln w="9525">
            <a:noFill/>
            <a:miter lim="800000"/>
            <a:headEnd/>
            <a:tailEnd/>
          </a:ln>
        </p:spPr>
      </p:pic>
      <p:pic>
        <p:nvPicPr>
          <p:cNvPr id="12" name="Picture 20"/>
          <p:cNvPicPr>
            <a:picLocks/>
          </p:cNvPicPr>
          <p:nvPr userDrawn="1"/>
        </p:nvPicPr>
        <p:blipFill>
          <a:blip r:embed="rId11"/>
          <a:srcRect/>
          <a:stretch>
            <a:fillRect/>
          </a:stretch>
        </p:blipFill>
        <p:spPr bwMode="auto">
          <a:xfrm>
            <a:off x="0" y="169863"/>
            <a:ext cx="6324600" cy="146050"/>
          </a:xfrm>
          <a:prstGeom prst="rect">
            <a:avLst/>
          </a:prstGeom>
          <a:noFill/>
          <a:ln w="9525">
            <a:noFill/>
            <a:miter lim="800000"/>
            <a:headEnd/>
            <a:tailEnd/>
          </a:ln>
        </p:spPr>
      </p:pic>
      <p:sp>
        <p:nvSpPr>
          <p:cNvPr id="13" name="Rectangle 12"/>
          <p:cNvSpPr/>
          <p:nvPr userDrawn="1"/>
        </p:nvSpPr>
        <p:spPr>
          <a:xfrm>
            <a:off x="0" y="6146800"/>
            <a:ext cx="9144000" cy="711200"/>
          </a:xfrm>
          <a:prstGeom prst="rect">
            <a:avLst/>
          </a:prstGeom>
          <a:solidFill>
            <a:srgbClr val="676767">
              <a:alpha val="20000"/>
            </a:srgb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12">
            <a:extLst>
              <a:ext uri="{28A0092B-C50C-407E-A947-70E740481C1C}">
                <a14:useLocalDpi xmlns:a14="http://schemas.microsoft.com/office/drawing/2010/main"/>
              </a:ext>
            </a:extLst>
          </a:blip>
          <a:stretch>
            <a:fillRect/>
          </a:stretch>
        </p:blipFill>
        <p:spPr>
          <a:xfrm>
            <a:off x="4324695" y="6299861"/>
            <a:ext cx="1295398" cy="405076"/>
          </a:xfrm>
          <a:prstGeom prst="rect">
            <a:avLst/>
          </a:prstGeom>
        </p:spPr>
      </p:pic>
      <p:pic>
        <p:nvPicPr>
          <p:cNvPr id="16" name="Picture 15"/>
          <p:cNvPicPr>
            <a:picLocks noChangeAspect="1"/>
          </p:cNvPicPr>
          <p:nvPr userDrawn="1"/>
        </p:nvPicPr>
        <p:blipFill rotWithShape="1">
          <a:blip r:embed="rId13" cstate="hqprint">
            <a:extLst>
              <a:ext uri="{28A0092B-C50C-407E-A947-70E740481C1C}">
                <a14:useLocalDpi xmlns:a14="http://schemas.microsoft.com/office/drawing/2010/main"/>
              </a:ext>
            </a:extLst>
          </a:blip>
          <a:srcRect r="4290"/>
          <a:stretch/>
        </p:blipFill>
        <p:spPr>
          <a:xfrm>
            <a:off x="457200" y="6248400"/>
            <a:ext cx="2209800" cy="533400"/>
          </a:xfrm>
          <a:prstGeom prst="rect">
            <a:avLst/>
          </a:prstGeom>
        </p:spPr>
      </p:pic>
      <p:pic>
        <p:nvPicPr>
          <p:cNvPr id="17" name="Picture 1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086600" y="6192982"/>
            <a:ext cx="1397654" cy="623932"/>
          </a:xfrm>
          <a:prstGeom prst="rect">
            <a:avLst/>
          </a:prstGeom>
        </p:spPr>
      </p:pic>
    </p:spTree>
    <p:extLst>
      <p:ext uri="{BB962C8B-B14F-4D97-AF65-F5344CB8AC3E}">
        <p14:creationId xmlns:p14="http://schemas.microsoft.com/office/powerpoint/2010/main" val="2581320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5030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6" r:id="rId1"/>
    <p:sldLayoutId id="2147483668" r:id="rId2"/>
    <p:sldLayoutId id="2147483659" r:id="rId3"/>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41" name="Picture 17" descr="Picture2"/>
          <p:cNvPicPr>
            <a:picLocks noChangeAspect="1" noChangeArrowheads="1"/>
          </p:cNvPicPr>
          <p:nvPr userDrawn="1"/>
        </p:nvPicPr>
        <p:blipFill>
          <a:blip r:embed="rId6"/>
          <a:srcRect/>
          <a:stretch>
            <a:fillRect/>
          </a:stretch>
        </p:blipFill>
        <p:spPr bwMode="auto">
          <a:xfrm>
            <a:off x="0" y="0"/>
            <a:ext cx="7315200" cy="5676900"/>
          </a:xfrm>
          <a:prstGeom prst="rect">
            <a:avLst/>
          </a:prstGeom>
          <a:noFill/>
        </p:spPr>
      </p:pic>
    </p:spTree>
    <p:extLst>
      <p:ext uri="{BB962C8B-B14F-4D97-AF65-F5344CB8AC3E}">
        <p14:creationId xmlns:p14="http://schemas.microsoft.com/office/powerpoint/2010/main" val="219872672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cies.org/fulbright-scholar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www.cies.org/letters-invitation-developing-contacts-abroad"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hyperlink" Target="http://www.cies.org/project-statement-core-fulbright-scholar-program" TargetMode="External"/><Relationship Id="rId13" Type="http://schemas.openxmlformats.org/officeDocument/2006/relationships/image" Target="../media/image29.jpeg"/><Relationship Id="rId3" Type="http://schemas.openxmlformats.org/officeDocument/2006/relationships/hyperlink" Target="http://www.cies.org/" TargetMode="External"/><Relationship Id="rId7" Type="http://schemas.openxmlformats.org/officeDocument/2006/relationships/hyperlink" Target="http://www.cies.org/application-guidelines" TargetMode="External"/><Relationship Id="rId12" Type="http://schemas.openxmlformats.org/officeDocument/2006/relationships/hyperlink" Target="http://www.cies2.org/"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www.cies.org/sites/default/files/documents/application-instructions.pdf" TargetMode="External"/><Relationship Id="rId11" Type="http://schemas.openxmlformats.org/officeDocument/2006/relationships/hyperlink" Target="http://www.cies.org/blog-posts" TargetMode="External"/><Relationship Id="rId5" Type="http://schemas.openxmlformats.org/officeDocument/2006/relationships/hyperlink" Target="http://www.cies.org/application-login" TargetMode="External"/><Relationship Id="rId10" Type="http://schemas.openxmlformats.org/officeDocument/2006/relationships/hyperlink" Target="http://www.cies.org/event-type/webinar-schedule" TargetMode="External"/><Relationship Id="rId4" Type="http://schemas.openxmlformats.org/officeDocument/2006/relationships/hyperlink" Target="http://awards.cies.org/" TargetMode="External"/><Relationship Id="rId9" Type="http://schemas.openxmlformats.org/officeDocument/2006/relationships/hyperlink" Target="http://www.cies.org/project-statement-sample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cies.org/fulbright-scholars"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hyperlink" Target="mailto:olf@iie.org"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cies.org/program/fulbright-arctic-initiative" TargetMode="External"/><Relationship Id="rId7" Type="http://schemas.openxmlformats.org/officeDocument/2006/relationships/hyperlink" Target="http://www2.ed.gov/programs/iegpsddrap/index.html"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www.fulbrightteacherexchange.org/" TargetMode="External"/><Relationship Id="rId5" Type="http://schemas.openxmlformats.org/officeDocument/2006/relationships/hyperlink" Target="http://us.fulbrightonline.org/" TargetMode="External"/><Relationship Id="rId4" Type="http://schemas.openxmlformats.org/officeDocument/2006/relationships/hyperlink" Target="http://www.cies.org/program/fulbright-specialist-program"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www.cies2.org/s/1064/index.aspx" TargetMode="External"/><Relationship Id="rId7"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www.cies.org/connect-with-fulbright" TargetMode="External"/><Relationship Id="rId5" Type="http://schemas.openxmlformats.org/officeDocument/2006/relationships/hyperlink" Target="cies.org/program/core-fulbright-us-scholar-program" TargetMode="External"/><Relationship Id="rId10" Type="http://schemas.openxmlformats.org/officeDocument/2006/relationships/image" Target="../media/image5.png"/><Relationship Id="rId4" Type="http://schemas.openxmlformats.org/officeDocument/2006/relationships/hyperlink" Target="mailto:scholars@iie.org" TargetMode="External"/><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hyperlink" Target="mailto:scholars@iie.org"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3.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eca.state.gov/files/bureau/chapter_600_-_3_-_2016_0.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9"/>
          <p:cNvSpPr>
            <a:spLocks noChangeArrowheads="1"/>
          </p:cNvSpPr>
          <p:nvPr/>
        </p:nvSpPr>
        <p:spPr bwMode="auto">
          <a:xfrm>
            <a:off x="-152400" y="-76200"/>
            <a:ext cx="9372600" cy="7086600"/>
          </a:xfrm>
          <a:prstGeom prst="rect">
            <a:avLst/>
          </a:prstGeom>
          <a:solidFill>
            <a:srgbClr val="003366"/>
          </a:solidFill>
          <a:ln w="9525">
            <a:solidFill>
              <a:schemeClr val="tx1"/>
            </a:solidFill>
            <a:miter lim="800000"/>
            <a:headEnd/>
            <a:tailEnd/>
          </a:ln>
        </p:spPr>
        <p:txBody>
          <a:bodyPr wrap="none" anchor="ctr"/>
          <a:lstStyle/>
          <a:p>
            <a:endParaRPr lang="en-US">
              <a:latin typeface="Calibri" pitchFamily="34" charset="0"/>
            </a:endParaRPr>
          </a:p>
        </p:txBody>
      </p:sp>
      <p:pic>
        <p:nvPicPr>
          <p:cNvPr id="4" name="Picture 3" descr="Fulbright_JPEG_white on blue"/>
          <p:cNvPicPr>
            <a:picLocks noChangeAspect="1" noChangeArrowheads="1"/>
          </p:cNvPicPr>
          <p:nvPr/>
        </p:nvPicPr>
        <p:blipFill>
          <a:blip r:embed="rId3"/>
          <a:srcRect/>
          <a:stretch>
            <a:fillRect/>
          </a:stretch>
        </p:blipFill>
        <p:spPr bwMode="auto">
          <a:xfrm>
            <a:off x="1600200" y="2362200"/>
            <a:ext cx="5943600" cy="1698625"/>
          </a:xfrm>
          <a:prstGeom prst="rect">
            <a:avLst/>
          </a:prstGeom>
          <a:noFill/>
          <a:ln w="9525">
            <a:noFill/>
            <a:miter lim="800000"/>
            <a:headEnd/>
            <a:tailEnd/>
          </a:ln>
        </p:spPr>
      </p:pic>
    </p:spTree>
    <p:extLst>
      <p:ext uri="{BB962C8B-B14F-4D97-AF65-F5344CB8AC3E}">
        <p14:creationId xmlns:p14="http://schemas.microsoft.com/office/powerpoint/2010/main" val="902354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33400" y="381000"/>
            <a:ext cx="7772400" cy="486924"/>
          </a:xfrm>
        </p:spPr>
        <p:txBody>
          <a:bodyPr/>
          <a:lstStyle/>
          <a:p>
            <a:r>
              <a:rPr lang="en-US" dirty="0"/>
              <a:t>Funding Reasonable Accommodations</a:t>
            </a:r>
          </a:p>
        </p:txBody>
      </p:sp>
      <p:sp>
        <p:nvSpPr>
          <p:cNvPr id="3" name="Content Placeholder 2"/>
          <p:cNvSpPr>
            <a:spLocks noGrp="1"/>
          </p:cNvSpPr>
          <p:nvPr>
            <p:ph sz="quarter" idx="11"/>
          </p:nvPr>
        </p:nvSpPr>
        <p:spPr>
          <a:xfrm>
            <a:off x="381000" y="1295400"/>
            <a:ext cx="8305800" cy="4622799"/>
          </a:xfrm>
        </p:spPr>
        <p:txBody>
          <a:bodyPr/>
          <a:lstStyle/>
          <a:p>
            <a:pPr eaLnBrk="1" hangingPunct="1">
              <a:spcBef>
                <a:spcPct val="0"/>
              </a:spcBef>
              <a:spcAft>
                <a:spcPts val="600"/>
              </a:spcAft>
              <a:buClr>
                <a:srgbClr val="800000"/>
              </a:buClr>
            </a:pPr>
            <a:r>
              <a:rPr lang="en-US" altLang="en-US" dirty="0">
                <a:cs typeface="Arial" panose="020B0604020202020204" pitchFamily="34" charset="0"/>
              </a:rPr>
              <a:t>ECA and cooperating agency staff are committed to providing reasonable accommodations.</a:t>
            </a:r>
          </a:p>
          <a:p>
            <a:pPr marL="0" indent="0">
              <a:spcBef>
                <a:spcPct val="0"/>
              </a:spcBef>
              <a:spcAft>
                <a:spcPts val="600"/>
              </a:spcAft>
              <a:buClr>
                <a:srgbClr val="800000"/>
              </a:buClr>
              <a:buNone/>
            </a:pPr>
            <a:endParaRPr lang="en-US" altLang="en-US" sz="800" dirty="0">
              <a:cs typeface="Arial" panose="020B0604020202020204" pitchFamily="34" charset="0"/>
            </a:endParaRPr>
          </a:p>
          <a:p>
            <a:pPr>
              <a:spcBef>
                <a:spcPct val="0"/>
              </a:spcBef>
              <a:spcAft>
                <a:spcPts val="600"/>
              </a:spcAft>
              <a:buClr>
                <a:srgbClr val="800000"/>
              </a:buClr>
            </a:pPr>
            <a:r>
              <a:rPr lang="en-US" altLang="en-US" dirty="0">
                <a:cs typeface="Arial" panose="020B0604020202020204" pitchFamily="34" charset="0"/>
              </a:rPr>
              <a:t>Disability-related accommodations are intended to remove barriers and provide equal access.</a:t>
            </a:r>
          </a:p>
          <a:p>
            <a:pPr marL="0" indent="0">
              <a:spcBef>
                <a:spcPct val="0"/>
              </a:spcBef>
              <a:spcAft>
                <a:spcPts val="600"/>
              </a:spcAft>
              <a:buClr>
                <a:srgbClr val="800000"/>
              </a:buClr>
              <a:buNone/>
            </a:pPr>
            <a:endParaRPr lang="en-US" altLang="en-US" sz="800" dirty="0">
              <a:cs typeface="Arial" panose="020B0604020202020204" pitchFamily="34" charset="0"/>
            </a:endParaRPr>
          </a:p>
          <a:p>
            <a:pPr eaLnBrk="1" hangingPunct="1">
              <a:spcBef>
                <a:spcPct val="0"/>
              </a:spcBef>
              <a:spcAft>
                <a:spcPts val="600"/>
              </a:spcAft>
              <a:buClr>
                <a:srgbClr val="800000"/>
              </a:buClr>
            </a:pPr>
            <a:r>
              <a:rPr lang="en-US" altLang="en-US" dirty="0">
                <a:cs typeface="Arial" panose="020B0604020202020204" pitchFamily="34" charset="0"/>
              </a:rPr>
              <a:t>If accommodations have costs, this does not reduce participant grants/stipends; if costs are high, cost-sharing is between program partners.</a:t>
            </a:r>
          </a:p>
          <a:p>
            <a:pPr marL="0" indent="0" eaLnBrk="1" hangingPunct="1">
              <a:spcBef>
                <a:spcPct val="0"/>
              </a:spcBef>
              <a:spcAft>
                <a:spcPts val="600"/>
              </a:spcAft>
              <a:buClr>
                <a:srgbClr val="800000"/>
              </a:buClr>
              <a:buNone/>
            </a:pPr>
            <a:endParaRPr lang="en-US" altLang="en-US" sz="800" dirty="0">
              <a:cs typeface="Arial" panose="020B0604020202020204" pitchFamily="34" charset="0"/>
            </a:endParaRPr>
          </a:p>
          <a:p>
            <a:pPr eaLnBrk="1" hangingPunct="1">
              <a:spcBef>
                <a:spcPct val="0"/>
              </a:spcBef>
              <a:spcAft>
                <a:spcPts val="600"/>
              </a:spcAft>
              <a:buClr>
                <a:srgbClr val="800000"/>
              </a:buClr>
            </a:pPr>
            <a:r>
              <a:rPr lang="en-US" altLang="en-US" dirty="0">
                <a:cs typeface="Arial" panose="020B0604020202020204" pitchFamily="34" charset="0"/>
              </a:rPr>
              <a:t>Specifics of what is needed is case by case, so discuss this early with Fulbright staff to give time for planning with partners to happen.</a:t>
            </a:r>
            <a:endParaRPr lang="en-US" dirty="0"/>
          </a:p>
        </p:txBody>
      </p:sp>
      <p:sp>
        <p:nvSpPr>
          <p:cNvPr id="4" name="Text Placeholder 3"/>
          <p:cNvSpPr>
            <a:spLocks noGrp="1"/>
          </p:cNvSpPr>
          <p:nvPr>
            <p:ph type="body" sz="quarter" idx="13"/>
          </p:nvPr>
        </p:nvSpPr>
        <p:spPr>
          <a:xfrm>
            <a:off x="6400800" y="76200"/>
            <a:ext cx="2743200" cy="381000"/>
          </a:xfrm>
        </p:spPr>
        <p:txBody>
          <a:bodyPr/>
          <a:lstStyle/>
          <a:p>
            <a:r>
              <a:rPr lang="en-US" dirty="0"/>
              <a:t>U.S. SCHOLAR PROGRAM</a:t>
            </a:r>
          </a:p>
        </p:txBody>
      </p:sp>
    </p:spTree>
    <p:extLst>
      <p:ext uri="{BB962C8B-B14F-4D97-AF65-F5344CB8AC3E}">
        <p14:creationId xmlns:p14="http://schemas.microsoft.com/office/powerpoint/2010/main" val="2120127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33400" y="381000"/>
            <a:ext cx="7772400" cy="486924"/>
          </a:xfrm>
        </p:spPr>
        <p:txBody>
          <a:bodyPr/>
          <a:lstStyle/>
          <a:p>
            <a:r>
              <a:rPr lang="en-US" sz="2400" dirty="0"/>
              <a:t>National Clearinghouse on Disability and Exchange</a:t>
            </a:r>
          </a:p>
        </p:txBody>
      </p:sp>
      <p:sp>
        <p:nvSpPr>
          <p:cNvPr id="3" name="Content Placeholder 2"/>
          <p:cNvSpPr>
            <a:spLocks noGrp="1"/>
          </p:cNvSpPr>
          <p:nvPr>
            <p:ph sz="quarter" idx="11"/>
          </p:nvPr>
        </p:nvSpPr>
        <p:spPr>
          <a:xfrm>
            <a:off x="381000" y="1295400"/>
            <a:ext cx="8305800" cy="4622799"/>
          </a:xfrm>
        </p:spPr>
        <p:txBody>
          <a:bodyPr/>
          <a:lstStyle/>
          <a:p>
            <a:pPr>
              <a:spcBef>
                <a:spcPct val="0"/>
              </a:spcBef>
              <a:spcAft>
                <a:spcPts val="600"/>
              </a:spcAft>
              <a:buClr>
                <a:srgbClr val="800000"/>
              </a:buClr>
            </a:pPr>
            <a:r>
              <a:rPr lang="en-US" altLang="en-US" dirty="0"/>
              <a:t>An ongoing project to increase participation of people with disabilities in international exchange</a:t>
            </a:r>
          </a:p>
          <a:p>
            <a:pPr marL="0" indent="0">
              <a:spcBef>
                <a:spcPct val="0"/>
              </a:spcBef>
              <a:spcAft>
                <a:spcPts val="600"/>
              </a:spcAft>
              <a:buClr>
                <a:srgbClr val="800000"/>
              </a:buClr>
              <a:buNone/>
            </a:pPr>
            <a:endParaRPr lang="en-US" altLang="en-US" sz="800" dirty="0"/>
          </a:p>
          <a:p>
            <a:pPr>
              <a:spcBef>
                <a:spcPct val="0"/>
              </a:spcBef>
              <a:spcAft>
                <a:spcPts val="600"/>
              </a:spcAft>
              <a:buClr>
                <a:srgbClr val="800000"/>
              </a:buClr>
            </a:pPr>
            <a:r>
              <a:rPr lang="en-US" altLang="en-US" dirty="0"/>
              <a:t>We provide practical advice and referrals for people with disabilities on international exchange options and planning</a:t>
            </a:r>
          </a:p>
          <a:p>
            <a:pPr marL="0" indent="0">
              <a:spcBef>
                <a:spcPct val="0"/>
              </a:spcBef>
              <a:spcAft>
                <a:spcPts val="600"/>
              </a:spcAft>
              <a:buClr>
                <a:srgbClr val="800000"/>
              </a:buClr>
              <a:buNone/>
            </a:pPr>
            <a:endParaRPr lang="en-US" altLang="en-US" sz="800" dirty="0"/>
          </a:p>
          <a:p>
            <a:pPr>
              <a:spcBef>
                <a:spcPct val="0"/>
              </a:spcBef>
              <a:spcAft>
                <a:spcPts val="600"/>
              </a:spcAft>
              <a:buClr>
                <a:srgbClr val="800000"/>
              </a:buClr>
            </a:pPr>
            <a:r>
              <a:rPr lang="en-US" altLang="en-US" dirty="0"/>
              <a:t>We provide technical assistance to the international exchange providers on disability inclusion practices and policies</a:t>
            </a:r>
          </a:p>
          <a:p>
            <a:pPr marL="0" indent="0">
              <a:spcBef>
                <a:spcPct val="0"/>
              </a:spcBef>
              <a:spcAft>
                <a:spcPts val="600"/>
              </a:spcAft>
              <a:buClr>
                <a:srgbClr val="800000"/>
              </a:buClr>
              <a:buNone/>
            </a:pPr>
            <a:endParaRPr lang="en-US" altLang="en-US" sz="800" dirty="0"/>
          </a:p>
          <a:p>
            <a:pPr>
              <a:spcBef>
                <a:spcPct val="0"/>
              </a:spcBef>
              <a:spcAft>
                <a:spcPts val="600"/>
              </a:spcAft>
              <a:buClr>
                <a:srgbClr val="800000"/>
              </a:buClr>
            </a:pPr>
            <a:r>
              <a:rPr lang="en-US" altLang="en-US" dirty="0"/>
              <a:t>Sponsored by the U.S. Department of State, Bureau of Educational and Cultural Affairs (ECA)</a:t>
            </a:r>
          </a:p>
          <a:p>
            <a:pPr marL="0" indent="0">
              <a:spcBef>
                <a:spcPct val="0"/>
              </a:spcBef>
              <a:spcAft>
                <a:spcPts val="600"/>
              </a:spcAft>
              <a:buClr>
                <a:srgbClr val="800000"/>
              </a:buClr>
              <a:buNone/>
            </a:pPr>
            <a:endParaRPr lang="en-US" altLang="en-US" sz="900" dirty="0"/>
          </a:p>
          <a:p>
            <a:pPr>
              <a:spcBef>
                <a:spcPct val="0"/>
              </a:spcBef>
              <a:spcAft>
                <a:spcPts val="600"/>
              </a:spcAft>
              <a:buClr>
                <a:srgbClr val="800000"/>
              </a:buClr>
            </a:pPr>
            <a:r>
              <a:rPr lang="en-US" altLang="en-US" dirty="0"/>
              <a:t>Administered by Mobility International USA</a:t>
            </a:r>
            <a:endParaRPr lang="en-US" dirty="0"/>
          </a:p>
        </p:txBody>
      </p:sp>
      <p:sp>
        <p:nvSpPr>
          <p:cNvPr id="4" name="Text Placeholder 3"/>
          <p:cNvSpPr>
            <a:spLocks noGrp="1"/>
          </p:cNvSpPr>
          <p:nvPr>
            <p:ph type="body" sz="quarter" idx="13"/>
          </p:nvPr>
        </p:nvSpPr>
        <p:spPr>
          <a:xfrm>
            <a:off x="6400800" y="76200"/>
            <a:ext cx="2743200" cy="381000"/>
          </a:xfrm>
        </p:spPr>
        <p:txBody>
          <a:bodyPr/>
          <a:lstStyle/>
          <a:p>
            <a:r>
              <a:rPr lang="en-US" dirty="0"/>
              <a:t>U.S. SCHOLAR PROGRAM</a:t>
            </a:r>
          </a:p>
        </p:txBody>
      </p:sp>
    </p:spTree>
    <p:extLst>
      <p:ext uri="{BB962C8B-B14F-4D97-AF65-F5344CB8AC3E}">
        <p14:creationId xmlns:p14="http://schemas.microsoft.com/office/powerpoint/2010/main" val="3255789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33400" y="381000"/>
            <a:ext cx="7772400" cy="486924"/>
          </a:xfrm>
        </p:spPr>
        <p:txBody>
          <a:bodyPr/>
          <a:lstStyle/>
          <a:p>
            <a:r>
              <a:rPr lang="en-US" sz="2400" dirty="0">
                <a:solidFill>
                  <a:srgbClr val="E3452F"/>
                </a:solidFill>
              </a:rPr>
              <a:t>National Clearinghouse on Disability &amp; Exchange</a:t>
            </a:r>
            <a:endParaRPr lang="en-US" sz="2400" dirty="0"/>
          </a:p>
        </p:txBody>
      </p:sp>
      <p:sp>
        <p:nvSpPr>
          <p:cNvPr id="3" name="Content Placeholder 2"/>
          <p:cNvSpPr>
            <a:spLocks noGrp="1"/>
          </p:cNvSpPr>
          <p:nvPr>
            <p:ph sz="quarter" idx="11"/>
          </p:nvPr>
        </p:nvSpPr>
        <p:spPr>
          <a:xfrm>
            <a:off x="5410200" y="1295401"/>
            <a:ext cx="3276600" cy="3276600"/>
          </a:xfrm>
        </p:spPr>
        <p:txBody>
          <a:bodyPr/>
          <a:lstStyle/>
          <a:p>
            <a:pPr eaLnBrk="1" hangingPunct="1">
              <a:spcBef>
                <a:spcPct val="0"/>
              </a:spcBef>
              <a:spcAft>
                <a:spcPts val="600"/>
              </a:spcAft>
              <a:buClr>
                <a:srgbClr val="800000"/>
              </a:buClr>
              <a:buNone/>
            </a:pPr>
            <a:r>
              <a:rPr lang="en-US" altLang="en-US" u="sng" dirty="0">
                <a:latin typeface="Calibri" panose="020F0502020204030204" pitchFamily="34" charset="0"/>
              </a:rPr>
              <a:t>NCDE Resources</a:t>
            </a:r>
          </a:p>
          <a:p>
            <a:pPr eaLnBrk="1" hangingPunct="1">
              <a:spcBef>
                <a:spcPct val="0"/>
              </a:spcBef>
              <a:spcAft>
                <a:spcPts val="600"/>
              </a:spcAft>
              <a:buClr>
                <a:srgbClr val="800000"/>
              </a:buClr>
            </a:pPr>
            <a:r>
              <a:rPr lang="en-US" altLang="en-US" dirty="0">
                <a:latin typeface="Calibri" panose="020F0502020204030204" pitchFamily="34" charset="0"/>
              </a:rPr>
              <a:t>Free advising</a:t>
            </a:r>
          </a:p>
          <a:p>
            <a:pPr eaLnBrk="1" hangingPunct="1">
              <a:spcBef>
                <a:spcPct val="0"/>
              </a:spcBef>
              <a:spcAft>
                <a:spcPts val="600"/>
              </a:spcAft>
              <a:buClr>
                <a:srgbClr val="800000"/>
              </a:buClr>
            </a:pPr>
            <a:r>
              <a:rPr lang="en-US" altLang="en-US" dirty="0">
                <a:latin typeface="Calibri" panose="020F0502020204030204" pitchFamily="34" charset="0"/>
              </a:rPr>
              <a:t>Online stories</a:t>
            </a:r>
          </a:p>
          <a:p>
            <a:pPr eaLnBrk="1" hangingPunct="1">
              <a:spcBef>
                <a:spcPct val="0"/>
              </a:spcBef>
              <a:spcAft>
                <a:spcPts val="600"/>
              </a:spcAft>
              <a:buClr>
                <a:srgbClr val="800000"/>
              </a:buClr>
            </a:pPr>
            <a:r>
              <a:rPr lang="en-US" altLang="en-US" dirty="0">
                <a:latin typeface="Calibri" panose="020F0502020204030204" pitchFamily="34" charset="0"/>
              </a:rPr>
              <a:t>Disability travel tips</a:t>
            </a:r>
          </a:p>
          <a:p>
            <a:pPr eaLnBrk="1" hangingPunct="1">
              <a:spcBef>
                <a:spcPct val="0"/>
              </a:spcBef>
              <a:spcAft>
                <a:spcPts val="600"/>
              </a:spcAft>
              <a:buClr>
                <a:srgbClr val="800000"/>
              </a:buClr>
            </a:pPr>
            <a:r>
              <a:rPr lang="en-US" altLang="en-US" dirty="0">
                <a:latin typeface="Calibri" panose="020F0502020204030204" pitchFamily="34" charset="0"/>
              </a:rPr>
              <a:t>Social media campaigns</a:t>
            </a:r>
          </a:p>
          <a:p>
            <a:pPr eaLnBrk="1" hangingPunct="1">
              <a:spcBef>
                <a:spcPct val="0"/>
              </a:spcBef>
              <a:spcAft>
                <a:spcPts val="600"/>
              </a:spcAft>
              <a:buClr>
                <a:srgbClr val="800000"/>
              </a:buClr>
            </a:pPr>
            <a:r>
              <a:rPr lang="en-US" altLang="en-US" dirty="0">
                <a:latin typeface="Calibri" panose="020F0502020204030204" pitchFamily="34" charset="0"/>
              </a:rPr>
              <a:t>Our website: www.miusa.org/ncde </a:t>
            </a:r>
          </a:p>
        </p:txBody>
      </p:sp>
      <p:sp>
        <p:nvSpPr>
          <p:cNvPr id="4" name="Text Placeholder 3"/>
          <p:cNvSpPr>
            <a:spLocks noGrp="1"/>
          </p:cNvSpPr>
          <p:nvPr>
            <p:ph type="body" sz="quarter" idx="13"/>
          </p:nvPr>
        </p:nvSpPr>
        <p:spPr>
          <a:xfrm>
            <a:off x="6400800" y="76200"/>
            <a:ext cx="2743200" cy="381000"/>
          </a:xfrm>
        </p:spPr>
        <p:txBody>
          <a:bodyPr/>
          <a:lstStyle/>
          <a:p>
            <a:r>
              <a:rPr lang="en-US" dirty="0"/>
              <a:t>U.S. SCHOLAR PROGRAM</a:t>
            </a:r>
          </a:p>
        </p:txBody>
      </p:sp>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3047" y="1149221"/>
            <a:ext cx="479265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2602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33400" y="381000"/>
            <a:ext cx="7772400" cy="486924"/>
          </a:xfrm>
        </p:spPr>
        <p:txBody>
          <a:bodyPr/>
          <a:lstStyle/>
          <a:p>
            <a:r>
              <a:rPr lang="en-US" sz="2400" dirty="0"/>
              <a:t>Commonly Asked Questions</a:t>
            </a:r>
          </a:p>
        </p:txBody>
      </p:sp>
      <p:sp>
        <p:nvSpPr>
          <p:cNvPr id="3" name="Content Placeholder 2"/>
          <p:cNvSpPr>
            <a:spLocks noGrp="1"/>
          </p:cNvSpPr>
          <p:nvPr>
            <p:ph sz="quarter" idx="11"/>
          </p:nvPr>
        </p:nvSpPr>
        <p:spPr>
          <a:xfrm>
            <a:off x="381000" y="1295400"/>
            <a:ext cx="8305800" cy="4622799"/>
          </a:xfrm>
        </p:spPr>
        <p:txBody>
          <a:bodyPr/>
          <a:lstStyle/>
          <a:p>
            <a:r>
              <a:rPr lang="en-US" dirty="0"/>
              <a:t>Should I disclose on my Fulbright Application?</a:t>
            </a:r>
          </a:p>
          <a:p>
            <a:endParaRPr lang="en-US" dirty="0"/>
          </a:p>
          <a:p>
            <a:r>
              <a:rPr lang="en-US" dirty="0"/>
              <a:t>Will I be accommodated abroad related to my disability?</a:t>
            </a:r>
          </a:p>
          <a:p>
            <a:endParaRPr lang="en-US" dirty="0"/>
          </a:p>
          <a:p>
            <a:r>
              <a:rPr lang="en-US" dirty="0"/>
              <a:t>What if it is my first time traveling internationally?</a:t>
            </a:r>
          </a:p>
          <a:p>
            <a:endParaRPr lang="en-US" dirty="0"/>
          </a:p>
          <a:p>
            <a:r>
              <a:rPr lang="en-US" dirty="0"/>
              <a:t>Why should I apply for a Fulbright?</a:t>
            </a:r>
          </a:p>
          <a:p>
            <a:endParaRPr lang="en-US" dirty="0"/>
          </a:p>
          <a:p>
            <a:r>
              <a:rPr lang="en-US" dirty="0"/>
              <a:t>How does a scholar find accessible housing and living arrangements?</a:t>
            </a:r>
          </a:p>
        </p:txBody>
      </p:sp>
      <p:sp>
        <p:nvSpPr>
          <p:cNvPr id="4" name="Text Placeholder 3"/>
          <p:cNvSpPr>
            <a:spLocks noGrp="1"/>
          </p:cNvSpPr>
          <p:nvPr>
            <p:ph type="body" sz="quarter" idx="13"/>
          </p:nvPr>
        </p:nvSpPr>
        <p:spPr>
          <a:xfrm>
            <a:off x="6400800" y="76200"/>
            <a:ext cx="2743200" cy="381000"/>
          </a:xfrm>
        </p:spPr>
        <p:txBody>
          <a:bodyPr/>
          <a:lstStyle/>
          <a:p>
            <a:r>
              <a:rPr lang="en-US" dirty="0"/>
              <a:t>U.S. SCHOLAR PROGRAM</a:t>
            </a:r>
          </a:p>
        </p:txBody>
      </p:sp>
    </p:spTree>
    <p:extLst>
      <p:ext uri="{BB962C8B-B14F-4D97-AF65-F5344CB8AC3E}">
        <p14:creationId xmlns:p14="http://schemas.microsoft.com/office/powerpoint/2010/main" val="1755398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Fulbright Scholar Alumnus</a:t>
            </a:r>
          </a:p>
        </p:txBody>
      </p:sp>
      <p:sp>
        <p:nvSpPr>
          <p:cNvPr id="4" name="Text Placeholder 3"/>
          <p:cNvSpPr>
            <a:spLocks noGrp="1"/>
          </p:cNvSpPr>
          <p:nvPr>
            <p:ph type="body" sz="quarter" idx="13"/>
          </p:nvPr>
        </p:nvSpPr>
        <p:spPr>
          <a:xfrm>
            <a:off x="6477000" y="84576"/>
            <a:ext cx="2667000" cy="372624"/>
          </a:xfrm>
        </p:spPr>
        <p:txBody>
          <a:bodyPr/>
          <a:lstStyle/>
          <a:p>
            <a:r>
              <a:rPr lang="en-US" dirty="0"/>
              <a:t>U.S. SCHOLAR PROGRAM</a:t>
            </a:r>
          </a:p>
        </p:txBody>
      </p:sp>
      <p:sp>
        <p:nvSpPr>
          <p:cNvPr id="3" name="Content Placeholder 2"/>
          <p:cNvSpPr>
            <a:spLocks noGrp="1"/>
          </p:cNvSpPr>
          <p:nvPr>
            <p:ph sz="quarter" idx="11"/>
          </p:nvPr>
        </p:nvSpPr>
        <p:spPr>
          <a:xfrm>
            <a:off x="304800" y="1242709"/>
            <a:ext cx="8610600" cy="4660899"/>
          </a:xfrm>
        </p:spPr>
        <p:txBody>
          <a:bodyPr/>
          <a:lstStyle/>
          <a:p>
            <a:pPr marL="0" indent="0">
              <a:buNone/>
            </a:pPr>
            <a:r>
              <a:rPr lang="en-US" b="1" dirty="0"/>
              <a:t>Dr. Joseph Hill</a:t>
            </a:r>
          </a:p>
          <a:p>
            <a:pPr marL="0" indent="0">
              <a:buNone/>
            </a:pPr>
            <a:r>
              <a:rPr lang="en-US" b="1" dirty="0"/>
              <a:t>Rochester Institute of Technology</a:t>
            </a:r>
          </a:p>
          <a:p>
            <a:pPr marL="0" indent="0">
              <a:buNone/>
            </a:pPr>
            <a:r>
              <a:rPr lang="en-US" b="1" dirty="0"/>
              <a:t>Fulbright Alumnus to Italy</a:t>
            </a:r>
            <a:br>
              <a:rPr lang="en-US" b="1" dirty="0"/>
            </a:br>
            <a:endParaRPr lang="en-US" b="1" dirty="0"/>
          </a:p>
        </p:txBody>
      </p:sp>
      <p:pic>
        <p:nvPicPr>
          <p:cNvPr id="1027" name="Picture 4" descr="image0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8481" y="2743200"/>
            <a:ext cx="3043237" cy="2282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7256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81000" y="381000"/>
            <a:ext cx="7924800" cy="486924"/>
          </a:xfrm>
        </p:spPr>
        <p:txBody>
          <a:bodyPr/>
          <a:lstStyle/>
          <a:p>
            <a:r>
              <a:rPr lang="en-US" dirty="0"/>
              <a:t>Application Components</a:t>
            </a:r>
          </a:p>
        </p:txBody>
      </p:sp>
      <p:sp>
        <p:nvSpPr>
          <p:cNvPr id="4" name="Text Placeholder 3"/>
          <p:cNvSpPr>
            <a:spLocks noGrp="1"/>
          </p:cNvSpPr>
          <p:nvPr>
            <p:ph type="body" sz="quarter" idx="13"/>
          </p:nvPr>
        </p:nvSpPr>
        <p:spPr>
          <a:xfrm>
            <a:off x="6400800" y="76200"/>
            <a:ext cx="2743200" cy="381000"/>
          </a:xfrm>
        </p:spPr>
        <p:txBody>
          <a:bodyPr/>
          <a:lstStyle/>
          <a:p>
            <a:r>
              <a:rPr lang="en-US" dirty="0"/>
              <a:t>U.S. SCHOLAR PROGRAM</a:t>
            </a:r>
          </a:p>
        </p:txBody>
      </p:sp>
      <p:sp>
        <p:nvSpPr>
          <p:cNvPr id="3" name="Content Placeholder 2"/>
          <p:cNvSpPr>
            <a:spLocks noGrp="1"/>
          </p:cNvSpPr>
          <p:nvPr>
            <p:ph sz="quarter" idx="11"/>
          </p:nvPr>
        </p:nvSpPr>
        <p:spPr>
          <a:xfrm>
            <a:off x="381000" y="1198125"/>
            <a:ext cx="8763000" cy="4745475"/>
          </a:xfrm>
        </p:spPr>
        <p:txBody>
          <a:bodyPr/>
          <a:lstStyle/>
          <a:p>
            <a:pPr lvl="0">
              <a:spcBef>
                <a:spcPts val="1100"/>
              </a:spcBef>
            </a:pPr>
            <a:r>
              <a:rPr lang="en-US" dirty="0"/>
              <a:t>Application Form</a:t>
            </a:r>
          </a:p>
          <a:p>
            <a:pPr lvl="0">
              <a:spcBef>
                <a:spcPts val="1100"/>
              </a:spcBef>
            </a:pPr>
            <a:r>
              <a:rPr lang="en-US" dirty="0"/>
              <a:t>Project Statement</a:t>
            </a:r>
          </a:p>
          <a:p>
            <a:pPr lvl="0">
              <a:spcBef>
                <a:spcPts val="1100"/>
              </a:spcBef>
            </a:pPr>
            <a:r>
              <a:rPr lang="en-US" dirty="0"/>
              <a:t>Curriculum Vitae or Resume</a:t>
            </a:r>
          </a:p>
          <a:p>
            <a:pPr lvl="0">
              <a:spcBef>
                <a:spcPts val="1100"/>
              </a:spcBef>
            </a:pPr>
            <a:r>
              <a:rPr lang="en-US" dirty="0"/>
              <a:t>Course Outlines or Syllabi (for teaching awards)</a:t>
            </a:r>
          </a:p>
          <a:p>
            <a:pPr lvl="0">
              <a:spcBef>
                <a:spcPts val="1100"/>
              </a:spcBef>
            </a:pPr>
            <a:r>
              <a:rPr lang="en-US" dirty="0"/>
              <a:t>Select Bibliography (for research awards)</a:t>
            </a:r>
          </a:p>
          <a:p>
            <a:pPr lvl="0">
              <a:spcBef>
                <a:spcPts val="1100"/>
              </a:spcBef>
            </a:pPr>
            <a:r>
              <a:rPr lang="en-US" dirty="0"/>
              <a:t>Letters of Reference</a:t>
            </a:r>
          </a:p>
          <a:p>
            <a:pPr lvl="0">
              <a:spcBef>
                <a:spcPts val="1100"/>
              </a:spcBef>
            </a:pPr>
            <a:r>
              <a:rPr lang="en-US" dirty="0"/>
              <a:t>Additional Components, Depending on Award</a:t>
            </a:r>
          </a:p>
          <a:p>
            <a:pPr lvl="1">
              <a:spcBef>
                <a:spcPts val="800"/>
              </a:spcBef>
            </a:pPr>
            <a:r>
              <a:rPr lang="en-US" sz="1600" dirty="0"/>
              <a:t>Language Proficiency Report</a:t>
            </a:r>
          </a:p>
          <a:p>
            <a:pPr lvl="1">
              <a:spcBef>
                <a:spcPts val="800"/>
              </a:spcBef>
            </a:pPr>
            <a:r>
              <a:rPr lang="en-US" sz="1600" dirty="0"/>
              <a:t>Letter of Invitation</a:t>
            </a:r>
          </a:p>
          <a:p>
            <a:pPr lvl="1">
              <a:spcBef>
                <a:spcPts val="800"/>
              </a:spcBef>
            </a:pPr>
            <a:r>
              <a:rPr lang="en-US" sz="1600" dirty="0"/>
              <a:t>Supplemental materials for applicants in the Arts, Architecture, Writing and Journalism</a:t>
            </a:r>
          </a:p>
          <a:p>
            <a:pPr marL="0" lvl="0" indent="0">
              <a:spcBef>
                <a:spcPts val="2000"/>
              </a:spcBef>
              <a:buNone/>
            </a:pPr>
            <a:endParaRPr lang="en-US" sz="2400" dirty="0"/>
          </a:p>
        </p:txBody>
      </p:sp>
    </p:spTree>
    <p:extLst>
      <p:ext uri="{BB962C8B-B14F-4D97-AF65-F5344CB8AC3E}">
        <p14:creationId xmlns:p14="http://schemas.microsoft.com/office/powerpoint/2010/main" val="3526516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81000" y="381000"/>
            <a:ext cx="7924800" cy="486924"/>
          </a:xfrm>
        </p:spPr>
        <p:txBody>
          <a:bodyPr/>
          <a:lstStyle/>
          <a:p>
            <a:r>
              <a:rPr lang="en-US" dirty="0"/>
              <a:t>Project Statement</a:t>
            </a:r>
          </a:p>
        </p:txBody>
      </p:sp>
      <p:sp>
        <p:nvSpPr>
          <p:cNvPr id="4" name="Text Placeholder 3"/>
          <p:cNvSpPr>
            <a:spLocks noGrp="1"/>
          </p:cNvSpPr>
          <p:nvPr>
            <p:ph type="body" sz="quarter" idx="13"/>
          </p:nvPr>
        </p:nvSpPr>
        <p:spPr>
          <a:xfrm>
            <a:off x="6400800" y="76200"/>
            <a:ext cx="2743200" cy="381000"/>
          </a:xfrm>
        </p:spPr>
        <p:txBody>
          <a:bodyPr/>
          <a:lstStyle/>
          <a:p>
            <a:r>
              <a:rPr lang="en-US" dirty="0"/>
              <a:t>U.S. SCHOLAR PROGRAM</a:t>
            </a:r>
          </a:p>
        </p:txBody>
      </p:sp>
      <p:sp>
        <p:nvSpPr>
          <p:cNvPr id="3" name="Content Placeholder 2"/>
          <p:cNvSpPr>
            <a:spLocks noGrp="1"/>
          </p:cNvSpPr>
          <p:nvPr>
            <p:ph sz="quarter" idx="11"/>
          </p:nvPr>
        </p:nvSpPr>
        <p:spPr>
          <a:xfrm>
            <a:off x="304800" y="1304049"/>
            <a:ext cx="5562600" cy="4715751"/>
          </a:xfrm>
        </p:spPr>
        <p:txBody>
          <a:bodyPr/>
          <a:lstStyle/>
          <a:p>
            <a:pPr lvl="0">
              <a:spcBef>
                <a:spcPts val="1200"/>
              </a:spcBef>
            </a:pPr>
            <a:r>
              <a:rPr lang="en-US" dirty="0">
                <a:latin typeface="+mj-lt"/>
              </a:rPr>
              <a:t>Your opportunity to lay out your proposed </a:t>
            </a:r>
            <a:r>
              <a:rPr lang="en-US" b="1" dirty="0">
                <a:latin typeface="+mj-lt"/>
              </a:rPr>
              <a:t>project specifics</a:t>
            </a:r>
            <a:r>
              <a:rPr lang="en-US" dirty="0">
                <a:latin typeface="+mj-lt"/>
              </a:rPr>
              <a:t> in as much detail as possible</a:t>
            </a:r>
          </a:p>
          <a:p>
            <a:pPr>
              <a:spcBef>
                <a:spcPts val="1200"/>
              </a:spcBef>
            </a:pPr>
            <a:r>
              <a:rPr lang="en-US" dirty="0">
                <a:latin typeface="+mj-lt"/>
              </a:rPr>
              <a:t>Why Fulbright and why this country/institution/organizations?</a:t>
            </a:r>
          </a:p>
          <a:p>
            <a:pPr>
              <a:spcBef>
                <a:spcPts val="1200"/>
              </a:spcBef>
            </a:pPr>
            <a:r>
              <a:rPr lang="en-US" dirty="0">
                <a:latin typeface="+mj-lt"/>
                <a:ea typeface="Open Sans" pitchFamily="34" charset="0"/>
                <a:cs typeface="Open Sans" pitchFamily="34" charset="0"/>
              </a:rPr>
              <a:t>Focus on what you plan to </a:t>
            </a:r>
            <a:r>
              <a:rPr lang="en-US" b="1" dirty="0">
                <a:latin typeface="+mj-lt"/>
                <a:ea typeface="Open Sans" pitchFamily="34" charset="0"/>
                <a:cs typeface="Open Sans" pitchFamily="34" charset="0"/>
              </a:rPr>
              <a:t>do</a:t>
            </a:r>
            <a:r>
              <a:rPr lang="en-US" dirty="0">
                <a:latin typeface="+mj-lt"/>
                <a:ea typeface="Open Sans" pitchFamily="34" charset="0"/>
                <a:cs typeface="Open Sans" pitchFamily="34" charset="0"/>
              </a:rPr>
              <a:t>; the </a:t>
            </a:r>
            <a:br>
              <a:rPr lang="en-US" dirty="0">
                <a:latin typeface="+mj-lt"/>
                <a:ea typeface="Open Sans" pitchFamily="34" charset="0"/>
                <a:cs typeface="Open Sans" pitchFamily="34" charset="0"/>
              </a:rPr>
            </a:br>
            <a:r>
              <a:rPr lang="en-US" dirty="0">
                <a:latin typeface="+mj-lt"/>
                <a:ea typeface="Open Sans" pitchFamily="34" charset="0"/>
                <a:cs typeface="Open Sans" pitchFamily="34" charset="0"/>
              </a:rPr>
              <a:t>specific courses you plan to teach/the methods and goals of your research</a:t>
            </a:r>
          </a:p>
          <a:p>
            <a:pPr>
              <a:spcBef>
                <a:spcPts val="1200"/>
              </a:spcBef>
            </a:pPr>
            <a:r>
              <a:rPr lang="en-US" dirty="0">
                <a:latin typeface="+mj-lt"/>
              </a:rPr>
              <a:t>Outcomes from the grant - impact on hosts, home institution and you</a:t>
            </a:r>
          </a:p>
          <a:p>
            <a:pPr>
              <a:spcBef>
                <a:spcPts val="1200"/>
              </a:spcBef>
            </a:pPr>
            <a:r>
              <a:rPr lang="en-US" dirty="0">
                <a:latin typeface="+mj-lt"/>
              </a:rPr>
              <a:t>How adaptable are you?  How well will you deal with challenging situations?</a:t>
            </a:r>
          </a:p>
          <a:p>
            <a:endParaRPr lang="en-US" sz="2400" dirty="0"/>
          </a:p>
        </p:txBody>
      </p:sp>
      <p:pic>
        <p:nvPicPr>
          <p:cNvPr id="5" name="Picture 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486400" y="1981200"/>
            <a:ext cx="3445232"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06613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9983" y="423516"/>
            <a:ext cx="7924800" cy="589178"/>
          </a:xfrm>
        </p:spPr>
        <p:txBody>
          <a:bodyPr/>
          <a:lstStyle/>
          <a:p>
            <a:r>
              <a:rPr lang="en-US" dirty="0"/>
              <a:t>Affiliations and Invitations</a:t>
            </a:r>
          </a:p>
        </p:txBody>
      </p:sp>
      <p:sp>
        <p:nvSpPr>
          <p:cNvPr id="4" name="Text Placeholder 3"/>
          <p:cNvSpPr>
            <a:spLocks noGrp="1"/>
          </p:cNvSpPr>
          <p:nvPr>
            <p:ph type="body" sz="quarter" idx="13"/>
          </p:nvPr>
        </p:nvSpPr>
        <p:spPr>
          <a:xfrm>
            <a:off x="6400800" y="76200"/>
            <a:ext cx="2743200" cy="381000"/>
          </a:xfrm>
        </p:spPr>
        <p:txBody>
          <a:bodyPr/>
          <a:lstStyle/>
          <a:p>
            <a:r>
              <a:rPr lang="en-US" dirty="0"/>
              <a:t>U.S. SCHOLAR PROGRAM</a:t>
            </a:r>
          </a:p>
        </p:txBody>
      </p:sp>
      <p:sp>
        <p:nvSpPr>
          <p:cNvPr id="3" name="Content Placeholder 2"/>
          <p:cNvSpPr>
            <a:spLocks noGrp="1"/>
          </p:cNvSpPr>
          <p:nvPr>
            <p:ph sz="quarter" idx="11"/>
          </p:nvPr>
        </p:nvSpPr>
        <p:spPr>
          <a:xfrm>
            <a:off x="381000" y="1198125"/>
            <a:ext cx="8763000" cy="4745475"/>
          </a:xfrm>
        </p:spPr>
        <p:txBody>
          <a:bodyPr/>
          <a:lstStyle/>
          <a:p>
            <a:pPr marL="0" indent="0">
              <a:spcBef>
                <a:spcPts val="0"/>
              </a:spcBef>
              <a:buClr>
                <a:srgbClr val="CF4E07"/>
              </a:buClr>
              <a:buNone/>
            </a:pPr>
            <a:r>
              <a:rPr lang="en-US" dirty="0">
                <a:latin typeface="Open Sans" pitchFamily="34" charset="0"/>
                <a:ea typeface="Open Sans" pitchFamily="34" charset="0"/>
                <a:cs typeface="Open Sans" pitchFamily="34" charset="0"/>
              </a:rPr>
              <a:t>Host Institution:</a:t>
            </a:r>
          </a:p>
          <a:p>
            <a:pPr>
              <a:spcBef>
                <a:spcPts val="800"/>
              </a:spcBef>
              <a:buClr>
                <a:srgbClr val="CF4E07"/>
              </a:buClr>
            </a:pPr>
            <a:r>
              <a:rPr lang="en-US" dirty="0">
                <a:latin typeface="Open Sans" pitchFamily="34" charset="0"/>
                <a:ea typeface="Open Sans" pitchFamily="34" charset="0"/>
                <a:cs typeface="Open Sans" pitchFamily="34" charset="0"/>
              </a:rPr>
              <a:t>If a host is identified, it will be found under Location in the Catalog</a:t>
            </a:r>
          </a:p>
          <a:p>
            <a:pPr>
              <a:spcBef>
                <a:spcPts val="800"/>
              </a:spcBef>
              <a:buClr>
                <a:srgbClr val="CF4E07"/>
              </a:buClr>
            </a:pPr>
            <a:r>
              <a:rPr lang="en-US" dirty="0">
                <a:latin typeface="Open Sans" pitchFamily="34" charset="0"/>
                <a:ea typeface="Open Sans" pitchFamily="34" charset="0"/>
                <a:cs typeface="Open Sans" pitchFamily="34" charset="0"/>
              </a:rPr>
              <a:t>When a host is not identified, there are several resources to help find an affiliation:</a:t>
            </a:r>
          </a:p>
          <a:p>
            <a:pPr lvl="1">
              <a:spcBef>
                <a:spcPts val="800"/>
              </a:spcBef>
              <a:buClr>
                <a:srgbClr val="CF4E07"/>
              </a:buClr>
            </a:pPr>
            <a:r>
              <a:rPr lang="en-US" sz="2000" dirty="0">
                <a:latin typeface="Open Sans" pitchFamily="34" charset="0"/>
                <a:ea typeface="Open Sans" pitchFamily="34" charset="0"/>
                <a:cs typeface="Open Sans" pitchFamily="34" charset="0"/>
              </a:rPr>
              <a:t>International office on your campus</a:t>
            </a:r>
          </a:p>
          <a:p>
            <a:pPr lvl="1">
              <a:spcBef>
                <a:spcPts val="800"/>
              </a:spcBef>
              <a:buClr>
                <a:srgbClr val="CF4E07"/>
              </a:buClr>
            </a:pPr>
            <a:r>
              <a:rPr lang="en-US" sz="2000" dirty="0">
                <a:latin typeface="Open Sans" pitchFamily="34" charset="0"/>
                <a:ea typeface="Open Sans" pitchFamily="34" charset="0"/>
                <a:cs typeface="Open Sans" pitchFamily="34" charset="0"/>
              </a:rPr>
              <a:t>U.S. and Visiting </a:t>
            </a:r>
            <a:r>
              <a:rPr lang="en-US" sz="2000" dirty="0">
                <a:latin typeface="Open Sans" pitchFamily="34" charset="0"/>
                <a:ea typeface="Open Sans" pitchFamily="34" charset="0"/>
                <a:cs typeface="Open Sans" pitchFamily="34" charset="0"/>
                <a:hlinkClick r:id="rId3"/>
              </a:rPr>
              <a:t>Fulbright Scholar Directory</a:t>
            </a:r>
            <a:endParaRPr lang="en-US" sz="2000" dirty="0">
              <a:latin typeface="Open Sans" pitchFamily="34" charset="0"/>
              <a:ea typeface="Open Sans" pitchFamily="34" charset="0"/>
              <a:cs typeface="Open Sans" pitchFamily="34" charset="0"/>
            </a:endParaRPr>
          </a:p>
          <a:p>
            <a:pPr lvl="1">
              <a:spcBef>
                <a:spcPts val="800"/>
              </a:spcBef>
              <a:buClr>
                <a:srgbClr val="CF4E07"/>
              </a:buClr>
            </a:pPr>
            <a:r>
              <a:rPr lang="en-US" sz="2000" dirty="0">
                <a:latin typeface="Open Sans" pitchFamily="34" charset="0"/>
                <a:ea typeface="Open Sans" pitchFamily="34" charset="0"/>
                <a:cs typeface="Open Sans" pitchFamily="34" charset="0"/>
              </a:rPr>
              <a:t>Review award description for suggested hosts or resources</a:t>
            </a:r>
          </a:p>
          <a:p>
            <a:pPr marL="0" indent="0">
              <a:spcBef>
                <a:spcPts val="0"/>
              </a:spcBef>
              <a:buClr>
                <a:srgbClr val="CF4E07"/>
              </a:buClr>
              <a:buNone/>
            </a:pPr>
            <a:endParaRPr lang="en-US" dirty="0">
              <a:latin typeface="Open Sans" pitchFamily="34" charset="0"/>
              <a:ea typeface="Open Sans" pitchFamily="34" charset="0"/>
              <a:cs typeface="Open Sans" pitchFamily="34" charset="0"/>
              <a:hlinkClick r:id="rId4"/>
            </a:endParaRPr>
          </a:p>
          <a:p>
            <a:pPr marL="0" indent="0">
              <a:spcBef>
                <a:spcPts val="0"/>
              </a:spcBef>
              <a:buClr>
                <a:srgbClr val="CF4E07"/>
              </a:buClr>
              <a:buNone/>
            </a:pPr>
            <a:r>
              <a:rPr lang="en-US" dirty="0">
                <a:latin typeface="Open Sans" pitchFamily="34" charset="0"/>
                <a:ea typeface="Open Sans" pitchFamily="34" charset="0"/>
                <a:cs typeface="Open Sans" pitchFamily="34" charset="0"/>
                <a:hlinkClick r:id="rId4"/>
              </a:rPr>
              <a:t>Letter of Invitation</a:t>
            </a:r>
            <a:r>
              <a:rPr lang="en-US" dirty="0">
                <a:latin typeface="Open Sans" pitchFamily="34" charset="0"/>
                <a:ea typeface="Open Sans" pitchFamily="34" charset="0"/>
                <a:cs typeface="Open Sans" pitchFamily="34" charset="0"/>
              </a:rPr>
              <a:t>:</a:t>
            </a:r>
          </a:p>
          <a:p>
            <a:pPr>
              <a:spcBef>
                <a:spcPts val="800"/>
              </a:spcBef>
              <a:buClr>
                <a:srgbClr val="CF4E07"/>
              </a:buClr>
            </a:pPr>
            <a:r>
              <a:rPr lang="en-US" dirty="0">
                <a:latin typeface="Open Sans" pitchFamily="34" charset="0"/>
                <a:ea typeface="Open Sans" pitchFamily="34" charset="0"/>
                <a:cs typeface="Open Sans" pitchFamily="34" charset="0"/>
              </a:rPr>
              <a:t>Non-binding expression of interest from proposed host abroad</a:t>
            </a:r>
          </a:p>
          <a:p>
            <a:pPr>
              <a:spcBef>
                <a:spcPts val="800"/>
              </a:spcBef>
              <a:buClr>
                <a:srgbClr val="CF4E07"/>
              </a:buClr>
            </a:pPr>
            <a:r>
              <a:rPr lang="en-US" dirty="0">
                <a:latin typeface="Open Sans" pitchFamily="34" charset="0"/>
                <a:ea typeface="Open Sans" pitchFamily="34" charset="0"/>
                <a:cs typeface="Open Sans" pitchFamily="34" charset="0"/>
              </a:rPr>
              <a:t>Should come from person with whom you will be collaborating</a:t>
            </a:r>
          </a:p>
          <a:p>
            <a:pPr>
              <a:spcBef>
                <a:spcPts val="800"/>
              </a:spcBef>
              <a:buClr>
                <a:srgbClr val="CF4E07"/>
              </a:buClr>
            </a:pPr>
            <a:r>
              <a:rPr lang="en-US" dirty="0">
                <a:latin typeface="Open Sans" pitchFamily="34" charset="0"/>
                <a:ea typeface="Open Sans" pitchFamily="34" charset="0"/>
                <a:cs typeface="Open Sans" pitchFamily="34" charset="0"/>
              </a:rPr>
              <a:t>Should be on host institution letterhead</a:t>
            </a:r>
            <a:endParaRPr lang="en-US" dirty="0"/>
          </a:p>
        </p:txBody>
      </p:sp>
    </p:spTree>
    <p:extLst>
      <p:ext uri="{BB962C8B-B14F-4D97-AF65-F5344CB8AC3E}">
        <p14:creationId xmlns:p14="http://schemas.microsoft.com/office/powerpoint/2010/main" val="4020861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81000" y="381000"/>
            <a:ext cx="7924800" cy="486924"/>
          </a:xfrm>
        </p:spPr>
        <p:txBody>
          <a:bodyPr/>
          <a:lstStyle/>
          <a:p>
            <a:r>
              <a:rPr lang="en-US" dirty="0"/>
              <a:t>Submitting a Competitive Application</a:t>
            </a:r>
          </a:p>
        </p:txBody>
      </p:sp>
      <p:sp>
        <p:nvSpPr>
          <p:cNvPr id="4" name="Text Placeholder 3"/>
          <p:cNvSpPr>
            <a:spLocks noGrp="1"/>
          </p:cNvSpPr>
          <p:nvPr>
            <p:ph type="body" sz="quarter" idx="13"/>
          </p:nvPr>
        </p:nvSpPr>
        <p:spPr>
          <a:xfrm>
            <a:off x="6400800" y="76200"/>
            <a:ext cx="2743200" cy="381000"/>
          </a:xfrm>
        </p:spPr>
        <p:txBody>
          <a:bodyPr/>
          <a:lstStyle/>
          <a:p>
            <a:r>
              <a:rPr lang="en-US" dirty="0"/>
              <a:t>U.S. SCHOLAR PROGRAM</a:t>
            </a:r>
          </a:p>
        </p:txBody>
      </p:sp>
      <p:sp>
        <p:nvSpPr>
          <p:cNvPr id="3" name="Content Placeholder 2"/>
          <p:cNvSpPr>
            <a:spLocks noGrp="1"/>
          </p:cNvSpPr>
          <p:nvPr>
            <p:ph sz="quarter" idx="11"/>
          </p:nvPr>
        </p:nvSpPr>
        <p:spPr>
          <a:xfrm>
            <a:off x="381000" y="1295400"/>
            <a:ext cx="8763000" cy="4745475"/>
          </a:xfrm>
        </p:spPr>
        <p:txBody>
          <a:bodyPr/>
          <a:lstStyle/>
          <a:p>
            <a:pPr>
              <a:spcBef>
                <a:spcPts val="1000"/>
              </a:spcBef>
            </a:pPr>
            <a:r>
              <a:rPr lang="en-US" dirty="0"/>
              <a:t>Address the Fulbright goal of promoting mutual understanding</a:t>
            </a:r>
          </a:p>
          <a:p>
            <a:pPr>
              <a:spcBef>
                <a:spcPts val="1000"/>
              </a:spcBef>
            </a:pPr>
            <a:r>
              <a:rPr lang="en-US" dirty="0"/>
              <a:t>Why you are interested in a Fulbright and why in your proposed host country</a:t>
            </a:r>
          </a:p>
          <a:p>
            <a:pPr>
              <a:spcBef>
                <a:spcPts val="1000"/>
              </a:spcBef>
            </a:pPr>
            <a:r>
              <a:rPr lang="en-US" dirty="0"/>
              <a:t>Professional expertise and skills you can offer; benefits to the host institution and host country; exchange of knowledge and experience</a:t>
            </a:r>
          </a:p>
          <a:p>
            <a:pPr>
              <a:spcBef>
                <a:spcPts val="1000"/>
              </a:spcBef>
            </a:pPr>
            <a:r>
              <a:rPr lang="en-US" dirty="0"/>
              <a:t>Cultural diplomacy; demonstrated flexibility, adaptability</a:t>
            </a:r>
          </a:p>
          <a:p>
            <a:pPr>
              <a:spcBef>
                <a:spcPts val="1000"/>
              </a:spcBef>
            </a:pPr>
            <a:r>
              <a:rPr lang="en-US" dirty="0"/>
              <a:t>Outcomes, impact, and multiplier effect</a:t>
            </a:r>
          </a:p>
          <a:p>
            <a:pPr lvl="1">
              <a:spcBef>
                <a:spcPts val="400"/>
              </a:spcBef>
            </a:pPr>
            <a:r>
              <a:rPr lang="en-US" sz="1900" dirty="0"/>
              <a:t>for your professional development, home campus, students, field at large; for your host institution</a:t>
            </a:r>
          </a:p>
          <a:p>
            <a:pPr lvl="1">
              <a:spcBef>
                <a:spcPts val="400"/>
              </a:spcBef>
            </a:pPr>
            <a:r>
              <a:rPr lang="en-US" sz="1900" dirty="0"/>
              <a:t>future collaborations; linkages: personal, professional, institutional; plans for sustaining relationships</a:t>
            </a:r>
          </a:p>
          <a:p>
            <a:pPr lvl="1">
              <a:spcBef>
                <a:spcPts val="400"/>
              </a:spcBef>
            </a:pPr>
            <a:r>
              <a:rPr lang="en-US" sz="1900" dirty="0"/>
              <a:t>internationalizing campus and curriculum</a:t>
            </a:r>
          </a:p>
        </p:txBody>
      </p:sp>
    </p:spTree>
    <p:extLst>
      <p:ext uri="{BB962C8B-B14F-4D97-AF65-F5344CB8AC3E}">
        <p14:creationId xmlns:p14="http://schemas.microsoft.com/office/powerpoint/2010/main" val="19988116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81000" y="441546"/>
            <a:ext cx="7924800" cy="472854"/>
          </a:xfrm>
        </p:spPr>
        <p:txBody>
          <a:bodyPr/>
          <a:lstStyle/>
          <a:p>
            <a:r>
              <a:rPr lang="en-US" dirty="0"/>
              <a:t>Review Process and Timeline</a:t>
            </a:r>
          </a:p>
        </p:txBody>
      </p:sp>
      <p:sp>
        <p:nvSpPr>
          <p:cNvPr id="4" name="Text Placeholder 3"/>
          <p:cNvSpPr>
            <a:spLocks noGrp="1"/>
          </p:cNvSpPr>
          <p:nvPr>
            <p:ph type="body" sz="quarter" idx="13"/>
          </p:nvPr>
        </p:nvSpPr>
        <p:spPr>
          <a:xfrm>
            <a:off x="6400800" y="76200"/>
            <a:ext cx="2743200" cy="381000"/>
          </a:xfrm>
        </p:spPr>
        <p:txBody>
          <a:bodyPr/>
          <a:lstStyle/>
          <a:p>
            <a:r>
              <a:rPr lang="en-US" dirty="0"/>
              <a:t>U.S. SCHOLAR PROGRAM</a:t>
            </a:r>
          </a:p>
        </p:txBody>
      </p:sp>
      <p:grpSp>
        <p:nvGrpSpPr>
          <p:cNvPr id="91" name="Group 90"/>
          <p:cNvGrpSpPr/>
          <p:nvPr/>
        </p:nvGrpSpPr>
        <p:grpSpPr>
          <a:xfrm>
            <a:off x="685800" y="1219200"/>
            <a:ext cx="8382000" cy="685800"/>
            <a:chOff x="685800" y="1219200"/>
            <a:chExt cx="8382000" cy="685800"/>
          </a:xfrm>
        </p:grpSpPr>
        <p:sp>
          <p:nvSpPr>
            <p:cNvPr id="61" name="TextBox 60"/>
            <p:cNvSpPr txBox="1"/>
            <p:nvPr/>
          </p:nvSpPr>
          <p:spPr>
            <a:xfrm>
              <a:off x="685800" y="1352490"/>
              <a:ext cx="914400" cy="369332"/>
            </a:xfrm>
            <a:prstGeom prst="rect">
              <a:avLst/>
            </a:prstGeom>
            <a:noFill/>
          </p:spPr>
          <p:txBody>
            <a:bodyPr wrap="square" rtlCol="0">
              <a:spAutoFit/>
            </a:bodyPr>
            <a:lstStyle/>
            <a:p>
              <a:r>
                <a:rPr lang="en-US" b="1" dirty="0">
                  <a:solidFill>
                    <a:srgbClr val="C84D0A"/>
                  </a:solidFill>
                  <a:latin typeface="+mn-lt"/>
                </a:rPr>
                <a:t>AUG.</a:t>
              </a:r>
              <a:endParaRPr lang="en-US" sz="1600" b="1" dirty="0">
                <a:solidFill>
                  <a:srgbClr val="C84D0A"/>
                </a:solidFill>
                <a:latin typeface="+mn-lt"/>
              </a:endParaRPr>
            </a:p>
          </p:txBody>
        </p:sp>
        <p:sp>
          <p:nvSpPr>
            <p:cNvPr id="74" name="Arrow: Chevron 73"/>
            <p:cNvSpPr/>
            <p:nvPr/>
          </p:nvSpPr>
          <p:spPr>
            <a:xfrm>
              <a:off x="1718480" y="1219200"/>
              <a:ext cx="7349320" cy="685800"/>
            </a:xfrm>
            <a:prstGeom prst="chevron">
              <a:avLst/>
            </a:prstGeom>
            <a:solidFill>
              <a:srgbClr val="00355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sp>
          <p:nvSpPr>
            <p:cNvPr id="80" name="TextBox 79"/>
            <p:cNvSpPr txBox="1"/>
            <p:nvPr/>
          </p:nvSpPr>
          <p:spPr>
            <a:xfrm>
              <a:off x="2081283" y="1348849"/>
              <a:ext cx="6477000" cy="369332"/>
            </a:xfrm>
            <a:prstGeom prst="rect">
              <a:avLst/>
            </a:prstGeom>
            <a:noFill/>
          </p:spPr>
          <p:txBody>
            <a:bodyPr wrap="square" rtlCol="0">
              <a:spAutoFit/>
            </a:bodyPr>
            <a:lstStyle/>
            <a:p>
              <a:r>
                <a:rPr lang="en-US" dirty="0">
                  <a:solidFill>
                    <a:schemeClr val="bg1"/>
                  </a:solidFill>
                  <a:latin typeface="+mn-lt"/>
                </a:rPr>
                <a:t>Program staff conduct technical reviews for completeness</a:t>
              </a:r>
            </a:p>
          </p:txBody>
        </p:sp>
      </p:grpSp>
      <p:grpSp>
        <p:nvGrpSpPr>
          <p:cNvPr id="90" name="Group 89"/>
          <p:cNvGrpSpPr/>
          <p:nvPr/>
        </p:nvGrpSpPr>
        <p:grpSpPr>
          <a:xfrm>
            <a:off x="702858" y="2018546"/>
            <a:ext cx="8384274" cy="685800"/>
            <a:chOff x="685800" y="1981200"/>
            <a:chExt cx="8384274" cy="685800"/>
          </a:xfrm>
        </p:grpSpPr>
        <p:sp>
          <p:nvSpPr>
            <p:cNvPr id="63" name="TextBox 62"/>
            <p:cNvSpPr txBox="1"/>
            <p:nvPr/>
          </p:nvSpPr>
          <p:spPr>
            <a:xfrm>
              <a:off x="685800" y="2165072"/>
              <a:ext cx="914400" cy="369332"/>
            </a:xfrm>
            <a:prstGeom prst="rect">
              <a:avLst/>
            </a:prstGeom>
            <a:noFill/>
          </p:spPr>
          <p:txBody>
            <a:bodyPr wrap="square" rtlCol="0">
              <a:spAutoFit/>
            </a:bodyPr>
            <a:lstStyle/>
            <a:p>
              <a:r>
                <a:rPr lang="en-US" b="1" dirty="0">
                  <a:solidFill>
                    <a:srgbClr val="C84D0A"/>
                  </a:solidFill>
                  <a:latin typeface="+mn-lt"/>
                </a:rPr>
                <a:t>SEPT.</a:t>
              </a:r>
              <a:endParaRPr lang="en-US" sz="1600" b="1" dirty="0">
                <a:solidFill>
                  <a:srgbClr val="C84D0A"/>
                </a:solidFill>
                <a:latin typeface="+mn-lt"/>
              </a:endParaRPr>
            </a:p>
          </p:txBody>
        </p:sp>
        <p:sp>
          <p:nvSpPr>
            <p:cNvPr id="75" name="Arrow: Chevron 74"/>
            <p:cNvSpPr/>
            <p:nvPr/>
          </p:nvSpPr>
          <p:spPr>
            <a:xfrm>
              <a:off x="1720754" y="1981200"/>
              <a:ext cx="7349320" cy="685800"/>
            </a:xfrm>
            <a:prstGeom prst="chevron">
              <a:avLst/>
            </a:prstGeom>
            <a:solidFill>
              <a:srgbClr val="00355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sp>
          <p:nvSpPr>
            <p:cNvPr id="81" name="TextBox 80"/>
            <p:cNvSpPr txBox="1"/>
            <p:nvPr/>
          </p:nvSpPr>
          <p:spPr>
            <a:xfrm>
              <a:off x="2081283" y="2129879"/>
              <a:ext cx="6477000" cy="369332"/>
            </a:xfrm>
            <a:prstGeom prst="rect">
              <a:avLst/>
            </a:prstGeom>
            <a:noFill/>
          </p:spPr>
          <p:txBody>
            <a:bodyPr wrap="square" rtlCol="0">
              <a:spAutoFit/>
            </a:bodyPr>
            <a:lstStyle/>
            <a:p>
              <a:pPr lvl="0"/>
              <a:r>
                <a:rPr lang="en-US" dirty="0">
                  <a:solidFill>
                    <a:schemeClr val="bg1"/>
                  </a:solidFill>
                  <a:latin typeface="+mn-lt"/>
                </a:rPr>
                <a:t>Discipline-specific committees review applications</a:t>
              </a:r>
            </a:p>
          </p:txBody>
        </p:sp>
      </p:grpSp>
      <p:grpSp>
        <p:nvGrpSpPr>
          <p:cNvPr id="89" name="Group 88"/>
          <p:cNvGrpSpPr/>
          <p:nvPr/>
        </p:nvGrpSpPr>
        <p:grpSpPr>
          <a:xfrm>
            <a:off x="228600" y="2824994"/>
            <a:ext cx="8851710" cy="688777"/>
            <a:chOff x="250209" y="2743200"/>
            <a:chExt cx="8851710" cy="688777"/>
          </a:xfrm>
        </p:grpSpPr>
        <p:sp>
          <p:nvSpPr>
            <p:cNvPr id="65" name="TextBox 64"/>
            <p:cNvSpPr txBox="1"/>
            <p:nvPr/>
          </p:nvSpPr>
          <p:spPr>
            <a:xfrm>
              <a:off x="250209" y="2797797"/>
              <a:ext cx="1600199" cy="615553"/>
            </a:xfrm>
            <a:prstGeom prst="rect">
              <a:avLst/>
            </a:prstGeom>
            <a:noFill/>
          </p:spPr>
          <p:txBody>
            <a:bodyPr wrap="square" rtlCol="0">
              <a:spAutoFit/>
            </a:bodyPr>
            <a:lstStyle/>
            <a:p>
              <a:pPr algn="ctr"/>
              <a:r>
                <a:rPr lang="en-US" sz="1700" b="1" dirty="0">
                  <a:solidFill>
                    <a:srgbClr val="C84D0A"/>
                  </a:solidFill>
                  <a:latin typeface="+mn-lt"/>
                </a:rPr>
                <a:t>SEPT. –</a:t>
              </a:r>
            </a:p>
            <a:p>
              <a:pPr algn="ctr"/>
              <a:r>
                <a:rPr lang="en-US" sz="1700" b="1" dirty="0">
                  <a:solidFill>
                    <a:srgbClr val="C84D0A"/>
                  </a:solidFill>
                  <a:latin typeface="+mn-lt"/>
                </a:rPr>
                <a:t>EARLY NOV.</a:t>
              </a:r>
            </a:p>
          </p:txBody>
        </p:sp>
        <p:sp>
          <p:nvSpPr>
            <p:cNvPr id="76" name="Arrow: Chevron 75"/>
            <p:cNvSpPr/>
            <p:nvPr/>
          </p:nvSpPr>
          <p:spPr>
            <a:xfrm>
              <a:off x="1752599" y="2746177"/>
              <a:ext cx="7349320" cy="685800"/>
            </a:xfrm>
            <a:prstGeom prst="chevron">
              <a:avLst/>
            </a:prstGeom>
            <a:solidFill>
              <a:srgbClr val="00355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sp>
          <p:nvSpPr>
            <p:cNvPr id="82" name="TextBox 81"/>
            <p:cNvSpPr txBox="1"/>
            <p:nvPr/>
          </p:nvSpPr>
          <p:spPr>
            <a:xfrm>
              <a:off x="2081283" y="2743200"/>
              <a:ext cx="6477000" cy="646331"/>
            </a:xfrm>
            <a:prstGeom prst="rect">
              <a:avLst/>
            </a:prstGeom>
            <a:noFill/>
          </p:spPr>
          <p:txBody>
            <a:bodyPr wrap="square" rtlCol="0">
              <a:spAutoFit/>
            </a:bodyPr>
            <a:lstStyle/>
            <a:p>
              <a:r>
                <a:rPr lang="en-US" dirty="0">
                  <a:solidFill>
                    <a:schemeClr val="bg1"/>
                  </a:solidFill>
                  <a:latin typeface="+mn-lt"/>
                </a:rPr>
                <a:t>U.S. peer review committees discuss applications for a single geographical region</a:t>
              </a:r>
            </a:p>
          </p:txBody>
        </p:sp>
      </p:grpSp>
      <p:grpSp>
        <p:nvGrpSpPr>
          <p:cNvPr id="88" name="Group 87"/>
          <p:cNvGrpSpPr/>
          <p:nvPr/>
        </p:nvGrpSpPr>
        <p:grpSpPr>
          <a:xfrm>
            <a:off x="228600" y="3614549"/>
            <a:ext cx="8873319" cy="709578"/>
            <a:chOff x="228600" y="3491418"/>
            <a:chExt cx="8873319" cy="709578"/>
          </a:xfrm>
        </p:grpSpPr>
        <p:sp>
          <p:nvSpPr>
            <p:cNvPr id="67" name="TextBox 66"/>
            <p:cNvSpPr txBox="1"/>
            <p:nvPr/>
          </p:nvSpPr>
          <p:spPr>
            <a:xfrm>
              <a:off x="228600" y="3683385"/>
              <a:ext cx="1660476" cy="369332"/>
            </a:xfrm>
            <a:prstGeom prst="rect">
              <a:avLst/>
            </a:prstGeom>
            <a:noFill/>
          </p:spPr>
          <p:txBody>
            <a:bodyPr wrap="square" rtlCol="0">
              <a:spAutoFit/>
            </a:bodyPr>
            <a:lstStyle/>
            <a:p>
              <a:pPr algn="ctr"/>
              <a:r>
                <a:rPr lang="en-US" b="1" dirty="0">
                  <a:solidFill>
                    <a:srgbClr val="C84D0A"/>
                  </a:solidFill>
                  <a:latin typeface="+mn-lt"/>
                </a:rPr>
                <a:t>NOV. –  JAN.</a:t>
              </a:r>
              <a:r>
                <a:rPr lang="en-US" b="1" dirty="0">
                  <a:solidFill>
                    <a:schemeClr val="bg1"/>
                  </a:solidFill>
                  <a:latin typeface="+mn-lt"/>
                </a:rPr>
                <a:t>.</a:t>
              </a:r>
              <a:endParaRPr lang="en-US" sz="1600" b="1" dirty="0">
                <a:solidFill>
                  <a:schemeClr val="bg1"/>
                </a:solidFill>
                <a:latin typeface="+mn-lt"/>
              </a:endParaRPr>
            </a:p>
          </p:txBody>
        </p:sp>
        <p:sp>
          <p:nvSpPr>
            <p:cNvPr id="77" name="Arrow: Chevron 76"/>
            <p:cNvSpPr/>
            <p:nvPr/>
          </p:nvSpPr>
          <p:spPr>
            <a:xfrm>
              <a:off x="1752599" y="3491418"/>
              <a:ext cx="7349320" cy="709578"/>
            </a:xfrm>
            <a:prstGeom prst="chevron">
              <a:avLst/>
            </a:prstGeom>
            <a:solidFill>
              <a:srgbClr val="00355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sp>
          <p:nvSpPr>
            <p:cNvPr id="83" name="TextBox 82"/>
            <p:cNvSpPr txBox="1"/>
            <p:nvPr/>
          </p:nvSpPr>
          <p:spPr>
            <a:xfrm>
              <a:off x="2081283" y="3583358"/>
              <a:ext cx="6757917" cy="569387"/>
            </a:xfrm>
            <a:prstGeom prst="rect">
              <a:avLst/>
            </a:prstGeom>
            <a:noFill/>
          </p:spPr>
          <p:txBody>
            <a:bodyPr wrap="square" rtlCol="0">
              <a:spAutoFit/>
            </a:bodyPr>
            <a:lstStyle/>
            <a:p>
              <a:pPr lvl="0"/>
              <a:r>
                <a:rPr lang="en-US" sz="1550" dirty="0">
                  <a:solidFill>
                    <a:schemeClr val="bg1"/>
                  </a:solidFill>
                  <a:latin typeface="+mn-lt"/>
                </a:rPr>
                <a:t>Applicants notified of status - Recommended applications are sent to host countries  and to the J. William Fulbright Foreign Scholarship Board</a:t>
              </a:r>
            </a:p>
          </p:txBody>
        </p:sp>
      </p:grpSp>
      <p:grpSp>
        <p:nvGrpSpPr>
          <p:cNvPr id="87" name="Group 86"/>
          <p:cNvGrpSpPr/>
          <p:nvPr/>
        </p:nvGrpSpPr>
        <p:grpSpPr>
          <a:xfrm>
            <a:off x="-15924" y="4423974"/>
            <a:ext cx="9093959" cy="707157"/>
            <a:chOff x="-15924" y="4260574"/>
            <a:chExt cx="9093959" cy="713465"/>
          </a:xfrm>
        </p:grpSpPr>
        <p:sp>
          <p:nvSpPr>
            <p:cNvPr id="69" name="TextBox 68"/>
            <p:cNvSpPr txBox="1"/>
            <p:nvPr/>
          </p:nvSpPr>
          <p:spPr>
            <a:xfrm>
              <a:off x="-15924" y="4432144"/>
              <a:ext cx="2057400" cy="372627"/>
            </a:xfrm>
            <a:prstGeom prst="rect">
              <a:avLst/>
            </a:prstGeom>
            <a:noFill/>
          </p:spPr>
          <p:txBody>
            <a:bodyPr wrap="square" rtlCol="0">
              <a:spAutoFit/>
            </a:bodyPr>
            <a:lstStyle/>
            <a:p>
              <a:pPr algn="ctr"/>
              <a:r>
                <a:rPr lang="en-US" b="1" dirty="0">
                  <a:solidFill>
                    <a:srgbClr val="C84D0A"/>
                  </a:solidFill>
                  <a:latin typeface="+mn-lt"/>
                </a:rPr>
                <a:t>FEB. – MAY</a:t>
              </a:r>
              <a:endParaRPr lang="en-US" sz="1600" b="1" dirty="0">
                <a:solidFill>
                  <a:srgbClr val="C84D0A"/>
                </a:solidFill>
                <a:latin typeface="+mn-lt"/>
              </a:endParaRPr>
            </a:p>
          </p:txBody>
        </p:sp>
        <p:sp>
          <p:nvSpPr>
            <p:cNvPr id="78" name="Arrow: Chevron 77"/>
            <p:cNvSpPr/>
            <p:nvPr/>
          </p:nvSpPr>
          <p:spPr>
            <a:xfrm>
              <a:off x="1728715" y="4260574"/>
              <a:ext cx="7349320" cy="713465"/>
            </a:xfrm>
            <a:prstGeom prst="chevron">
              <a:avLst/>
            </a:prstGeom>
            <a:solidFill>
              <a:srgbClr val="00355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sp>
          <p:nvSpPr>
            <p:cNvPr id="84" name="TextBox 83"/>
            <p:cNvSpPr txBox="1"/>
            <p:nvPr/>
          </p:nvSpPr>
          <p:spPr>
            <a:xfrm>
              <a:off x="2081283" y="4419600"/>
              <a:ext cx="6477000" cy="369332"/>
            </a:xfrm>
            <a:prstGeom prst="rect">
              <a:avLst/>
            </a:prstGeom>
            <a:noFill/>
          </p:spPr>
          <p:txBody>
            <a:bodyPr wrap="square" rtlCol="0">
              <a:spAutoFit/>
            </a:bodyPr>
            <a:lstStyle/>
            <a:p>
              <a:pPr lvl="0"/>
              <a:r>
                <a:rPr lang="en-US" dirty="0">
                  <a:solidFill>
                    <a:schemeClr val="bg1"/>
                  </a:solidFill>
                  <a:latin typeface="+mn-lt"/>
                </a:rPr>
                <a:t>Grantees notified of final approvals</a:t>
              </a:r>
            </a:p>
          </p:txBody>
        </p:sp>
      </p:grpSp>
      <p:grpSp>
        <p:nvGrpSpPr>
          <p:cNvPr id="86" name="Group 85"/>
          <p:cNvGrpSpPr/>
          <p:nvPr/>
        </p:nvGrpSpPr>
        <p:grpSpPr>
          <a:xfrm>
            <a:off x="38099" y="5234330"/>
            <a:ext cx="9022877" cy="706514"/>
            <a:chOff x="79042" y="5052432"/>
            <a:chExt cx="9022877" cy="706514"/>
          </a:xfrm>
        </p:grpSpPr>
        <p:sp>
          <p:nvSpPr>
            <p:cNvPr id="73" name="TextBox 72"/>
            <p:cNvSpPr txBox="1"/>
            <p:nvPr/>
          </p:nvSpPr>
          <p:spPr>
            <a:xfrm>
              <a:off x="79042" y="5235954"/>
              <a:ext cx="1981200" cy="369332"/>
            </a:xfrm>
            <a:prstGeom prst="rect">
              <a:avLst/>
            </a:prstGeom>
            <a:noFill/>
          </p:spPr>
          <p:txBody>
            <a:bodyPr wrap="square" rtlCol="0">
              <a:spAutoFit/>
            </a:bodyPr>
            <a:lstStyle/>
            <a:p>
              <a:pPr algn="ctr"/>
              <a:r>
                <a:rPr lang="en-US" b="1" dirty="0">
                  <a:solidFill>
                    <a:srgbClr val="C84D0A"/>
                  </a:solidFill>
                  <a:latin typeface="+mn-lt"/>
                </a:rPr>
                <a:t>MAY – JUNE</a:t>
              </a:r>
              <a:endParaRPr lang="en-US" sz="1600" b="1" dirty="0">
                <a:solidFill>
                  <a:srgbClr val="C84D0A"/>
                </a:solidFill>
                <a:latin typeface="+mn-lt"/>
              </a:endParaRPr>
            </a:p>
          </p:txBody>
        </p:sp>
        <p:sp>
          <p:nvSpPr>
            <p:cNvPr id="79" name="Arrow: Chevron 78"/>
            <p:cNvSpPr/>
            <p:nvPr/>
          </p:nvSpPr>
          <p:spPr>
            <a:xfrm>
              <a:off x="1752599" y="5052432"/>
              <a:ext cx="7349320" cy="706514"/>
            </a:xfrm>
            <a:prstGeom prst="chevron">
              <a:avLst/>
            </a:prstGeom>
            <a:solidFill>
              <a:srgbClr val="00355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sp>
          <p:nvSpPr>
            <p:cNvPr id="85" name="Rectangle 84"/>
            <p:cNvSpPr/>
            <p:nvPr/>
          </p:nvSpPr>
          <p:spPr>
            <a:xfrm>
              <a:off x="2082419" y="5231380"/>
              <a:ext cx="3473002" cy="369332"/>
            </a:xfrm>
            <a:prstGeom prst="rect">
              <a:avLst/>
            </a:prstGeom>
          </p:spPr>
          <p:txBody>
            <a:bodyPr wrap="none">
              <a:spAutoFit/>
            </a:bodyPr>
            <a:lstStyle/>
            <a:p>
              <a:pPr lvl="0"/>
              <a:r>
                <a:rPr lang="en-US" dirty="0">
                  <a:solidFill>
                    <a:schemeClr val="bg1"/>
                  </a:solidFill>
                  <a:latin typeface="+mn-lt"/>
                </a:rPr>
                <a:t>Grant packets sent to grantees</a:t>
              </a:r>
            </a:p>
          </p:txBody>
        </p:sp>
      </p:grpSp>
      <p:sp>
        <p:nvSpPr>
          <p:cNvPr id="3" name="Arrow: Pentagon 2"/>
          <p:cNvSpPr/>
          <p:nvPr/>
        </p:nvSpPr>
        <p:spPr>
          <a:xfrm>
            <a:off x="97808" y="1219200"/>
            <a:ext cx="8963167" cy="678698"/>
          </a:xfrm>
          <a:prstGeom prst="homePlate">
            <a:avLst/>
          </a:prstGeom>
          <a:noFill/>
          <a:ln>
            <a:solidFill>
              <a:srgbClr val="1B3A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Arrow: Pentagon 34"/>
          <p:cNvSpPr/>
          <p:nvPr/>
        </p:nvSpPr>
        <p:spPr>
          <a:xfrm>
            <a:off x="97242" y="2018993"/>
            <a:ext cx="2000532" cy="675491"/>
          </a:xfrm>
          <a:prstGeom prst="homePlate">
            <a:avLst/>
          </a:prstGeom>
          <a:noFill/>
          <a:ln>
            <a:solidFill>
              <a:srgbClr val="1B3A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Arrow: Pentagon 33"/>
          <p:cNvSpPr/>
          <p:nvPr/>
        </p:nvSpPr>
        <p:spPr>
          <a:xfrm>
            <a:off x="97809" y="2828966"/>
            <a:ext cx="2000532" cy="675491"/>
          </a:xfrm>
          <a:prstGeom prst="homePlate">
            <a:avLst/>
          </a:prstGeom>
          <a:noFill/>
          <a:ln>
            <a:solidFill>
              <a:srgbClr val="1B3A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Arrow: Pentagon 35"/>
          <p:cNvSpPr/>
          <p:nvPr/>
        </p:nvSpPr>
        <p:spPr>
          <a:xfrm>
            <a:off x="99000" y="3614549"/>
            <a:ext cx="8988132" cy="709578"/>
          </a:xfrm>
          <a:prstGeom prst="homePlate">
            <a:avLst/>
          </a:prstGeom>
          <a:noFill/>
          <a:ln>
            <a:solidFill>
              <a:srgbClr val="1B3A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Arrow: Pentagon 36"/>
          <p:cNvSpPr/>
          <p:nvPr/>
        </p:nvSpPr>
        <p:spPr>
          <a:xfrm>
            <a:off x="99000" y="4422954"/>
            <a:ext cx="8961976" cy="708177"/>
          </a:xfrm>
          <a:prstGeom prst="homePlate">
            <a:avLst/>
          </a:prstGeom>
          <a:noFill/>
          <a:ln>
            <a:solidFill>
              <a:srgbClr val="1B3A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Arrow: Pentagon 37"/>
          <p:cNvSpPr/>
          <p:nvPr/>
        </p:nvSpPr>
        <p:spPr>
          <a:xfrm>
            <a:off x="99000" y="5234330"/>
            <a:ext cx="8961976" cy="701359"/>
          </a:xfrm>
          <a:prstGeom prst="homePlate">
            <a:avLst/>
          </a:prstGeom>
          <a:noFill/>
          <a:ln>
            <a:solidFill>
              <a:srgbClr val="1B3A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3571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533400" y="920750"/>
            <a:ext cx="6548438" cy="603250"/>
          </a:xfrm>
          <a:prstGeom prst="rect">
            <a:avLst/>
          </a:prstGeom>
        </p:spPr>
        <p:txBody>
          <a:bodyPr/>
          <a:lstStyle/>
          <a:p>
            <a:pPr marL="0" indent="0">
              <a:buNone/>
            </a:pPr>
            <a:r>
              <a:rPr lang="en-US" sz="3000" dirty="0">
                <a:solidFill>
                  <a:schemeClr val="bg1"/>
                </a:solidFill>
                <a:latin typeface="+mj-lt"/>
              </a:rPr>
              <a:t>Before we get started…</a:t>
            </a:r>
          </a:p>
        </p:txBody>
      </p:sp>
      <p:sp>
        <p:nvSpPr>
          <p:cNvPr id="4" name="Text Placeholder 3"/>
          <p:cNvSpPr txBox="1">
            <a:spLocks noGrp="1"/>
          </p:cNvSpPr>
          <p:nvPr>
            <p:ph sz="quarter" idx="12"/>
          </p:nvPr>
        </p:nvSpPr>
        <p:spPr>
          <a:xfrm>
            <a:off x="609600" y="2057400"/>
            <a:ext cx="8153400" cy="4461221"/>
          </a:xfrm>
          <a:prstGeom prst="rect">
            <a:avLst/>
          </a:prstGeom>
          <a:noFill/>
        </p:spPr>
        <p:txBody>
          <a:bodyPr wrap="square" rtlCol="0">
            <a:spAutoFit/>
          </a:bodyPr>
          <a:lstStyle/>
          <a:p>
            <a:pPr marL="230188" lvl="0" indent="-230188">
              <a:spcBef>
                <a:spcPts val="0"/>
              </a:spcBef>
              <a:spcAft>
                <a:spcPts val="300"/>
              </a:spcAft>
              <a:buClr>
                <a:srgbClr val="EC5B00"/>
              </a:buClr>
              <a:buFont typeface="Arial" pitchFamily="34" charset="0"/>
              <a:buChar char="•"/>
            </a:pPr>
            <a:r>
              <a:rPr lang="en-US" sz="2000" kern="0" dirty="0">
                <a:solidFill>
                  <a:srgbClr val="1B3A60"/>
                </a:solidFill>
                <a:latin typeface="Open Sans"/>
                <a:ea typeface="ヒラギノ角ゴ Pro W3"/>
              </a:rPr>
              <a:t>If you are seeing this screen, the audio portion of today’s presentation has begun.</a:t>
            </a:r>
          </a:p>
          <a:p>
            <a:pPr marL="230188" lvl="0" indent="-230188">
              <a:spcBef>
                <a:spcPts val="0"/>
              </a:spcBef>
              <a:spcAft>
                <a:spcPts val="300"/>
              </a:spcAft>
              <a:buClr>
                <a:srgbClr val="EC5B00"/>
              </a:buClr>
              <a:buFont typeface="Arial" pitchFamily="34" charset="0"/>
              <a:buChar char="•"/>
            </a:pPr>
            <a:endParaRPr lang="en-US" sz="2000" kern="0" dirty="0">
              <a:solidFill>
                <a:srgbClr val="1B3A60"/>
              </a:solidFill>
              <a:latin typeface="Open Sans"/>
              <a:ea typeface="ヒラギノ角ゴ Pro W3"/>
            </a:endParaRPr>
          </a:p>
          <a:p>
            <a:pPr marL="230188" lvl="0" indent="-230188">
              <a:spcBef>
                <a:spcPts val="0"/>
              </a:spcBef>
              <a:spcAft>
                <a:spcPts val="300"/>
              </a:spcAft>
              <a:buClr>
                <a:srgbClr val="EC5B00"/>
              </a:buClr>
              <a:buFont typeface="Arial" pitchFamily="34" charset="0"/>
              <a:buChar char="•"/>
            </a:pPr>
            <a:r>
              <a:rPr lang="en-US" sz="2000" kern="0" dirty="0">
                <a:solidFill>
                  <a:srgbClr val="1B3A60"/>
                </a:solidFill>
                <a:latin typeface="Open Sans"/>
                <a:ea typeface="ヒラギノ角ゴ Pro W3"/>
              </a:rPr>
              <a:t>The </a:t>
            </a:r>
            <a:r>
              <a:rPr lang="en-US" sz="2000" kern="0" dirty="0" err="1">
                <a:solidFill>
                  <a:srgbClr val="1B3A60"/>
                </a:solidFill>
                <a:latin typeface="Open Sans"/>
                <a:ea typeface="ヒラギノ角ゴ Pro W3"/>
              </a:rPr>
              <a:t>GoToWebinar</a:t>
            </a:r>
            <a:r>
              <a:rPr lang="en-US" sz="2000" kern="0" dirty="0">
                <a:solidFill>
                  <a:srgbClr val="1B3A60"/>
                </a:solidFill>
                <a:latin typeface="Open Sans"/>
                <a:ea typeface="ヒラギノ角ゴ Pro W3"/>
              </a:rPr>
              <a:t> service offers two methods of listening to today’s presentation: by </a:t>
            </a:r>
            <a:r>
              <a:rPr lang="en-US" sz="2000" b="1" kern="0" dirty="0">
                <a:solidFill>
                  <a:srgbClr val="1B3A60"/>
                </a:solidFill>
                <a:latin typeface="Open Sans"/>
                <a:ea typeface="ヒラギノ角ゴ Pro W3"/>
              </a:rPr>
              <a:t>computer speaker </a:t>
            </a:r>
            <a:r>
              <a:rPr lang="en-US" sz="2000" kern="0" dirty="0">
                <a:solidFill>
                  <a:srgbClr val="1B3A60"/>
                </a:solidFill>
                <a:latin typeface="Open Sans"/>
                <a:ea typeface="ヒラギノ角ゴ Pro W3"/>
              </a:rPr>
              <a:t>or by </a:t>
            </a:r>
            <a:r>
              <a:rPr lang="en-US" sz="2000" b="1" kern="0" dirty="0">
                <a:solidFill>
                  <a:srgbClr val="1B3A60"/>
                </a:solidFill>
                <a:latin typeface="Open Sans"/>
                <a:ea typeface="ヒラギノ角ゴ Pro W3"/>
              </a:rPr>
              <a:t>telephone.</a:t>
            </a:r>
          </a:p>
          <a:p>
            <a:pPr marL="230188" lvl="0" indent="-230188">
              <a:spcBef>
                <a:spcPts val="0"/>
              </a:spcBef>
              <a:spcAft>
                <a:spcPts val="300"/>
              </a:spcAft>
              <a:buClr>
                <a:srgbClr val="EC5B00"/>
              </a:buClr>
              <a:buFont typeface="Arial" pitchFamily="34" charset="0"/>
              <a:buChar char="•"/>
            </a:pPr>
            <a:endParaRPr lang="en-US" sz="2000" b="1" kern="0" dirty="0">
              <a:solidFill>
                <a:srgbClr val="1B3A60"/>
              </a:solidFill>
              <a:latin typeface="Open Sans"/>
              <a:ea typeface="ヒラギノ角ゴ Pro W3"/>
            </a:endParaRPr>
          </a:p>
          <a:p>
            <a:pPr marL="230188" lvl="0" indent="-230188">
              <a:spcBef>
                <a:spcPts val="0"/>
              </a:spcBef>
              <a:spcAft>
                <a:spcPts val="300"/>
              </a:spcAft>
              <a:buClr>
                <a:srgbClr val="EC5B00"/>
              </a:buClr>
              <a:buFont typeface="Arial" pitchFamily="34" charset="0"/>
              <a:buChar char="•"/>
            </a:pPr>
            <a:r>
              <a:rPr lang="en-US" sz="2000" kern="0" dirty="0">
                <a:solidFill>
                  <a:srgbClr val="1B3A60"/>
                </a:solidFill>
                <a:latin typeface="Open Sans"/>
                <a:ea typeface="ヒラギノ角ゴ Pro W3"/>
              </a:rPr>
              <a:t>If you are attempting to listen by computer speaker, please make sure the speakers are turned on. </a:t>
            </a:r>
          </a:p>
          <a:p>
            <a:pPr marL="230188" lvl="0" indent="-230188">
              <a:spcBef>
                <a:spcPts val="0"/>
              </a:spcBef>
              <a:spcAft>
                <a:spcPts val="300"/>
              </a:spcAft>
              <a:buClr>
                <a:srgbClr val="EC5B00"/>
              </a:buClr>
              <a:buFont typeface="Arial" pitchFamily="34" charset="0"/>
              <a:buChar char="•"/>
            </a:pPr>
            <a:endParaRPr lang="en-US" sz="2000" kern="0" dirty="0">
              <a:solidFill>
                <a:srgbClr val="1B3A60"/>
              </a:solidFill>
              <a:latin typeface="Open Sans"/>
              <a:ea typeface="ヒラギノ角ゴ Pro W3"/>
            </a:endParaRPr>
          </a:p>
          <a:p>
            <a:pPr marL="230188" lvl="0" indent="-230188">
              <a:spcBef>
                <a:spcPts val="0"/>
              </a:spcBef>
              <a:spcAft>
                <a:spcPts val="300"/>
              </a:spcAft>
              <a:buClr>
                <a:srgbClr val="EC5B00"/>
              </a:buClr>
              <a:buFont typeface="Arial" pitchFamily="34" charset="0"/>
              <a:buChar char="•"/>
            </a:pPr>
            <a:r>
              <a:rPr lang="en-US" sz="2000" kern="0" dirty="0">
                <a:solidFill>
                  <a:srgbClr val="1B3A60"/>
                </a:solidFill>
                <a:latin typeface="Open Sans"/>
                <a:ea typeface="ヒラギノ角ゴ Pro W3"/>
              </a:rPr>
              <a:t>If you’d like to listen by telephone, select </a:t>
            </a:r>
            <a:r>
              <a:rPr lang="en-US" sz="2000" b="1" kern="0" dirty="0">
                <a:solidFill>
                  <a:srgbClr val="1B3A60"/>
                </a:solidFill>
                <a:latin typeface="Open Sans"/>
                <a:ea typeface="ヒラギノ角ゴ Pro W3"/>
              </a:rPr>
              <a:t>Use Telephone </a:t>
            </a:r>
            <a:r>
              <a:rPr lang="en-US" sz="2000" kern="0" dirty="0">
                <a:solidFill>
                  <a:srgbClr val="1B3A60"/>
                </a:solidFill>
                <a:latin typeface="Open Sans"/>
                <a:ea typeface="ヒラギノ角ゴ Pro W3"/>
              </a:rPr>
              <a:t>from the module on your screen and enter in the information provided in your registration confirmation e-mail.</a:t>
            </a:r>
          </a:p>
          <a:p>
            <a:pPr marL="457200" indent="-457200">
              <a:buClr>
                <a:srgbClr val="CF4E07"/>
              </a:buClr>
              <a:buFont typeface="Arial" pitchFamily="34" charset="0"/>
              <a:buChar char="•"/>
            </a:pPr>
            <a:endParaRPr lang="en-US" dirty="0">
              <a:solidFill>
                <a:schemeClr val="tx2"/>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3542312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81000" y="381000"/>
            <a:ext cx="7924800" cy="486924"/>
          </a:xfrm>
        </p:spPr>
        <p:txBody>
          <a:bodyPr/>
          <a:lstStyle/>
          <a:p>
            <a:r>
              <a:rPr lang="en-US" dirty="0"/>
              <a:t>Application Resources</a:t>
            </a:r>
          </a:p>
        </p:txBody>
      </p:sp>
      <p:sp>
        <p:nvSpPr>
          <p:cNvPr id="4" name="Text Placeholder 3"/>
          <p:cNvSpPr>
            <a:spLocks noGrp="1"/>
          </p:cNvSpPr>
          <p:nvPr>
            <p:ph type="body" sz="quarter" idx="13"/>
          </p:nvPr>
        </p:nvSpPr>
        <p:spPr>
          <a:xfrm>
            <a:off x="6400800" y="76200"/>
            <a:ext cx="2743200" cy="381000"/>
          </a:xfrm>
        </p:spPr>
        <p:txBody>
          <a:bodyPr/>
          <a:lstStyle/>
          <a:p>
            <a:r>
              <a:rPr lang="en-US" dirty="0"/>
              <a:t>U.S. SCHOLAR PROGRAM</a:t>
            </a:r>
          </a:p>
        </p:txBody>
      </p:sp>
      <p:sp>
        <p:nvSpPr>
          <p:cNvPr id="3" name="Content Placeholder 2"/>
          <p:cNvSpPr>
            <a:spLocks noGrp="1"/>
          </p:cNvSpPr>
          <p:nvPr>
            <p:ph sz="quarter" idx="11"/>
          </p:nvPr>
        </p:nvSpPr>
        <p:spPr>
          <a:xfrm>
            <a:off x="228600" y="1219200"/>
            <a:ext cx="7620000" cy="4800600"/>
          </a:xfrm>
        </p:spPr>
        <p:txBody>
          <a:bodyPr/>
          <a:lstStyle/>
          <a:p>
            <a:pPr>
              <a:spcBef>
                <a:spcPts val="2400"/>
              </a:spcBef>
            </a:pPr>
            <a:r>
              <a:rPr lang="en-US" sz="1800" dirty="0">
                <a:solidFill>
                  <a:srgbClr val="1B5187"/>
                </a:solidFill>
                <a:hlinkClick r:id="rId3"/>
              </a:rPr>
              <a:t>Fulbright Scholar Program website</a:t>
            </a:r>
            <a:r>
              <a:rPr lang="en-US" sz="1800" dirty="0"/>
              <a:t> and </a:t>
            </a:r>
            <a:r>
              <a:rPr lang="en-US" sz="1800" dirty="0">
                <a:hlinkClick r:id="rId4"/>
              </a:rPr>
              <a:t>Catalog of Awards </a:t>
            </a:r>
            <a:r>
              <a:rPr lang="en-US" sz="1800" dirty="0"/>
              <a:t> </a:t>
            </a:r>
          </a:p>
          <a:p>
            <a:pPr>
              <a:spcBef>
                <a:spcPts val="1200"/>
              </a:spcBef>
            </a:pPr>
            <a:r>
              <a:rPr lang="en-US" sz="1800" b="1" dirty="0"/>
              <a:t>Apply</a:t>
            </a:r>
          </a:p>
          <a:p>
            <a:pPr lvl="1">
              <a:spcBef>
                <a:spcPts val="1200"/>
              </a:spcBef>
            </a:pPr>
            <a:r>
              <a:rPr lang="en-US" dirty="0">
                <a:solidFill>
                  <a:srgbClr val="1B5187"/>
                </a:solidFill>
                <a:hlinkClick r:id="rId5"/>
              </a:rPr>
              <a:t>Application</a:t>
            </a:r>
            <a:r>
              <a:rPr lang="en-US" dirty="0">
                <a:solidFill>
                  <a:srgbClr val="1B5187"/>
                </a:solidFill>
              </a:rPr>
              <a:t> and </a:t>
            </a:r>
            <a:br>
              <a:rPr lang="en-US" dirty="0">
                <a:solidFill>
                  <a:srgbClr val="1B5187"/>
                </a:solidFill>
              </a:rPr>
            </a:br>
            <a:r>
              <a:rPr lang="en-US" dirty="0">
                <a:solidFill>
                  <a:srgbClr val="1B5187"/>
                </a:solidFill>
                <a:hlinkClick r:id="rId6"/>
              </a:rPr>
              <a:t>Application Instructions</a:t>
            </a:r>
            <a:endParaRPr lang="en-US" dirty="0"/>
          </a:p>
          <a:p>
            <a:pPr lvl="1">
              <a:spcBef>
                <a:spcPts val="1200"/>
              </a:spcBef>
            </a:pPr>
            <a:r>
              <a:rPr lang="en-US" dirty="0">
                <a:solidFill>
                  <a:srgbClr val="1B5187"/>
                </a:solidFill>
                <a:hlinkClick r:id="rId7"/>
              </a:rPr>
              <a:t>Application Guidelines</a:t>
            </a:r>
            <a:r>
              <a:rPr lang="en-US" dirty="0">
                <a:solidFill>
                  <a:srgbClr val="1B5187"/>
                </a:solidFill>
              </a:rPr>
              <a:t>, </a:t>
            </a:r>
            <a:br>
              <a:rPr lang="en-US" dirty="0">
                <a:solidFill>
                  <a:srgbClr val="1B5187"/>
                </a:solidFill>
              </a:rPr>
            </a:br>
            <a:r>
              <a:rPr lang="en-US" dirty="0">
                <a:solidFill>
                  <a:srgbClr val="1B5187"/>
                </a:solidFill>
                <a:hlinkClick r:id="rId8"/>
              </a:rPr>
              <a:t>Project Statement Guidance</a:t>
            </a:r>
            <a:r>
              <a:rPr lang="en-US" dirty="0">
                <a:solidFill>
                  <a:srgbClr val="1B5187"/>
                </a:solidFill>
              </a:rPr>
              <a:t> </a:t>
            </a:r>
            <a:br>
              <a:rPr lang="en-US" dirty="0">
                <a:solidFill>
                  <a:srgbClr val="1B5187"/>
                </a:solidFill>
              </a:rPr>
            </a:br>
            <a:r>
              <a:rPr lang="en-US" dirty="0">
                <a:solidFill>
                  <a:srgbClr val="1B5187"/>
                </a:solidFill>
              </a:rPr>
              <a:t>and </a:t>
            </a:r>
            <a:r>
              <a:rPr lang="en-US" dirty="0">
                <a:solidFill>
                  <a:srgbClr val="1B5187"/>
                </a:solidFill>
                <a:hlinkClick r:id="rId9"/>
              </a:rPr>
              <a:t>Samples</a:t>
            </a:r>
            <a:endParaRPr lang="en-US" dirty="0">
              <a:solidFill>
                <a:srgbClr val="1B5187"/>
              </a:solidFill>
            </a:endParaRPr>
          </a:p>
          <a:p>
            <a:pPr>
              <a:spcBef>
                <a:spcPts val="1200"/>
              </a:spcBef>
            </a:pPr>
            <a:r>
              <a:rPr lang="en-US" sz="1800" b="1" dirty="0"/>
              <a:t>Learn</a:t>
            </a:r>
          </a:p>
          <a:p>
            <a:pPr lvl="1">
              <a:spcBef>
                <a:spcPts val="1200"/>
              </a:spcBef>
            </a:pPr>
            <a:r>
              <a:rPr lang="en-US" dirty="0">
                <a:hlinkClick r:id="rId10"/>
              </a:rPr>
              <a:t>Webinars</a:t>
            </a:r>
            <a:endParaRPr lang="en-US" dirty="0"/>
          </a:p>
          <a:p>
            <a:pPr lvl="1">
              <a:spcBef>
                <a:spcPts val="1200"/>
              </a:spcBef>
            </a:pPr>
            <a:r>
              <a:rPr lang="en-US" sz="1800" dirty="0">
                <a:solidFill>
                  <a:srgbClr val="1B5187"/>
                </a:solidFill>
              </a:rPr>
              <a:t>The Fulbright Scholar </a:t>
            </a:r>
            <a:r>
              <a:rPr lang="en-US" sz="1800" dirty="0">
                <a:hlinkClick r:id="rId11"/>
              </a:rPr>
              <a:t>Blog</a:t>
            </a:r>
            <a:endParaRPr lang="en-US" sz="1800" dirty="0"/>
          </a:p>
          <a:p>
            <a:pPr>
              <a:spcBef>
                <a:spcPts val="1200"/>
              </a:spcBef>
            </a:pPr>
            <a:r>
              <a:rPr lang="en-US" sz="1800" b="1" dirty="0"/>
              <a:t>Connect</a:t>
            </a:r>
            <a:endParaRPr lang="en-US" sz="1800" b="1" dirty="0">
              <a:hlinkClick r:id="rId12"/>
            </a:endParaRPr>
          </a:p>
          <a:p>
            <a:pPr lvl="1">
              <a:spcBef>
                <a:spcPts val="1200"/>
              </a:spcBef>
            </a:pPr>
            <a:r>
              <a:rPr lang="en-US" sz="1600" dirty="0" err="1">
                <a:hlinkClick r:id="rId12"/>
              </a:rPr>
              <a:t>MyFulbright</a:t>
            </a:r>
            <a:r>
              <a:rPr lang="en-US" sz="1600" dirty="0"/>
              <a:t>- </a:t>
            </a:r>
            <a:r>
              <a:rPr lang="en-US" sz="1600" dirty="0">
                <a:hlinkClick r:id="rId12"/>
              </a:rPr>
              <a:t>cies2.org</a:t>
            </a:r>
            <a:r>
              <a:rPr lang="en-US" sz="1600" dirty="0"/>
              <a:t> </a:t>
            </a:r>
            <a:endParaRPr lang="en-US" sz="1600" dirty="0">
              <a:solidFill>
                <a:srgbClr val="1B5187"/>
              </a:solidFill>
            </a:endParaRPr>
          </a:p>
        </p:txBody>
      </p:sp>
      <p:pic>
        <p:nvPicPr>
          <p:cNvPr id="5" name="Picture 4"/>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4724400" y="1909115"/>
            <a:ext cx="4267200" cy="29676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88000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33400" y="381000"/>
            <a:ext cx="7772400" cy="533400"/>
          </a:xfrm>
        </p:spPr>
        <p:txBody>
          <a:bodyPr/>
          <a:lstStyle/>
          <a:p>
            <a:r>
              <a:rPr lang="en-US" dirty="0"/>
              <a:t>Scholar-In-Residence Program</a:t>
            </a:r>
          </a:p>
          <a:p>
            <a:endParaRPr lang="en-US" dirty="0"/>
          </a:p>
        </p:txBody>
      </p:sp>
      <p:sp>
        <p:nvSpPr>
          <p:cNvPr id="4" name="Text Placeholder 3"/>
          <p:cNvSpPr>
            <a:spLocks noGrp="1"/>
          </p:cNvSpPr>
          <p:nvPr>
            <p:ph type="body" sz="quarter" idx="13"/>
          </p:nvPr>
        </p:nvSpPr>
        <p:spPr>
          <a:xfrm>
            <a:off x="6019800" y="76200"/>
            <a:ext cx="3124200" cy="381000"/>
          </a:xfrm>
        </p:spPr>
        <p:txBody>
          <a:bodyPr/>
          <a:lstStyle/>
          <a:p>
            <a:r>
              <a:rPr lang="en-US" dirty="0"/>
              <a:t>VISITING SCHOLAR PROGRAM</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00600" y="1752600"/>
            <a:ext cx="4114800" cy="26904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ontent Placeholder 2"/>
          <p:cNvSpPr>
            <a:spLocks noGrp="1"/>
          </p:cNvSpPr>
          <p:nvPr>
            <p:ph sz="quarter" idx="11"/>
          </p:nvPr>
        </p:nvSpPr>
        <p:spPr>
          <a:xfrm>
            <a:off x="228600" y="1143000"/>
            <a:ext cx="8610600" cy="4800600"/>
          </a:xfrm>
        </p:spPr>
        <p:txBody>
          <a:bodyPr/>
          <a:lstStyle/>
          <a:p>
            <a:pPr>
              <a:spcBef>
                <a:spcPts val="250"/>
              </a:spcBef>
            </a:pPr>
            <a:r>
              <a:rPr lang="en-US" sz="1800" dirty="0"/>
              <a:t>Brings scholars and professionals from abroad to campuses that do not often host visiting scholars</a:t>
            </a:r>
            <a:br>
              <a:rPr lang="en-US" sz="1800" dirty="0"/>
            </a:br>
            <a:endParaRPr lang="en-US" sz="1400" dirty="0"/>
          </a:p>
          <a:p>
            <a:pPr>
              <a:spcBef>
                <a:spcPts val="250"/>
              </a:spcBef>
            </a:pPr>
            <a:r>
              <a:rPr lang="en-US" sz="1800" dirty="0"/>
              <a:t>Involves colleges and universities </a:t>
            </a:r>
            <a:br>
              <a:rPr lang="en-US" sz="1800" dirty="0"/>
            </a:br>
            <a:r>
              <a:rPr lang="en-US" sz="1800" dirty="0"/>
              <a:t>that serve student populations </a:t>
            </a:r>
            <a:br>
              <a:rPr lang="en-US" sz="1800" dirty="0"/>
            </a:br>
            <a:r>
              <a:rPr lang="en-US" sz="1800" dirty="0"/>
              <a:t>underrepresented in international </a:t>
            </a:r>
            <a:br>
              <a:rPr lang="en-US" sz="1800" dirty="0"/>
            </a:br>
            <a:r>
              <a:rPr lang="en-US" sz="1800" dirty="0"/>
              <a:t>exchange programs</a:t>
            </a:r>
            <a:br>
              <a:rPr lang="en-US" sz="1800" dirty="0"/>
            </a:br>
            <a:endParaRPr lang="en-US" sz="1400" dirty="0"/>
          </a:p>
          <a:p>
            <a:pPr>
              <a:spcBef>
                <a:spcPts val="250"/>
              </a:spcBef>
            </a:pPr>
            <a:r>
              <a:rPr lang="en-US" sz="1800" dirty="0"/>
              <a:t>S-I-R grantees </a:t>
            </a:r>
          </a:p>
          <a:p>
            <a:pPr lvl="1"/>
            <a:r>
              <a:rPr lang="en-US" dirty="0"/>
              <a:t>Primarily teach undergraduates</a:t>
            </a:r>
          </a:p>
          <a:p>
            <a:pPr lvl="1"/>
            <a:r>
              <a:rPr lang="en-US" dirty="0"/>
              <a:t>Provide cross-cultural/</a:t>
            </a:r>
            <a:br>
              <a:rPr lang="en-US" dirty="0"/>
            </a:br>
            <a:r>
              <a:rPr lang="en-US" dirty="0"/>
              <a:t>international perspective</a:t>
            </a:r>
            <a:br>
              <a:rPr lang="en-US" dirty="0"/>
            </a:br>
            <a:endParaRPr lang="en-US" sz="1400" dirty="0"/>
          </a:p>
          <a:p>
            <a:pPr>
              <a:spcBef>
                <a:spcPts val="250"/>
              </a:spcBef>
            </a:pPr>
            <a:r>
              <a:rPr lang="en-US" sz="1800" dirty="0"/>
              <a:t>Application is made by the interested U.S. institution</a:t>
            </a:r>
          </a:p>
          <a:p>
            <a:pPr lvl="1">
              <a:spcBef>
                <a:spcPts val="300"/>
              </a:spcBef>
            </a:pPr>
            <a:r>
              <a:rPr lang="en-US" dirty="0"/>
              <a:t>1 semester or full academic year options</a:t>
            </a:r>
            <a:br>
              <a:rPr lang="en-US" dirty="0"/>
            </a:br>
            <a:endParaRPr lang="en-US" sz="1400" dirty="0"/>
          </a:p>
          <a:p>
            <a:pPr>
              <a:spcBef>
                <a:spcPts val="250"/>
              </a:spcBef>
            </a:pPr>
            <a:r>
              <a:rPr lang="en-US" sz="1800" dirty="0"/>
              <a:t>Deadline is </a:t>
            </a:r>
            <a:r>
              <a:rPr lang="en-US" sz="1800" b="1" dirty="0"/>
              <a:t>October 15</a:t>
            </a:r>
            <a:r>
              <a:rPr lang="en-US" sz="1800" dirty="0"/>
              <a:t>; Email: sir@iie.org</a:t>
            </a:r>
            <a:endParaRPr lang="en-US" sz="1800" b="1" dirty="0"/>
          </a:p>
          <a:p>
            <a:pPr marL="0" indent="0">
              <a:buNone/>
            </a:pPr>
            <a:endParaRPr lang="en-US" dirty="0"/>
          </a:p>
        </p:txBody>
      </p:sp>
    </p:spTree>
    <p:extLst>
      <p:ext uri="{BB962C8B-B14F-4D97-AF65-F5344CB8AC3E}">
        <p14:creationId xmlns:p14="http://schemas.microsoft.com/office/powerpoint/2010/main" val="1095483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33400" y="403130"/>
            <a:ext cx="7772400" cy="535616"/>
          </a:xfrm>
        </p:spPr>
        <p:txBody>
          <a:bodyPr/>
          <a:lstStyle/>
          <a:p>
            <a:r>
              <a:rPr lang="en-US" dirty="0"/>
              <a:t>Outreach Lecturing Fund (OLF)</a:t>
            </a:r>
          </a:p>
          <a:p>
            <a:endParaRPr lang="en-US" dirty="0"/>
          </a:p>
        </p:txBody>
      </p:sp>
      <p:sp>
        <p:nvSpPr>
          <p:cNvPr id="3" name="Content Placeholder 2"/>
          <p:cNvSpPr>
            <a:spLocks noGrp="1"/>
          </p:cNvSpPr>
          <p:nvPr>
            <p:ph sz="quarter" idx="11"/>
          </p:nvPr>
        </p:nvSpPr>
        <p:spPr>
          <a:xfrm>
            <a:off x="228600" y="1219200"/>
            <a:ext cx="8229600" cy="4953000"/>
          </a:xfrm>
        </p:spPr>
        <p:txBody>
          <a:bodyPr/>
          <a:lstStyle/>
          <a:p>
            <a:pPr marL="0">
              <a:spcBef>
                <a:spcPts val="0"/>
              </a:spcBef>
            </a:pPr>
            <a:r>
              <a:rPr lang="en-US" sz="1900" dirty="0"/>
              <a:t>Travel grant for Fulbright Visiting Scholars already in the U.S. for</a:t>
            </a:r>
            <a:br>
              <a:rPr lang="en-US" sz="1900" dirty="0"/>
            </a:br>
            <a:r>
              <a:rPr lang="en-US" sz="1900" dirty="0"/>
              <a:t>     short-term guest teaching</a:t>
            </a:r>
          </a:p>
          <a:p>
            <a:pPr marL="0" indent="0">
              <a:spcBef>
                <a:spcPts val="0"/>
              </a:spcBef>
              <a:buNone/>
            </a:pPr>
            <a:endParaRPr lang="en-US" sz="1600" dirty="0"/>
          </a:p>
          <a:p>
            <a:pPr marL="0">
              <a:spcBef>
                <a:spcPts val="0"/>
              </a:spcBef>
            </a:pPr>
            <a:r>
              <a:rPr lang="en-US" sz="1900" dirty="0"/>
              <a:t>Institutionally driven application by </a:t>
            </a:r>
            <a:br>
              <a:rPr lang="en-US" sz="1900" dirty="0"/>
            </a:br>
            <a:r>
              <a:rPr lang="en-US" sz="1900" dirty="0"/>
              <a:t>      U.S. Host Institutions</a:t>
            </a:r>
            <a:br>
              <a:rPr lang="en-US" sz="1900" dirty="0"/>
            </a:br>
            <a:endParaRPr lang="en-US" sz="1600" dirty="0"/>
          </a:p>
          <a:p>
            <a:pPr>
              <a:spcBef>
                <a:spcPts val="250"/>
              </a:spcBef>
            </a:pPr>
            <a:r>
              <a:rPr lang="en-US" sz="1900" dirty="0"/>
              <a:t>Scholars can meet, lecture and </a:t>
            </a:r>
            <a:br>
              <a:rPr lang="en-US" sz="1900" dirty="0"/>
            </a:br>
            <a:r>
              <a:rPr lang="en-US" sz="1900" dirty="0"/>
              <a:t>exchange ideas with</a:t>
            </a:r>
          </a:p>
          <a:p>
            <a:pPr lvl="1"/>
            <a:r>
              <a:rPr lang="en-US" sz="1900" dirty="0"/>
              <a:t>Faculty and students</a:t>
            </a:r>
          </a:p>
          <a:p>
            <a:pPr lvl="1"/>
            <a:r>
              <a:rPr lang="en-US" sz="1900" dirty="0"/>
              <a:t>Community organizations</a:t>
            </a:r>
          </a:p>
          <a:p>
            <a:pPr lvl="1"/>
            <a:r>
              <a:rPr lang="en-US" sz="1900" dirty="0"/>
              <a:t>K-12 schools</a:t>
            </a:r>
            <a:br>
              <a:rPr lang="en-US" sz="1900" dirty="0"/>
            </a:br>
            <a:endParaRPr lang="en-US" sz="1600" dirty="0"/>
          </a:p>
          <a:p>
            <a:pPr marL="0">
              <a:spcBef>
                <a:spcPts val="0"/>
              </a:spcBef>
            </a:pPr>
            <a:r>
              <a:rPr lang="en-US" sz="1900" dirty="0"/>
              <a:t>View the </a:t>
            </a:r>
            <a:r>
              <a:rPr lang="en-US" sz="1900" dirty="0">
                <a:hlinkClick r:id="rId3"/>
              </a:rPr>
              <a:t>online scholar directory</a:t>
            </a:r>
            <a:r>
              <a:rPr lang="en-US" sz="1900" dirty="0"/>
              <a:t> for a list of 900+ scholars who are </a:t>
            </a:r>
          </a:p>
          <a:p>
            <a:pPr marL="0" indent="0">
              <a:spcBef>
                <a:spcPts val="0"/>
              </a:spcBef>
              <a:buNone/>
            </a:pPr>
            <a:r>
              <a:rPr lang="en-US" sz="1900" dirty="0"/>
              <a:t>      currently in country.   </a:t>
            </a:r>
            <a:br>
              <a:rPr lang="en-US" sz="1900" dirty="0"/>
            </a:br>
            <a:endParaRPr lang="en-US" sz="1600" dirty="0"/>
          </a:p>
          <a:p>
            <a:pPr marL="0">
              <a:spcBef>
                <a:spcPts val="0"/>
              </a:spcBef>
            </a:pPr>
            <a:r>
              <a:rPr lang="en-US" sz="1900" dirty="0"/>
              <a:t>Email: </a:t>
            </a:r>
            <a:r>
              <a:rPr lang="en-US" sz="1900" dirty="0">
                <a:hlinkClick r:id="rId4"/>
              </a:rPr>
              <a:t>olf@iie.org</a:t>
            </a:r>
            <a:r>
              <a:rPr lang="en-US" sz="1900" dirty="0"/>
              <a:t> </a:t>
            </a:r>
            <a:endParaRPr lang="en-US" dirty="0"/>
          </a:p>
        </p:txBody>
      </p:sp>
      <p:sp>
        <p:nvSpPr>
          <p:cNvPr id="4" name="Text Placeholder 3"/>
          <p:cNvSpPr>
            <a:spLocks noGrp="1"/>
          </p:cNvSpPr>
          <p:nvPr>
            <p:ph type="body" sz="quarter" idx="13"/>
          </p:nvPr>
        </p:nvSpPr>
        <p:spPr>
          <a:xfrm>
            <a:off x="6019800" y="76200"/>
            <a:ext cx="3124200" cy="381000"/>
          </a:xfrm>
        </p:spPr>
        <p:txBody>
          <a:bodyPr/>
          <a:lstStyle/>
          <a:p>
            <a:r>
              <a:rPr lang="en-US" dirty="0"/>
              <a:t>VISITING SCHOLAR PROGRAM</a:t>
            </a:r>
          </a:p>
        </p:txBody>
      </p:sp>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10200" y="1676400"/>
            <a:ext cx="3048000" cy="29094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18640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Other Fulbright Programs</a:t>
            </a:r>
          </a:p>
          <a:p>
            <a:endParaRPr lang="en-US" dirty="0"/>
          </a:p>
        </p:txBody>
      </p:sp>
      <p:sp>
        <p:nvSpPr>
          <p:cNvPr id="3" name="Content Placeholder 2"/>
          <p:cNvSpPr>
            <a:spLocks noGrp="1"/>
          </p:cNvSpPr>
          <p:nvPr>
            <p:ph sz="quarter" idx="11"/>
          </p:nvPr>
        </p:nvSpPr>
        <p:spPr>
          <a:xfrm>
            <a:off x="533400" y="1219200"/>
            <a:ext cx="8001000" cy="4973782"/>
          </a:xfrm>
        </p:spPr>
        <p:txBody>
          <a:bodyPr/>
          <a:lstStyle/>
          <a:p>
            <a:r>
              <a:rPr lang="en-US" sz="1800" b="1" u="sng" dirty="0">
                <a:hlinkClick r:id="rId3"/>
              </a:rPr>
              <a:t>Fulbright Arctic Initiative</a:t>
            </a:r>
            <a:endParaRPr lang="en-US" sz="1800" b="1" u="sng" dirty="0">
              <a:hlinkClick r:id="rId4"/>
            </a:endParaRPr>
          </a:p>
          <a:p>
            <a:pPr lvl="1"/>
            <a:r>
              <a:rPr lang="en-US" sz="1600" dirty="0"/>
              <a:t>Collaborative research opportunity that brings together a network of scholars, professionals and applied researchers to research Arctic issues</a:t>
            </a:r>
          </a:p>
          <a:p>
            <a:pPr lvl="1"/>
            <a:endParaRPr lang="en-US" sz="800" dirty="0">
              <a:hlinkClick r:id="rId4"/>
            </a:endParaRPr>
          </a:p>
          <a:p>
            <a:r>
              <a:rPr lang="en-US" sz="1800" b="1" u="sng" dirty="0">
                <a:hlinkClick r:id="rId4"/>
              </a:rPr>
              <a:t>Fulbright Specialist Program</a:t>
            </a:r>
            <a:endParaRPr lang="en-US" sz="1800" b="1" u="sng" dirty="0"/>
          </a:p>
          <a:p>
            <a:pPr lvl="1"/>
            <a:r>
              <a:rPr lang="en-US" sz="1600" dirty="0"/>
              <a:t>Short term program that promotes linkages between U.S. scholars and professionals and their counterparts at host institutions overseas </a:t>
            </a:r>
            <a:endParaRPr lang="en-US" sz="1600" u="sng" dirty="0"/>
          </a:p>
          <a:p>
            <a:endParaRPr lang="en-US" sz="800" b="1" dirty="0">
              <a:hlinkClick r:id="rId5"/>
            </a:endParaRPr>
          </a:p>
          <a:p>
            <a:r>
              <a:rPr lang="en-US" sz="1800" b="1" dirty="0">
                <a:hlinkClick r:id="rId5"/>
              </a:rPr>
              <a:t>Fulbright U.S. Student Program</a:t>
            </a:r>
            <a:endParaRPr lang="en-US" sz="1800" b="1" dirty="0"/>
          </a:p>
          <a:p>
            <a:pPr lvl="1"/>
            <a:r>
              <a:rPr lang="en-US" sz="1600" dirty="0"/>
              <a:t>Recent graduates, postgraduate candidates through dissertation level, developing professionals and artists to study and research abroad</a:t>
            </a:r>
          </a:p>
          <a:p>
            <a:endParaRPr lang="en-US" sz="800" b="1" dirty="0">
              <a:hlinkClick r:id="rId6"/>
            </a:endParaRPr>
          </a:p>
          <a:p>
            <a:r>
              <a:rPr lang="en-US" sz="1800" b="1" dirty="0">
                <a:hlinkClick r:id="rId6"/>
              </a:rPr>
              <a:t>Fulbright Distinguished Awards in Teaching Program</a:t>
            </a:r>
            <a:endParaRPr lang="en-US" sz="1800" b="1" dirty="0"/>
          </a:p>
          <a:p>
            <a:pPr lvl="1"/>
            <a:r>
              <a:rPr lang="en-US" sz="1600" dirty="0"/>
              <a:t>Principally for primary- and secondary-level educators</a:t>
            </a:r>
          </a:p>
          <a:p>
            <a:endParaRPr lang="en-US" sz="800" b="1" dirty="0">
              <a:hlinkClick r:id="rId7"/>
            </a:endParaRPr>
          </a:p>
          <a:p>
            <a:r>
              <a:rPr lang="en-US" sz="1800" b="1" dirty="0">
                <a:hlinkClick r:id="rId7"/>
              </a:rPr>
              <a:t>Fulbright-Hays Awards</a:t>
            </a:r>
            <a:endParaRPr lang="en-US" sz="1800" b="1" dirty="0"/>
          </a:p>
          <a:p>
            <a:pPr lvl="1"/>
            <a:r>
              <a:rPr lang="en-US" sz="1600" dirty="0"/>
              <a:t>Faculty research, group projects and seminars in designated social sciences and humanities fields</a:t>
            </a:r>
            <a:br>
              <a:rPr lang="en-US" sz="1700" dirty="0"/>
            </a:br>
            <a:endParaRPr lang="en-US" sz="400" dirty="0"/>
          </a:p>
        </p:txBody>
      </p:sp>
      <p:sp>
        <p:nvSpPr>
          <p:cNvPr id="4" name="Text Placeholder 3"/>
          <p:cNvSpPr>
            <a:spLocks noGrp="1"/>
          </p:cNvSpPr>
          <p:nvPr>
            <p:ph type="body" sz="quarter" idx="13"/>
          </p:nvPr>
        </p:nvSpPr>
        <p:spPr/>
        <p:txBody>
          <a:bodyPr/>
          <a:lstStyle/>
          <a:p>
            <a:r>
              <a:rPr lang="en-US" sz="1600" dirty="0"/>
              <a:t>FULBRIGHT FAMILY</a:t>
            </a:r>
          </a:p>
        </p:txBody>
      </p:sp>
    </p:spTree>
    <p:extLst>
      <p:ext uri="{BB962C8B-B14F-4D97-AF65-F5344CB8AC3E}">
        <p14:creationId xmlns:p14="http://schemas.microsoft.com/office/powerpoint/2010/main" val="1989647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2600" dirty="0"/>
              <a:t>Stay Connected to the Fulbright Scholar Program</a:t>
            </a:r>
          </a:p>
        </p:txBody>
      </p:sp>
      <p:sp>
        <p:nvSpPr>
          <p:cNvPr id="8" name="Content Placeholder 7"/>
          <p:cNvSpPr>
            <a:spLocks noGrp="1"/>
          </p:cNvSpPr>
          <p:nvPr>
            <p:ph sz="quarter" idx="11"/>
          </p:nvPr>
        </p:nvSpPr>
        <p:spPr>
          <a:xfrm>
            <a:off x="533400" y="1295400"/>
            <a:ext cx="8229600" cy="3200400"/>
          </a:xfrm>
        </p:spPr>
        <p:txBody>
          <a:bodyPr/>
          <a:lstStyle/>
          <a:p>
            <a:pPr>
              <a:spcBef>
                <a:spcPts val="2400"/>
              </a:spcBef>
            </a:pPr>
            <a:r>
              <a:rPr lang="en-US" sz="2400" dirty="0"/>
              <a:t>Join MyFulbright at </a:t>
            </a:r>
            <a:r>
              <a:rPr lang="en-US" sz="2400" dirty="0">
                <a:hlinkClick r:id="rId3"/>
              </a:rPr>
              <a:t>cies2.org</a:t>
            </a:r>
            <a:endParaRPr lang="en-US" sz="2400" dirty="0"/>
          </a:p>
          <a:p>
            <a:pPr>
              <a:spcBef>
                <a:spcPts val="2400"/>
              </a:spcBef>
            </a:pPr>
            <a:r>
              <a:rPr lang="en-US" sz="2400" dirty="0"/>
              <a:t>Email us at </a:t>
            </a:r>
            <a:r>
              <a:rPr lang="en-US" sz="2400" dirty="0">
                <a:hlinkClick r:id="rId4"/>
              </a:rPr>
              <a:t>scholars@iie.org</a:t>
            </a:r>
            <a:r>
              <a:rPr lang="en-US" sz="2400" dirty="0"/>
              <a:t> </a:t>
            </a:r>
          </a:p>
          <a:p>
            <a:pPr>
              <a:spcBef>
                <a:spcPts val="2400"/>
              </a:spcBef>
            </a:pPr>
            <a:r>
              <a:rPr lang="en-US" sz="2400" dirty="0"/>
              <a:t>Visit </a:t>
            </a:r>
            <a:r>
              <a:rPr lang="en-US" sz="2400" dirty="0">
                <a:hlinkClick r:id="rId5" action="ppaction://hlinkfile"/>
              </a:rPr>
              <a:t>our website </a:t>
            </a:r>
            <a:r>
              <a:rPr lang="en-US" sz="2400" dirty="0"/>
              <a:t>to learn more about the </a:t>
            </a:r>
            <a:br>
              <a:rPr lang="en-US" sz="2400" dirty="0"/>
            </a:br>
            <a:r>
              <a:rPr lang="en-US" sz="2400" dirty="0"/>
              <a:t>Fulbright U.S. Scholar Program</a:t>
            </a:r>
          </a:p>
          <a:p>
            <a:pPr>
              <a:spcBef>
                <a:spcPts val="2400"/>
              </a:spcBef>
            </a:pPr>
            <a:r>
              <a:rPr lang="en-US" sz="2400" dirty="0">
                <a:hlinkClick r:id="rId6"/>
              </a:rPr>
              <a:t>Refer your colleagues</a:t>
            </a:r>
            <a:endParaRPr lang="en-US" sz="2400" dirty="0"/>
          </a:p>
        </p:txBody>
      </p:sp>
      <p:sp>
        <p:nvSpPr>
          <p:cNvPr id="3" name="Text Placeholder 2"/>
          <p:cNvSpPr>
            <a:spLocks noGrp="1"/>
          </p:cNvSpPr>
          <p:nvPr>
            <p:ph type="body" sz="quarter" idx="13"/>
          </p:nvPr>
        </p:nvSpPr>
        <p:spPr>
          <a:xfrm>
            <a:off x="7772400" y="76200"/>
            <a:ext cx="1371600" cy="381000"/>
          </a:xfrm>
        </p:spPr>
        <p:txBody>
          <a:bodyPr/>
          <a:lstStyle/>
          <a:p>
            <a:r>
              <a:rPr lang="en-US" dirty="0"/>
              <a:t>NEXT STEPS</a:t>
            </a:r>
          </a:p>
        </p:txBody>
      </p:sp>
      <p:pic>
        <p:nvPicPr>
          <p:cNvPr id="4" name="Picture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2500" y="4566097"/>
            <a:ext cx="838200" cy="844103"/>
          </a:xfrm>
          <a:prstGeom prst="rect">
            <a:avLst/>
          </a:prstGeom>
        </p:spPr>
      </p:pic>
      <p:pic>
        <p:nvPicPr>
          <p:cNvPr id="5" name="Picture 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000500" y="4572000"/>
            <a:ext cx="838200" cy="838200"/>
          </a:xfrm>
          <a:prstGeom prst="rect">
            <a:avLst/>
          </a:prstGeom>
        </p:spPr>
      </p:pic>
      <p:pic>
        <p:nvPicPr>
          <p:cNvPr id="6" name="Picture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10400" y="4566097"/>
            <a:ext cx="838200" cy="838200"/>
          </a:xfrm>
          <a:prstGeom prst="rect">
            <a:avLst/>
          </a:prstGeom>
        </p:spPr>
      </p:pic>
      <p:sp>
        <p:nvSpPr>
          <p:cNvPr id="9" name="Content Placeholder 7"/>
          <p:cNvSpPr txBox="1">
            <a:spLocks/>
          </p:cNvSpPr>
          <p:nvPr/>
        </p:nvSpPr>
        <p:spPr>
          <a:xfrm>
            <a:off x="76200" y="5497470"/>
            <a:ext cx="9067800" cy="522330"/>
          </a:xfrm>
          <a:prstGeom prst="rect">
            <a:avLst/>
          </a:prstGeom>
        </p:spPr>
        <p:txBody>
          <a:bodyPr/>
          <a:lstStyle>
            <a:lvl1pPr marL="342900" indent="-342900" algn="l" defTabSz="457200" rtl="0" eaLnBrk="0" fontAlgn="base" hangingPunct="0">
              <a:spcBef>
                <a:spcPct val="20000"/>
              </a:spcBef>
              <a:spcAft>
                <a:spcPct val="0"/>
              </a:spcAft>
              <a:buClr>
                <a:srgbClr val="C84D0A"/>
              </a:buClr>
              <a:buFontTx/>
              <a:buBlip>
                <a:blip r:embed="rId10"/>
              </a:buBlip>
              <a:defRPr lang="en-US" sz="2000" kern="1200" dirty="0" smtClean="0">
                <a:solidFill>
                  <a:srgbClr val="1B3A60"/>
                </a:solidFill>
                <a:latin typeface="+mn-lt"/>
                <a:ea typeface="+mn-ea"/>
                <a:cs typeface="+mn-cs"/>
              </a:defRPr>
            </a:lvl1pPr>
            <a:lvl2pPr marL="742950" indent="-285750" algn="l" defTabSz="457200" rtl="0" eaLnBrk="0" fontAlgn="base" hangingPunct="0">
              <a:spcBef>
                <a:spcPct val="20000"/>
              </a:spcBef>
              <a:spcAft>
                <a:spcPct val="0"/>
              </a:spcAft>
              <a:buClr>
                <a:srgbClr val="C84D0A"/>
              </a:buClr>
              <a:buFontTx/>
              <a:buBlip>
                <a:blip r:embed="rId10"/>
              </a:buBlip>
              <a:defRPr lang="en-US" sz="1800" kern="1200" dirty="0" smtClean="0">
                <a:solidFill>
                  <a:srgbClr val="1B3A60"/>
                </a:solidFill>
                <a:latin typeface="+mn-lt"/>
                <a:ea typeface="+mn-ea"/>
                <a:cs typeface="+mn-cs"/>
              </a:defRPr>
            </a:lvl2pPr>
            <a:lvl3pPr marL="1143000" indent="-228600" algn="l" defTabSz="457200" rtl="0" eaLnBrk="0" fontAlgn="base" hangingPunct="0">
              <a:spcBef>
                <a:spcPct val="20000"/>
              </a:spcBef>
              <a:spcAft>
                <a:spcPct val="0"/>
              </a:spcAft>
              <a:buClr>
                <a:srgbClr val="C84D0A"/>
              </a:buClr>
              <a:buFont typeface="Arial" charset="0"/>
              <a:buChar char="•"/>
              <a:defRPr lang="en-US" sz="1800" kern="1200" dirty="0" smtClean="0">
                <a:solidFill>
                  <a:srgbClr val="1B3A60"/>
                </a:solidFill>
                <a:latin typeface="+mn-lt"/>
                <a:ea typeface="+mn-ea"/>
                <a:cs typeface="+mn-cs"/>
              </a:defRPr>
            </a:lvl3pPr>
            <a:lvl4pPr marL="1600200" indent="-228600" algn="l" defTabSz="457200" rtl="0" eaLnBrk="0" fontAlgn="base" hangingPunct="0">
              <a:spcBef>
                <a:spcPct val="20000"/>
              </a:spcBef>
              <a:spcAft>
                <a:spcPct val="0"/>
              </a:spcAft>
              <a:buClr>
                <a:srgbClr val="C84D0A"/>
              </a:buClr>
              <a:buFont typeface="Arial" charset="0"/>
              <a:buChar char="–"/>
              <a:defRPr lang="en-US" sz="1800" kern="1200" dirty="0" smtClean="0">
                <a:solidFill>
                  <a:srgbClr val="1B3A60"/>
                </a:solidFill>
                <a:latin typeface="+mn-lt"/>
                <a:ea typeface="+mn-ea"/>
                <a:cs typeface="+mn-cs"/>
              </a:defRPr>
            </a:lvl4pPr>
            <a:lvl5pPr marL="2057400" indent="-228600" algn="l" defTabSz="457200" rtl="0" eaLnBrk="0" fontAlgn="base" hangingPunct="0">
              <a:spcBef>
                <a:spcPct val="20000"/>
              </a:spcBef>
              <a:spcAft>
                <a:spcPct val="0"/>
              </a:spcAft>
              <a:buClr>
                <a:srgbClr val="C84D0A"/>
              </a:buClr>
              <a:buFont typeface="Arial" charset="0"/>
              <a:buChar char="»"/>
              <a:defRPr lang="en-US" sz="1800" kern="1200" dirty="0">
                <a:solidFill>
                  <a:srgbClr val="1B3A6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2400"/>
              </a:spcBef>
              <a:buNone/>
            </a:pPr>
            <a:r>
              <a:rPr lang="en-US" sz="2100" dirty="0"/>
              <a:t>The Fulbright Program	@</a:t>
            </a:r>
            <a:r>
              <a:rPr lang="en-US" sz="2100" dirty="0" err="1"/>
              <a:t>FulbrightPrgrm</a:t>
            </a:r>
            <a:r>
              <a:rPr lang="en-US" sz="2100" dirty="0"/>
              <a:t>      @</a:t>
            </a:r>
            <a:r>
              <a:rPr lang="en-US" sz="2100" dirty="0" err="1"/>
              <a:t>the</a:t>
            </a:r>
            <a:r>
              <a:rPr lang="en-US" sz="2100" dirty="0" err="1">
                <a:latin typeface="Arial" panose="020B0604020202020204" pitchFamily="34" charset="0"/>
                <a:cs typeface="Arial" panose="020B0604020202020204" pitchFamily="34" charset="0"/>
              </a:rPr>
              <a:t>_</a:t>
            </a:r>
            <a:r>
              <a:rPr lang="en-US" sz="2100" dirty="0" err="1"/>
              <a:t>fulbright</a:t>
            </a:r>
            <a:r>
              <a:rPr lang="en-US" sz="2100" dirty="0" err="1">
                <a:latin typeface="Arial" panose="020B0604020202020204" pitchFamily="34" charset="0"/>
                <a:cs typeface="Arial" panose="020B0604020202020204" pitchFamily="34" charset="0"/>
              </a:rPr>
              <a:t>_</a:t>
            </a:r>
            <a:r>
              <a:rPr lang="en-US" sz="2100" dirty="0" err="1"/>
              <a:t>program</a:t>
            </a:r>
            <a:endParaRPr lang="en-US" sz="2100" dirty="0"/>
          </a:p>
        </p:txBody>
      </p:sp>
    </p:spTree>
    <p:extLst>
      <p:ext uri="{BB962C8B-B14F-4D97-AF65-F5344CB8AC3E}">
        <p14:creationId xmlns:p14="http://schemas.microsoft.com/office/powerpoint/2010/main" val="892355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86748" y="3048000"/>
            <a:ext cx="7484660" cy="48013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1" u="none" strike="noStrike" kern="0" cap="none" spc="0" normalizeH="0" baseline="0" noProof="0" dirty="0">
                <a:ln>
                  <a:noFill/>
                </a:ln>
                <a:effectLst/>
                <a:uLnTx/>
                <a:uFillTx/>
                <a:latin typeface="Open Sans"/>
              </a:rPr>
              <a:t>David Levin</a:t>
            </a:r>
            <a:br>
              <a:rPr kumimoji="0" lang="en-US" u="none" strike="noStrike" kern="0" cap="none" spc="0" normalizeH="0" baseline="0" noProof="0" dirty="0">
                <a:ln>
                  <a:noFill/>
                </a:ln>
                <a:effectLst/>
                <a:uLnTx/>
                <a:uFillTx/>
                <a:latin typeface="Open Sans"/>
              </a:rPr>
            </a:br>
            <a:r>
              <a:rPr kumimoji="0" lang="en-US" u="none" strike="noStrike" kern="0" cap="none" spc="0" normalizeH="0" baseline="0" noProof="0" dirty="0">
                <a:ln>
                  <a:noFill/>
                </a:ln>
                <a:effectLst/>
                <a:uLnTx/>
                <a:uFillTx/>
                <a:latin typeface="Open Sans"/>
              </a:rPr>
              <a:t>U.S. Department of State</a:t>
            </a:r>
            <a:br>
              <a:rPr kumimoji="0" lang="en-US" u="none" strike="noStrike" kern="0" cap="none" spc="0" normalizeH="0" baseline="0" noProof="0" dirty="0">
                <a:ln>
                  <a:noFill/>
                </a:ln>
                <a:effectLst/>
                <a:uLnTx/>
                <a:uFillTx/>
                <a:latin typeface="Open Sans"/>
              </a:rPr>
            </a:br>
            <a:br>
              <a:rPr kumimoji="0" lang="en-US" b="1" u="none" strike="noStrike" kern="0" cap="none" spc="0" normalizeH="0" baseline="0" noProof="0" dirty="0">
                <a:ln>
                  <a:noFill/>
                </a:ln>
                <a:effectLst/>
                <a:uLnTx/>
                <a:uFillTx/>
                <a:latin typeface="Open Sans"/>
              </a:rPr>
            </a:br>
            <a:r>
              <a:rPr kumimoji="0" lang="en-US" b="1" u="none" strike="noStrike" kern="0" cap="none" spc="0" normalizeH="0" baseline="0" noProof="0" dirty="0">
                <a:ln>
                  <a:noFill/>
                </a:ln>
                <a:effectLst/>
                <a:uLnTx/>
                <a:uFillTx/>
                <a:latin typeface="Open Sans"/>
              </a:rPr>
              <a:t>Dr. Joseph Hill</a:t>
            </a:r>
          </a:p>
          <a:p>
            <a:pPr marL="0" marR="0" lvl="0" indent="0" defTabSz="914400" eaLnBrk="1" fontAlgn="auto" latinLnBrk="0" hangingPunct="1">
              <a:lnSpc>
                <a:spcPct val="100000"/>
              </a:lnSpc>
              <a:spcBef>
                <a:spcPts val="0"/>
              </a:spcBef>
              <a:spcAft>
                <a:spcPts val="0"/>
              </a:spcAft>
              <a:buClrTx/>
              <a:buSzTx/>
              <a:buFontTx/>
              <a:buNone/>
              <a:tabLst/>
              <a:defRPr/>
            </a:pPr>
            <a:r>
              <a:rPr lang="en-US" kern="0" dirty="0">
                <a:latin typeface="Open Sans"/>
              </a:rPr>
              <a:t>Rochester Institute of Technology</a:t>
            </a:r>
            <a:br>
              <a:rPr lang="en-US" kern="0" dirty="0">
                <a:latin typeface="Open Sans"/>
              </a:rPr>
            </a:br>
            <a:br>
              <a:rPr lang="en-US" kern="0" dirty="0">
                <a:latin typeface="Open Sans"/>
              </a:rPr>
            </a:br>
            <a:r>
              <a:rPr lang="en-US" b="1" kern="0" dirty="0">
                <a:latin typeface="Open Sans"/>
              </a:rPr>
              <a:t>Justin Harford</a:t>
            </a:r>
          </a:p>
          <a:p>
            <a:pPr marL="0" marR="0" lvl="0" indent="0" defTabSz="914400" eaLnBrk="1" fontAlgn="auto" latinLnBrk="0" hangingPunct="1">
              <a:lnSpc>
                <a:spcPct val="100000"/>
              </a:lnSpc>
              <a:spcBef>
                <a:spcPts val="0"/>
              </a:spcBef>
              <a:spcAft>
                <a:spcPts val="0"/>
              </a:spcAft>
              <a:buClrTx/>
              <a:buSzTx/>
              <a:buFontTx/>
              <a:buNone/>
              <a:tabLst/>
              <a:defRPr/>
            </a:pPr>
            <a:r>
              <a:rPr lang="en-US" kern="0" dirty="0">
                <a:latin typeface="Open Sans"/>
              </a:rPr>
              <a:t>National Clearinghouse on Disability and Exchange</a:t>
            </a:r>
            <a:br>
              <a:rPr lang="en-US" kern="0" dirty="0">
                <a:latin typeface="Open Sans"/>
              </a:rPr>
            </a:br>
            <a:r>
              <a:rPr lang="en-US" kern="0" dirty="0">
                <a:latin typeface="Open Sans"/>
              </a:rPr>
              <a:t>Mobility International USA</a:t>
            </a:r>
            <a:br>
              <a:rPr lang="en-US" kern="0" dirty="0">
                <a:latin typeface="Open Sans"/>
              </a:rPr>
            </a:br>
            <a:br>
              <a:rPr lang="en-US" kern="0" dirty="0">
                <a:latin typeface="Open Sans"/>
              </a:rPr>
            </a:br>
            <a:r>
              <a:rPr lang="en-US" b="1" kern="0" dirty="0">
                <a:latin typeface="Open Sans"/>
              </a:rPr>
              <a:t>Peter Raucci</a:t>
            </a:r>
          </a:p>
          <a:p>
            <a:pPr marL="0" marR="0" lvl="0" indent="0" defTabSz="914400" eaLnBrk="1" fontAlgn="auto" latinLnBrk="0" hangingPunct="1">
              <a:lnSpc>
                <a:spcPct val="100000"/>
              </a:lnSpc>
              <a:spcBef>
                <a:spcPts val="0"/>
              </a:spcBef>
              <a:spcAft>
                <a:spcPts val="0"/>
              </a:spcAft>
              <a:buClrTx/>
              <a:buSzTx/>
              <a:buFontTx/>
              <a:buNone/>
              <a:tabLst/>
              <a:defRPr/>
            </a:pPr>
            <a:r>
              <a:rPr lang="en-US" kern="0" dirty="0">
                <a:latin typeface="Open Sans"/>
              </a:rPr>
              <a:t>Institute of International Education </a:t>
            </a:r>
          </a:p>
          <a:p>
            <a:pPr marL="0" marR="0" lvl="0" indent="0" defTabSz="914400" eaLnBrk="1" fontAlgn="auto" latinLnBrk="0" hangingPunct="1">
              <a:lnSpc>
                <a:spcPct val="100000"/>
              </a:lnSpc>
              <a:spcBef>
                <a:spcPts val="0"/>
              </a:spcBef>
              <a:spcAft>
                <a:spcPts val="0"/>
              </a:spcAft>
              <a:buClrTx/>
              <a:buSzTx/>
              <a:buFontTx/>
              <a:buNone/>
              <a:tabLst/>
              <a:defRPr/>
            </a:pPr>
            <a:br>
              <a:rPr lang="en-US" sz="1400" kern="0" dirty="0">
                <a:latin typeface="Open Sans"/>
              </a:rPr>
            </a:br>
            <a:r>
              <a:rPr lang="en-US" sz="1400" kern="0" dirty="0">
                <a:latin typeface="Open Sans"/>
              </a:rPr>
              <a:t>July 20, 2018 | </a:t>
            </a:r>
            <a:r>
              <a:rPr lang="en-US" sz="1400" kern="0" dirty="0">
                <a:latin typeface="Open Sans"/>
                <a:hlinkClick r:id="rId3"/>
              </a:rPr>
              <a:t>scholars@iie.org</a:t>
            </a:r>
            <a:r>
              <a:rPr lang="en-US" sz="1400" kern="0" dirty="0">
                <a:latin typeface="Open Sans"/>
              </a:rPr>
              <a:t> </a:t>
            </a:r>
          </a:p>
          <a:p>
            <a:pPr marL="0" marR="0" lvl="0" indent="0" defTabSz="914400" eaLnBrk="1" fontAlgn="auto" latinLnBrk="0" hangingPunct="1">
              <a:lnSpc>
                <a:spcPct val="100000"/>
              </a:lnSpc>
              <a:spcBef>
                <a:spcPts val="0"/>
              </a:spcBef>
              <a:spcAft>
                <a:spcPts val="0"/>
              </a:spcAft>
              <a:buClrTx/>
              <a:buSzTx/>
              <a:buFontTx/>
              <a:buNone/>
              <a:tabLst/>
              <a:defRPr/>
            </a:pPr>
            <a:br>
              <a:rPr lang="en-US" sz="2000" kern="0" dirty="0">
                <a:solidFill>
                  <a:srgbClr val="57585B"/>
                </a:solidFill>
                <a:latin typeface="Open Sans"/>
              </a:rPr>
            </a:br>
            <a:endParaRPr lang="en-US" kern="0" dirty="0">
              <a:solidFill>
                <a:srgbClr val="57585B"/>
              </a:solidFill>
              <a:latin typeface="Open San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1" u="none" strike="noStrike" kern="0" cap="none" spc="0" normalizeH="0" baseline="0" noProof="0" dirty="0">
              <a:ln>
                <a:noFill/>
              </a:ln>
              <a:solidFill>
                <a:srgbClr val="57585B"/>
              </a:solidFill>
              <a:effectLst/>
              <a:uLnTx/>
              <a:uFillTx/>
              <a:latin typeface="Open Sans"/>
            </a:endParaRPr>
          </a:p>
        </p:txBody>
      </p:sp>
      <p:sp>
        <p:nvSpPr>
          <p:cNvPr id="7" name="Text Placeholder 2"/>
          <p:cNvSpPr>
            <a:spLocks noGrp="1"/>
          </p:cNvSpPr>
          <p:nvPr>
            <p:ph type="body" sz="quarter" idx="10"/>
          </p:nvPr>
        </p:nvSpPr>
        <p:spPr>
          <a:xfrm>
            <a:off x="176210" y="1714865"/>
            <a:ext cx="8739190" cy="633218"/>
          </a:xfrm>
        </p:spPr>
        <p:txBody>
          <a:bodyPr/>
          <a:lstStyle/>
          <a:p>
            <a:r>
              <a:rPr lang="en-US" dirty="0"/>
              <a:t>Applying for A Fulbright U.S. Scholar Award: Insights for Applicants with Disabilities</a:t>
            </a:r>
          </a:p>
        </p:txBody>
      </p:sp>
    </p:spTree>
    <p:extLst>
      <p:ext uri="{BB962C8B-B14F-4D97-AF65-F5344CB8AC3E}">
        <p14:creationId xmlns:p14="http://schemas.microsoft.com/office/powerpoint/2010/main" val="3515985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09600" y="381000"/>
            <a:ext cx="7696200" cy="533400"/>
          </a:xfrm>
        </p:spPr>
        <p:txBody>
          <a:bodyPr/>
          <a:lstStyle/>
          <a:p>
            <a:r>
              <a:rPr lang="en-US" dirty="0"/>
              <a:t>The Fulbright Program</a:t>
            </a:r>
          </a:p>
        </p:txBody>
      </p:sp>
      <p:sp>
        <p:nvSpPr>
          <p:cNvPr id="11" name="Rectangle 10"/>
          <p:cNvSpPr/>
          <p:nvPr/>
        </p:nvSpPr>
        <p:spPr>
          <a:xfrm>
            <a:off x="762000" y="1352550"/>
            <a:ext cx="7444335" cy="1988627"/>
          </a:xfrm>
          <a:prstGeom prst="rect">
            <a:avLst/>
          </a:prstGeom>
          <a:noFill/>
          <a:ln w="6032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Content Placeholder 7"/>
          <p:cNvPicPr>
            <a:picLocks noGrp="1" noChangeAspect="1"/>
          </p:cNvPicPr>
          <p:nvPr>
            <p:ph sz="quarter" idx="11"/>
          </p:nvPr>
        </p:nvPicPr>
        <p:blipFill rotWithShape="1">
          <a:blip r:embed="rId3" cstate="screen">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a:ext>
            </a:extLst>
          </a:blip>
          <a:srcRect/>
          <a:stretch/>
        </p:blipFill>
        <p:spPr>
          <a:xfrm>
            <a:off x="457200" y="1384838"/>
            <a:ext cx="4038600" cy="2613978"/>
          </a:xfrm>
        </p:spPr>
      </p:pic>
      <p:pic>
        <p:nvPicPr>
          <p:cNvPr id="12" name="Picture 11"/>
          <p:cNvPicPr>
            <a:picLocks noChangeAspect="1"/>
          </p:cNvPicPr>
          <p:nvPr/>
        </p:nvPicPr>
        <p:blipFill rotWithShape="1">
          <a:blip r:embed="rId5" cstate="screen">
            <a:extLst>
              <a:ext uri="{BEBA8EAE-BF5A-486C-A8C5-ECC9F3942E4B}">
                <a14:imgProps xmlns:a14="http://schemas.microsoft.com/office/drawing/2010/main">
                  <a14:imgLayer r:embed="rId6">
                    <a14:imgEffect>
                      <a14:saturation sat="150000"/>
                    </a14:imgEffect>
                  </a14:imgLayer>
                </a14:imgProps>
              </a:ext>
              <a:ext uri="{28A0092B-C50C-407E-A947-70E740481C1C}">
                <a14:useLocalDpi xmlns:a14="http://schemas.microsoft.com/office/drawing/2010/main"/>
              </a:ext>
            </a:extLst>
          </a:blip>
          <a:srcRect l="4879" t="18899"/>
          <a:stretch/>
        </p:blipFill>
        <p:spPr>
          <a:xfrm>
            <a:off x="4572000" y="1384838"/>
            <a:ext cx="4038600" cy="2582510"/>
          </a:xfrm>
          <a:prstGeom prst="rect">
            <a:avLst/>
          </a:prstGeom>
        </p:spPr>
      </p:pic>
      <p:sp>
        <p:nvSpPr>
          <p:cNvPr id="10" name="Content Placeholder 2"/>
          <p:cNvSpPr txBox="1">
            <a:spLocks/>
          </p:cNvSpPr>
          <p:nvPr/>
        </p:nvSpPr>
        <p:spPr>
          <a:xfrm>
            <a:off x="228600" y="4114800"/>
            <a:ext cx="8915400" cy="1600200"/>
          </a:xfrm>
          <a:prstGeom prst="rect">
            <a:avLst/>
          </a:prstGeom>
        </p:spPr>
        <p:txBody>
          <a:bodyPr/>
          <a:lstStyle>
            <a:lvl1pPr marL="342900" indent="-342900" algn="l" defTabSz="457200" rtl="0" eaLnBrk="0" fontAlgn="base" hangingPunct="0">
              <a:spcBef>
                <a:spcPct val="20000"/>
              </a:spcBef>
              <a:spcAft>
                <a:spcPct val="0"/>
              </a:spcAft>
              <a:buClr>
                <a:srgbClr val="C84D0A"/>
              </a:buClr>
              <a:buFontTx/>
              <a:buBlip>
                <a:blip r:embed="rId7"/>
              </a:buBlip>
              <a:defRPr lang="en-US" sz="2000" kern="1200" dirty="0" smtClean="0">
                <a:solidFill>
                  <a:srgbClr val="1B3A60"/>
                </a:solidFill>
                <a:latin typeface="+mn-lt"/>
                <a:ea typeface="+mn-ea"/>
                <a:cs typeface="+mn-cs"/>
              </a:defRPr>
            </a:lvl1pPr>
            <a:lvl2pPr marL="742950" indent="-285750" algn="l" defTabSz="457200" rtl="0" eaLnBrk="0" fontAlgn="base" hangingPunct="0">
              <a:spcBef>
                <a:spcPct val="20000"/>
              </a:spcBef>
              <a:spcAft>
                <a:spcPct val="0"/>
              </a:spcAft>
              <a:buClr>
                <a:srgbClr val="C84D0A"/>
              </a:buClr>
              <a:buFontTx/>
              <a:buBlip>
                <a:blip r:embed="rId7"/>
              </a:buBlip>
              <a:defRPr lang="en-US" sz="1800" kern="1200" dirty="0" smtClean="0">
                <a:solidFill>
                  <a:srgbClr val="1B3A60"/>
                </a:solidFill>
                <a:latin typeface="+mn-lt"/>
                <a:ea typeface="+mn-ea"/>
                <a:cs typeface="+mn-cs"/>
              </a:defRPr>
            </a:lvl2pPr>
            <a:lvl3pPr marL="1143000" indent="-228600" algn="l" defTabSz="457200" rtl="0" eaLnBrk="0" fontAlgn="base" hangingPunct="0">
              <a:spcBef>
                <a:spcPct val="20000"/>
              </a:spcBef>
              <a:spcAft>
                <a:spcPct val="0"/>
              </a:spcAft>
              <a:buClr>
                <a:srgbClr val="C84D0A"/>
              </a:buClr>
              <a:buFont typeface="Arial" charset="0"/>
              <a:buChar char="•"/>
              <a:defRPr lang="en-US" sz="1800" kern="1200" dirty="0" smtClean="0">
                <a:solidFill>
                  <a:srgbClr val="1B3A60"/>
                </a:solidFill>
                <a:latin typeface="+mn-lt"/>
                <a:ea typeface="+mn-ea"/>
                <a:cs typeface="+mn-cs"/>
              </a:defRPr>
            </a:lvl3pPr>
            <a:lvl4pPr marL="1600200" indent="-228600" algn="l" defTabSz="457200" rtl="0" eaLnBrk="0" fontAlgn="base" hangingPunct="0">
              <a:spcBef>
                <a:spcPct val="20000"/>
              </a:spcBef>
              <a:spcAft>
                <a:spcPct val="0"/>
              </a:spcAft>
              <a:buClr>
                <a:srgbClr val="C84D0A"/>
              </a:buClr>
              <a:buFont typeface="Arial" charset="0"/>
              <a:buChar char="–"/>
              <a:defRPr lang="en-US" sz="1800" kern="1200" dirty="0" smtClean="0">
                <a:solidFill>
                  <a:srgbClr val="1B3A60"/>
                </a:solidFill>
                <a:latin typeface="+mn-lt"/>
                <a:ea typeface="+mn-ea"/>
                <a:cs typeface="+mn-cs"/>
              </a:defRPr>
            </a:lvl4pPr>
            <a:lvl5pPr marL="2057400" indent="-228600" algn="l" defTabSz="457200" rtl="0" eaLnBrk="0" fontAlgn="base" hangingPunct="0">
              <a:spcBef>
                <a:spcPct val="20000"/>
              </a:spcBef>
              <a:spcAft>
                <a:spcPct val="0"/>
              </a:spcAft>
              <a:buClr>
                <a:srgbClr val="C84D0A"/>
              </a:buClr>
              <a:buFont typeface="Arial" charset="0"/>
              <a:buChar char="»"/>
              <a:defRPr lang="en-US" sz="1800" kern="1200" dirty="0">
                <a:solidFill>
                  <a:srgbClr val="1B3A6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dirty="0"/>
              <a:t>Established 1946 to expand and strengthen the relationships between the people of the United States and citizens of the rest of the world</a:t>
            </a:r>
            <a:br>
              <a:rPr lang="en-US" dirty="0"/>
            </a:br>
            <a:endParaRPr lang="en-US" sz="1600" dirty="0"/>
          </a:p>
          <a:p>
            <a:pPr>
              <a:spcBef>
                <a:spcPts val="0"/>
              </a:spcBef>
            </a:pPr>
            <a:r>
              <a:rPr lang="en-US" dirty="0"/>
              <a:t>Sponsored by U.S. Department of State’s Bureau of Educational and Cultural Affairs and administered by the Institute of International Education’s Council for International Exchange of Scholars (CIES)</a:t>
            </a:r>
          </a:p>
        </p:txBody>
      </p:sp>
    </p:spTree>
    <p:extLst>
      <p:ext uri="{BB962C8B-B14F-4D97-AF65-F5344CB8AC3E}">
        <p14:creationId xmlns:p14="http://schemas.microsoft.com/office/powerpoint/2010/main" val="2172525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09600" y="381000"/>
            <a:ext cx="7696200" cy="533400"/>
          </a:xfrm>
        </p:spPr>
        <p:txBody>
          <a:bodyPr/>
          <a:lstStyle/>
          <a:p>
            <a:r>
              <a:rPr lang="en-US" dirty="0"/>
              <a:t>What is the Fulbright Scholar Program?</a:t>
            </a:r>
          </a:p>
        </p:txBody>
      </p:sp>
      <p:sp>
        <p:nvSpPr>
          <p:cNvPr id="11" name="Rectangle 10"/>
          <p:cNvSpPr/>
          <p:nvPr/>
        </p:nvSpPr>
        <p:spPr>
          <a:xfrm>
            <a:off x="762000" y="1352550"/>
            <a:ext cx="7444335" cy="1988627"/>
          </a:xfrm>
          <a:prstGeom prst="rect">
            <a:avLst/>
          </a:prstGeom>
          <a:noFill/>
          <a:ln w="6032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5"/>
          <p:cNvSpPr/>
          <p:nvPr/>
        </p:nvSpPr>
        <p:spPr>
          <a:xfrm>
            <a:off x="609599" y="1295400"/>
            <a:ext cx="7596735" cy="4191000"/>
          </a:xfrm>
          <a:prstGeom prst="rect">
            <a:avLst/>
          </a:prstGeom>
        </p:spPr>
        <p:txBody>
          <a:bodyPr wrap="square">
            <a:spAutoFit/>
          </a:bodyPr>
          <a:lstStyle/>
          <a:p>
            <a:pPr marL="342900" lvl="0" indent="-342900" eaLnBrk="0" hangingPunct="0">
              <a:spcBef>
                <a:spcPct val="20000"/>
              </a:spcBef>
              <a:buClr>
                <a:srgbClr val="C84D0A"/>
              </a:buClr>
              <a:buFont typeface="Wingdings" panose="05000000000000000000" pitchFamily="2" charset="2"/>
              <a:buChar char="Ø"/>
            </a:pPr>
            <a:r>
              <a:rPr lang="en-US" sz="2000" b="1" dirty="0">
                <a:solidFill>
                  <a:srgbClr val="1B3A60"/>
                </a:solidFill>
                <a:latin typeface="Open Sans"/>
                <a:cs typeface="+mn-cs"/>
              </a:rPr>
              <a:t>More than 800 Grants in +125 countries</a:t>
            </a:r>
          </a:p>
          <a:p>
            <a:pPr marL="742950" lvl="1" indent="-285750" eaLnBrk="0" hangingPunct="0">
              <a:spcBef>
                <a:spcPct val="20000"/>
              </a:spcBef>
              <a:buClr>
                <a:srgbClr val="C84D0A"/>
              </a:buClr>
              <a:buFont typeface="Arial" panose="020B0604020202020204" pitchFamily="34" charset="0"/>
              <a:buChar char="•"/>
            </a:pPr>
            <a:r>
              <a:rPr lang="en-US" sz="2000" dirty="0">
                <a:solidFill>
                  <a:srgbClr val="1B3A60"/>
                </a:solidFill>
                <a:latin typeface="Open Sans"/>
                <a:cs typeface="+mn-cs"/>
              </a:rPr>
              <a:t>Programs designed in the hosting country</a:t>
            </a:r>
          </a:p>
          <a:p>
            <a:pPr marL="742950" lvl="1" indent="-285750" eaLnBrk="0" hangingPunct="0">
              <a:spcBef>
                <a:spcPct val="20000"/>
              </a:spcBef>
              <a:buClr>
                <a:srgbClr val="C84D0A"/>
              </a:buClr>
              <a:buFont typeface="Arial" panose="020B0604020202020204" pitchFamily="34" charset="0"/>
              <a:buChar char="•"/>
            </a:pPr>
            <a:r>
              <a:rPr lang="en-US" sz="2000" dirty="0">
                <a:solidFill>
                  <a:srgbClr val="1B3A60"/>
                </a:solidFill>
                <a:latin typeface="Open Sans"/>
                <a:cs typeface="+mn-cs"/>
              </a:rPr>
              <a:t>Grants for teaching, research and teaching/research</a:t>
            </a:r>
          </a:p>
          <a:p>
            <a:pPr marL="742950" lvl="1" indent="-285750" eaLnBrk="0" hangingPunct="0">
              <a:spcBef>
                <a:spcPct val="20000"/>
              </a:spcBef>
              <a:buClr>
                <a:srgbClr val="C84D0A"/>
              </a:buClr>
              <a:buFont typeface="Arial" panose="020B0604020202020204" pitchFamily="34" charset="0"/>
              <a:buChar char="•"/>
            </a:pPr>
            <a:r>
              <a:rPr lang="en-US" sz="2000" dirty="0">
                <a:solidFill>
                  <a:srgbClr val="1B3A60"/>
                </a:solidFill>
                <a:latin typeface="Open Sans"/>
                <a:cs typeface="+mn-cs"/>
              </a:rPr>
              <a:t>Faculty</a:t>
            </a:r>
          </a:p>
          <a:p>
            <a:pPr marL="742950" lvl="1" indent="-285750" eaLnBrk="0" hangingPunct="0">
              <a:spcBef>
                <a:spcPct val="20000"/>
              </a:spcBef>
              <a:buClr>
                <a:srgbClr val="C84D0A"/>
              </a:buClr>
              <a:buFont typeface="Arial" panose="020B0604020202020204" pitchFamily="34" charset="0"/>
              <a:buChar char="•"/>
            </a:pPr>
            <a:r>
              <a:rPr lang="en-US" sz="2000" dirty="0">
                <a:solidFill>
                  <a:srgbClr val="1B3A60"/>
                </a:solidFill>
                <a:latin typeface="Open Sans"/>
                <a:cs typeface="+mn-cs"/>
              </a:rPr>
              <a:t>Administrators</a:t>
            </a:r>
          </a:p>
          <a:p>
            <a:pPr marL="742950" lvl="1" indent="-285750" eaLnBrk="0" hangingPunct="0">
              <a:spcBef>
                <a:spcPct val="20000"/>
              </a:spcBef>
              <a:buClr>
                <a:srgbClr val="C84D0A"/>
              </a:buClr>
              <a:buFont typeface="Arial" panose="020B0604020202020204" pitchFamily="34" charset="0"/>
              <a:buChar char="•"/>
            </a:pPr>
            <a:r>
              <a:rPr lang="en-US" sz="2000" dirty="0">
                <a:solidFill>
                  <a:srgbClr val="1B3A60"/>
                </a:solidFill>
                <a:latin typeface="Open Sans"/>
                <a:cs typeface="+mn-cs"/>
              </a:rPr>
              <a:t>Professionals</a:t>
            </a:r>
          </a:p>
          <a:p>
            <a:pPr lvl="1" eaLnBrk="0" hangingPunct="0">
              <a:spcBef>
                <a:spcPct val="20000"/>
              </a:spcBef>
              <a:buClr>
                <a:srgbClr val="C84D0A"/>
              </a:buClr>
            </a:pPr>
            <a:endParaRPr lang="en-US" sz="2000" dirty="0">
              <a:solidFill>
                <a:srgbClr val="1B3A60"/>
              </a:solidFill>
              <a:latin typeface="Open Sans"/>
              <a:cs typeface="+mn-cs"/>
            </a:endParaRPr>
          </a:p>
          <a:p>
            <a:pPr marL="342900" lvl="0" indent="-342900" eaLnBrk="0" hangingPunct="0">
              <a:spcBef>
                <a:spcPct val="20000"/>
              </a:spcBef>
              <a:buClr>
                <a:srgbClr val="C84D0A"/>
              </a:buClr>
              <a:buFont typeface="Wingdings" panose="05000000000000000000" pitchFamily="2" charset="2"/>
              <a:buChar char="Ø"/>
            </a:pPr>
            <a:r>
              <a:rPr lang="en-US" sz="2000" b="1" dirty="0">
                <a:solidFill>
                  <a:srgbClr val="1B3A60"/>
                </a:solidFill>
                <a:latin typeface="Open Sans"/>
                <a:cs typeface="+mn-cs"/>
              </a:rPr>
              <a:t>Grant Lengths</a:t>
            </a:r>
          </a:p>
          <a:p>
            <a:pPr marL="742950" lvl="1" indent="-285750" eaLnBrk="0" hangingPunct="0">
              <a:spcBef>
                <a:spcPct val="20000"/>
              </a:spcBef>
              <a:buClr>
                <a:srgbClr val="C84D0A"/>
              </a:buClr>
              <a:buFont typeface="Arial" panose="020B0604020202020204" pitchFamily="34" charset="0"/>
              <a:buChar char="•"/>
            </a:pPr>
            <a:r>
              <a:rPr lang="en-US" sz="2000" dirty="0">
                <a:solidFill>
                  <a:srgbClr val="1B3A60"/>
                </a:solidFill>
                <a:latin typeface="Open Sans"/>
                <a:cs typeface="+mn-cs"/>
              </a:rPr>
              <a:t>Core grants of – two to twelve months – annual competition</a:t>
            </a:r>
          </a:p>
          <a:p>
            <a:pPr marL="742950" lvl="1" indent="-285750" eaLnBrk="0" hangingPunct="0">
              <a:spcBef>
                <a:spcPct val="20000"/>
              </a:spcBef>
              <a:buClr>
                <a:srgbClr val="C84D0A"/>
              </a:buClr>
              <a:buFont typeface="Arial" panose="020B0604020202020204" pitchFamily="34" charset="0"/>
              <a:buChar char="•"/>
            </a:pPr>
            <a:r>
              <a:rPr lang="en-US" sz="2000" dirty="0">
                <a:solidFill>
                  <a:srgbClr val="1B3A60"/>
                </a:solidFill>
                <a:latin typeface="Open Sans"/>
                <a:cs typeface="+mn-cs"/>
              </a:rPr>
              <a:t>Seminars – two to three weeks – annual competition</a:t>
            </a:r>
          </a:p>
        </p:txBody>
      </p:sp>
    </p:spTree>
    <p:extLst>
      <p:ext uri="{BB962C8B-B14F-4D97-AF65-F5344CB8AC3E}">
        <p14:creationId xmlns:p14="http://schemas.microsoft.com/office/powerpoint/2010/main" val="2763328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33400" y="386831"/>
            <a:ext cx="7772400" cy="661141"/>
          </a:xfrm>
        </p:spPr>
        <p:txBody>
          <a:bodyPr/>
          <a:lstStyle/>
          <a:p>
            <a:r>
              <a:rPr lang="en-US" dirty="0"/>
              <a:t>Fulbright in Numbers</a:t>
            </a:r>
          </a:p>
        </p:txBody>
      </p:sp>
      <p:sp>
        <p:nvSpPr>
          <p:cNvPr id="6" name="TextBox 5"/>
          <p:cNvSpPr txBox="1"/>
          <p:nvPr/>
        </p:nvSpPr>
        <p:spPr>
          <a:xfrm>
            <a:off x="2475470" y="1398103"/>
            <a:ext cx="2057400" cy="4278094"/>
          </a:xfrm>
          <a:prstGeom prst="rect">
            <a:avLst/>
          </a:prstGeom>
          <a:noFill/>
        </p:spPr>
        <p:txBody>
          <a:bodyPr wrap="square" rtlCol="0">
            <a:spAutoFit/>
          </a:bodyPr>
          <a:lstStyle/>
          <a:p>
            <a:r>
              <a:rPr lang="en-US" sz="2500" b="1" dirty="0">
                <a:solidFill>
                  <a:srgbClr val="E3452F"/>
                </a:solidFill>
                <a:latin typeface="+mj-lt"/>
              </a:rPr>
              <a:t>380,000+</a:t>
            </a:r>
            <a:br>
              <a:rPr lang="en-US" dirty="0">
                <a:latin typeface="+mj-lt"/>
              </a:rPr>
            </a:br>
            <a:r>
              <a:rPr lang="en-US" sz="1600" dirty="0" err="1">
                <a:solidFill>
                  <a:srgbClr val="1B3A60"/>
                </a:solidFill>
                <a:latin typeface="+mj-lt"/>
              </a:rPr>
              <a:t>Fulbrights</a:t>
            </a:r>
            <a:r>
              <a:rPr lang="en-US" sz="1600" dirty="0">
                <a:solidFill>
                  <a:srgbClr val="1B3A60"/>
                </a:solidFill>
                <a:latin typeface="+mj-lt"/>
              </a:rPr>
              <a:t> awarded</a:t>
            </a:r>
            <a:br>
              <a:rPr lang="en-US" sz="1600" dirty="0">
                <a:solidFill>
                  <a:srgbClr val="1B3A60"/>
                </a:solidFill>
                <a:latin typeface="+mj-lt"/>
              </a:rPr>
            </a:br>
            <a:r>
              <a:rPr lang="en-US" sz="1600" dirty="0">
                <a:solidFill>
                  <a:srgbClr val="1B3A60"/>
                </a:solidFill>
                <a:latin typeface="+mj-lt"/>
              </a:rPr>
              <a:t>since 1946 </a:t>
            </a:r>
            <a:br>
              <a:rPr lang="en-US" sz="300" dirty="0">
                <a:solidFill>
                  <a:srgbClr val="1B3A60"/>
                </a:solidFill>
                <a:latin typeface="+mj-lt"/>
              </a:rPr>
            </a:br>
            <a:br>
              <a:rPr lang="en-US" sz="300" dirty="0">
                <a:solidFill>
                  <a:srgbClr val="1B3A60"/>
                </a:solidFill>
                <a:latin typeface="+mj-lt"/>
              </a:rPr>
            </a:br>
            <a:br>
              <a:rPr lang="en-US" sz="300" dirty="0">
                <a:solidFill>
                  <a:srgbClr val="1B3A60"/>
                </a:solidFill>
                <a:latin typeface="+mj-lt"/>
              </a:rPr>
            </a:br>
            <a:br>
              <a:rPr lang="en-US" sz="300" dirty="0">
                <a:solidFill>
                  <a:srgbClr val="1B3A60"/>
                </a:solidFill>
                <a:latin typeface="+mj-lt"/>
              </a:rPr>
            </a:br>
            <a:br>
              <a:rPr lang="en-US" sz="300" dirty="0">
                <a:solidFill>
                  <a:srgbClr val="1B3A60"/>
                </a:solidFill>
                <a:latin typeface="+mj-lt"/>
              </a:rPr>
            </a:br>
            <a:r>
              <a:rPr lang="en-US" sz="2500" b="1" dirty="0">
                <a:solidFill>
                  <a:srgbClr val="E3452F"/>
                </a:solidFill>
                <a:latin typeface="+mj-lt"/>
              </a:rPr>
              <a:t>800</a:t>
            </a:r>
          </a:p>
          <a:p>
            <a:r>
              <a:rPr lang="en-US" sz="1600" dirty="0">
                <a:solidFill>
                  <a:srgbClr val="1B3A60"/>
                </a:solidFill>
                <a:latin typeface="+mj-lt"/>
              </a:rPr>
              <a:t>U.S. Scholar </a:t>
            </a:r>
            <a:br>
              <a:rPr lang="en-US" sz="1600" dirty="0">
                <a:solidFill>
                  <a:srgbClr val="1B3A60"/>
                </a:solidFill>
                <a:latin typeface="+mj-lt"/>
              </a:rPr>
            </a:br>
            <a:r>
              <a:rPr lang="en-US" sz="1600" dirty="0">
                <a:solidFill>
                  <a:srgbClr val="1B3A60"/>
                </a:solidFill>
                <a:latin typeface="+mj-lt"/>
              </a:rPr>
              <a:t>grants annually</a:t>
            </a:r>
          </a:p>
          <a:p>
            <a:endParaRPr lang="en-US" sz="1600" dirty="0">
              <a:solidFill>
                <a:srgbClr val="1B3A60"/>
              </a:solidFill>
              <a:latin typeface="+mj-lt"/>
            </a:endParaRPr>
          </a:p>
          <a:p>
            <a:r>
              <a:rPr lang="en-US" sz="2500" b="1" dirty="0">
                <a:solidFill>
                  <a:srgbClr val="E3452F"/>
                </a:solidFill>
                <a:latin typeface="+mj-lt"/>
              </a:rPr>
              <a:t>160</a:t>
            </a:r>
          </a:p>
          <a:p>
            <a:r>
              <a:rPr lang="en-US" sz="1600" dirty="0">
                <a:solidFill>
                  <a:srgbClr val="1B3A60"/>
                </a:solidFill>
                <a:latin typeface="+mj-lt"/>
              </a:rPr>
              <a:t>Participants</a:t>
            </a:r>
            <a:br>
              <a:rPr lang="en-US" sz="1600" dirty="0">
                <a:solidFill>
                  <a:srgbClr val="1B3A60"/>
                </a:solidFill>
                <a:latin typeface="+mj-lt"/>
              </a:rPr>
            </a:br>
            <a:r>
              <a:rPr lang="en-US" sz="1600" dirty="0">
                <a:solidFill>
                  <a:srgbClr val="1B3A60"/>
                </a:solidFill>
                <a:latin typeface="+mj-lt"/>
              </a:rPr>
              <a:t>countries</a:t>
            </a:r>
          </a:p>
          <a:p>
            <a:endParaRPr lang="en-US" sz="1600" dirty="0">
              <a:solidFill>
                <a:srgbClr val="1B3A60"/>
              </a:solidFill>
              <a:latin typeface="+mj-lt"/>
            </a:endParaRPr>
          </a:p>
          <a:p>
            <a:r>
              <a:rPr lang="en-US" sz="2500" b="1" dirty="0">
                <a:solidFill>
                  <a:srgbClr val="E3452F"/>
                </a:solidFill>
                <a:latin typeface="+mj-lt"/>
              </a:rPr>
              <a:t>37</a:t>
            </a:r>
          </a:p>
          <a:p>
            <a:r>
              <a:rPr lang="en-US" sz="1600" dirty="0">
                <a:solidFill>
                  <a:srgbClr val="1B3A60"/>
                </a:solidFill>
                <a:latin typeface="+mj-lt"/>
              </a:rPr>
              <a:t>Heads of State or</a:t>
            </a:r>
            <a:br>
              <a:rPr lang="en-US" sz="1600" dirty="0">
                <a:solidFill>
                  <a:srgbClr val="1B3A60"/>
                </a:solidFill>
                <a:latin typeface="+mj-lt"/>
              </a:rPr>
            </a:br>
            <a:r>
              <a:rPr lang="en-US" sz="1600" dirty="0">
                <a:solidFill>
                  <a:srgbClr val="1B3A60"/>
                </a:solidFill>
                <a:latin typeface="+mj-lt"/>
              </a:rPr>
              <a:t>Government</a:t>
            </a:r>
          </a:p>
        </p:txBody>
      </p:sp>
      <p:sp>
        <p:nvSpPr>
          <p:cNvPr id="8" name="TextBox 7"/>
          <p:cNvSpPr txBox="1"/>
          <p:nvPr/>
        </p:nvSpPr>
        <p:spPr>
          <a:xfrm>
            <a:off x="6123342" y="1332906"/>
            <a:ext cx="2286000" cy="4585871"/>
          </a:xfrm>
          <a:prstGeom prst="rect">
            <a:avLst/>
          </a:prstGeom>
          <a:noFill/>
        </p:spPr>
        <p:txBody>
          <a:bodyPr wrap="square" rtlCol="0">
            <a:spAutoFit/>
          </a:bodyPr>
          <a:lstStyle/>
          <a:p>
            <a:r>
              <a:rPr lang="en-US" sz="2500" b="1" dirty="0">
                <a:solidFill>
                  <a:srgbClr val="E3452F"/>
                </a:solidFill>
                <a:latin typeface="+mj-lt"/>
              </a:rPr>
              <a:t>59</a:t>
            </a:r>
            <a:br>
              <a:rPr lang="en-US" dirty="0">
                <a:latin typeface="+mj-lt"/>
              </a:rPr>
            </a:br>
            <a:r>
              <a:rPr lang="en-US" sz="1600" dirty="0">
                <a:solidFill>
                  <a:srgbClr val="1B3A60"/>
                </a:solidFill>
                <a:latin typeface="+mj-lt"/>
              </a:rPr>
              <a:t>Nobel </a:t>
            </a:r>
            <a:br>
              <a:rPr lang="en-US" sz="1600" dirty="0">
                <a:solidFill>
                  <a:srgbClr val="1B3A60"/>
                </a:solidFill>
                <a:latin typeface="+mj-lt"/>
              </a:rPr>
            </a:br>
            <a:r>
              <a:rPr lang="en-US" sz="1600" dirty="0">
                <a:solidFill>
                  <a:srgbClr val="1B3A60"/>
                </a:solidFill>
                <a:latin typeface="+mj-lt"/>
              </a:rPr>
              <a:t>Laureates</a:t>
            </a:r>
            <a:endParaRPr lang="en-US" sz="300" dirty="0">
              <a:solidFill>
                <a:srgbClr val="1B3A60"/>
              </a:solidFill>
              <a:latin typeface="+mj-lt"/>
            </a:endParaRPr>
          </a:p>
          <a:p>
            <a:endParaRPr lang="en-US" sz="1600" b="1" dirty="0">
              <a:solidFill>
                <a:srgbClr val="1B3A60"/>
              </a:solidFill>
              <a:latin typeface="+mj-lt"/>
            </a:endParaRPr>
          </a:p>
          <a:p>
            <a:r>
              <a:rPr lang="en-US" sz="2500" b="1" dirty="0">
                <a:solidFill>
                  <a:srgbClr val="E3452F"/>
                </a:solidFill>
                <a:latin typeface="+mj-lt"/>
              </a:rPr>
              <a:t>84</a:t>
            </a:r>
          </a:p>
          <a:p>
            <a:r>
              <a:rPr lang="en-US" sz="1600" dirty="0">
                <a:solidFill>
                  <a:srgbClr val="1B3A60"/>
                </a:solidFill>
                <a:latin typeface="+mj-lt"/>
              </a:rPr>
              <a:t>Pulitzer Prize </a:t>
            </a:r>
            <a:br>
              <a:rPr lang="en-US" sz="1600" dirty="0">
                <a:solidFill>
                  <a:srgbClr val="1B3A60"/>
                </a:solidFill>
                <a:latin typeface="+mj-lt"/>
              </a:rPr>
            </a:br>
            <a:r>
              <a:rPr lang="en-US" sz="1600" dirty="0">
                <a:solidFill>
                  <a:srgbClr val="1B3A60"/>
                </a:solidFill>
                <a:latin typeface="+mj-lt"/>
              </a:rPr>
              <a:t>recipients </a:t>
            </a:r>
          </a:p>
          <a:p>
            <a:endParaRPr lang="en-US" sz="1600" dirty="0">
              <a:solidFill>
                <a:srgbClr val="1B3A60"/>
              </a:solidFill>
              <a:latin typeface="+mj-lt"/>
            </a:endParaRPr>
          </a:p>
          <a:p>
            <a:r>
              <a:rPr lang="en-US" sz="2500" b="1" dirty="0">
                <a:solidFill>
                  <a:srgbClr val="E3452F"/>
                </a:solidFill>
                <a:latin typeface="+mj-lt"/>
              </a:rPr>
              <a:t>71</a:t>
            </a:r>
          </a:p>
          <a:p>
            <a:r>
              <a:rPr lang="en-US" sz="1600" dirty="0">
                <a:solidFill>
                  <a:srgbClr val="1B3A60"/>
                </a:solidFill>
                <a:latin typeface="+mj-lt"/>
              </a:rPr>
              <a:t>MacArthur</a:t>
            </a:r>
            <a:br>
              <a:rPr lang="en-US" sz="1600" dirty="0">
                <a:solidFill>
                  <a:srgbClr val="1B3A60"/>
                </a:solidFill>
                <a:latin typeface="+mj-lt"/>
              </a:rPr>
            </a:br>
            <a:r>
              <a:rPr lang="en-US" sz="1600" dirty="0">
                <a:solidFill>
                  <a:srgbClr val="1B3A60"/>
                </a:solidFill>
                <a:latin typeface="+mj-lt"/>
              </a:rPr>
              <a:t>Fellows</a:t>
            </a:r>
          </a:p>
          <a:p>
            <a:endParaRPr lang="en-US" sz="1600" dirty="0">
              <a:solidFill>
                <a:srgbClr val="1B3A60"/>
              </a:solidFill>
              <a:latin typeface="+mj-lt"/>
            </a:endParaRPr>
          </a:p>
          <a:p>
            <a:r>
              <a:rPr lang="en-US" sz="2500" b="1" dirty="0">
                <a:solidFill>
                  <a:srgbClr val="E3452F"/>
                </a:solidFill>
                <a:latin typeface="+mj-lt"/>
              </a:rPr>
              <a:t>16</a:t>
            </a:r>
          </a:p>
          <a:p>
            <a:r>
              <a:rPr lang="en-US" sz="1600" dirty="0">
                <a:solidFill>
                  <a:srgbClr val="1B3A60"/>
                </a:solidFill>
                <a:latin typeface="+mj-lt"/>
              </a:rPr>
              <a:t>Presidential Medal of</a:t>
            </a:r>
            <a:br>
              <a:rPr lang="en-US" sz="1600" dirty="0">
                <a:solidFill>
                  <a:srgbClr val="1B3A60"/>
                </a:solidFill>
                <a:latin typeface="+mj-lt"/>
              </a:rPr>
            </a:br>
            <a:r>
              <a:rPr lang="en-US" sz="1600" dirty="0">
                <a:solidFill>
                  <a:srgbClr val="1B3A60"/>
                </a:solidFill>
                <a:latin typeface="+mj-lt"/>
              </a:rPr>
              <a:t>Freedom recipients</a:t>
            </a:r>
            <a:endParaRPr lang="en-US" dirty="0">
              <a:latin typeface="+mj-lt"/>
            </a:endParaRPr>
          </a:p>
          <a:p>
            <a:endParaRPr lang="en-US" dirty="0">
              <a:latin typeface="+mj-lt"/>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66800" y="1219200"/>
            <a:ext cx="1293340" cy="4589872"/>
          </a:xfrm>
          <a:prstGeom prst="rect">
            <a:avLst/>
          </a:prstGeom>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85270" y="1277528"/>
            <a:ext cx="1361973" cy="4445581"/>
          </a:xfrm>
          <a:prstGeom prst="rect">
            <a:avLst/>
          </a:prstGeom>
        </p:spPr>
      </p:pic>
    </p:spTree>
    <p:extLst>
      <p:ext uri="{BB962C8B-B14F-4D97-AF65-F5344CB8AC3E}">
        <p14:creationId xmlns:p14="http://schemas.microsoft.com/office/powerpoint/2010/main" val="587602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33400" y="381000"/>
            <a:ext cx="7772400" cy="486924"/>
          </a:xfrm>
        </p:spPr>
        <p:txBody>
          <a:bodyPr/>
          <a:lstStyle/>
          <a:p>
            <a:r>
              <a:rPr lang="en-US" dirty="0"/>
              <a:t>Who are </a:t>
            </a:r>
            <a:r>
              <a:rPr lang="en-US" dirty="0" err="1"/>
              <a:t>Fulbrighters</a:t>
            </a:r>
            <a:r>
              <a:rPr lang="en-US" dirty="0"/>
              <a:t>?</a:t>
            </a:r>
          </a:p>
        </p:txBody>
      </p:sp>
      <p:sp>
        <p:nvSpPr>
          <p:cNvPr id="4" name="Text Placeholder 3"/>
          <p:cNvSpPr>
            <a:spLocks noGrp="1"/>
          </p:cNvSpPr>
          <p:nvPr>
            <p:ph type="body" sz="quarter" idx="13"/>
          </p:nvPr>
        </p:nvSpPr>
        <p:spPr>
          <a:xfrm>
            <a:off x="6400800" y="76200"/>
            <a:ext cx="2743200" cy="381000"/>
          </a:xfrm>
        </p:spPr>
        <p:txBody>
          <a:bodyPr/>
          <a:lstStyle/>
          <a:p>
            <a:r>
              <a:rPr lang="en-US" dirty="0"/>
              <a:t>U.S. SCHOLAR PROGRAM</a:t>
            </a:r>
          </a:p>
        </p:txBody>
      </p:sp>
      <p:sp>
        <p:nvSpPr>
          <p:cNvPr id="5" name="Content Placeholder 4"/>
          <p:cNvSpPr>
            <a:spLocks noGrp="1"/>
          </p:cNvSpPr>
          <p:nvPr>
            <p:ph sz="quarter" idx="11"/>
          </p:nvPr>
        </p:nvSpPr>
        <p:spPr/>
        <p:txBody>
          <a:bodyPr/>
          <a:lstStyle/>
          <a:p>
            <a:pPr>
              <a:buFont typeface="Wingdings" panose="05000000000000000000" pitchFamily="2" charset="2"/>
              <a:buChar char="Ø"/>
            </a:pPr>
            <a:r>
              <a:rPr lang="en-US" dirty="0"/>
              <a:t>Grantees from nearly 500 institutions</a:t>
            </a:r>
          </a:p>
          <a:p>
            <a:endParaRPr lang="en-US" sz="1200" dirty="0"/>
          </a:p>
          <a:p>
            <a:pPr>
              <a:buFont typeface="Wingdings" panose="05000000000000000000" pitchFamily="2" charset="2"/>
              <a:buChar char="Ø"/>
            </a:pPr>
            <a:r>
              <a:rPr lang="en-US" dirty="0"/>
              <a:t>50 states, the District of Columbia, Puerto Rico and Guam</a:t>
            </a:r>
          </a:p>
          <a:p>
            <a:endParaRPr lang="en-US" sz="1200" dirty="0"/>
          </a:p>
          <a:p>
            <a:pPr>
              <a:buFont typeface="Wingdings" panose="05000000000000000000" pitchFamily="2" charset="2"/>
              <a:buChar char="Ø"/>
            </a:pPr>
            <a:r>
              <a:rPr lang="en-US" dirty="0"/>
              <a:t>All levels and ranks of academe </a:t>
            </a:r>
          </a:p>
          <a:p>
            <a:endParaRPr lang="en-US" sz="1200" dirty="0"/>
          </a:p>
          <a:p>
            <a:pPr>
              <a:buFont typeface="Wingdings" panose="05000000000000000000" pitchFamily="2" charset="2"/>
              <a:buChar char="Ø"/>
            </a:pPr>
            <a:r>
              <a:rPr lang="en-US" dirty="0"/>
              <a:t>Tenured and untenured</a:t>
            </a:r>
          </a:p>
          <a:p>
            <a:endParaRPr lang="en-US" sz="1200" dirty="0"/>
          </a:p>
          <a:p>
            <a:pPr>
              <a:buFont typeface="Wingdings" panose="05000000000000000000" pitchFamily="2" charset="2"/>
              <a:buChar char="Ø"/>
            </a:pPr>
            <a:r>
              <a:rPr lang="en-US" dirty="0"/>
              <a:t>Postdoc and new faculty</a:t>
            </a:r>
          </a:p>
          <a:p>
            <a:endParaRPr lang="en-US" sz="1200" dirty="0"/>
          </a:p>
          <a:p>
            <a:pPr>
              <a:buFont typeface="Wingdings" panose="05000000000000000000" pitchFamily="2" charset="2"/>
              <a:buChar char="Ø"/>
            </a:pPr>
            <a:r>
              <a:rPr lang="en-US" dirty="0"/>
              <a:t>Professionals</a:t>
            </a:r>
          </a:p>
          <a:p>
            <a:endParaRPr lang="en-US" sz="1200" dirty="0"/>
          </a:p>
          <a:p>
            <a:pPr>
              <a:buFont typeface="Wingdings" panose="05000000000000000000" pitchFamily="2" charset="2"/>
              <a:buChar char="Ø"/>
            </a:pPr>
            <a:r>
              <a:rPr lang="en-US" dirty="0"/>
              <a:t>Artists, writers, independent and retired scholars</a:t>
            </a:r>
          </a:p>
          <a:p>
            <a:endParaRPr lang="en-US" sz="1200" dirty="0"/>
          </a:p>
          <a:p>
            <a:pPr>
              <a:buFont typeface="Wingdings" panose="05000000000000000000" pitchFamily="2" charset="2"/>
              <a:buChar char="Ø"/>
            </a:pPr>
            <a:r>
              <a:rPr lang="en-US" dirty="0"/>
              <a:t>From every type of institution</a:t>
            </a:r>
          </a:p>
          <a:p>
            <a:pPr marL="0" indent="0">
              <a:buNone/>
            </a:pPr>
            <a:endParaRPr lang="en-US" dirty="0"/>
          </a:p>
        </p:txBody>
      </p:sp>
    </p:spTree>
    <p:extLst>
      <p:ext uri="{BB962C8B-B14F-4D97-AF65-F5344CB8AC3E}">
        <p14:creationId xmlns:p14="http://schemas.microsoft.com/office/powerpoint/2010/main" val="48776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33400" y="381000"/>
            <a:ext cx="7772400" cy="486924"/>
          </a:xfrm>
        </p:spPr>
        <p:txBody>
          <a:bodyPr/>
          <a:lstStyle/>
          <a:p>
            <a:r>
              <a:rPr lang="en-US" dirty="0"/>
              <a:t>Eligibility for U.S. Scholar Programs</a:t>
            </a:r>
          </a:p>
        </p:txBody>
      </p:sp>
      <p:sp>
        <p:nvSpPr>
          <p:cNvPr id="3" name="Content Placeholder 2"/>
          <p:cNvSpPr>
            <a:spLocks noGrp="1"/>
          </p:cNvSpPr>
          <p:nvPr>
            <p:ph sz="quarter" idx="11"/>
          </p:nvPr>
        </p:nvSpPr>
        <p:spPr>
          <a:xfrm>
            <a:off x="381000" y="1295400"/>
            <a:ext cx="8305800" cy="4622799"/>
          </a:xfrm>
        </p:spPr>
        <p:txBody>
          <a:bodyPr/>
          <a:lstStyle/>
          <a:p>
            <a:pPr>
              <a:spcBef>
                <a:spcPts val="1200"/>
              </a:spcBef>
            </a:pPr>
            <a:r>
              <a:rPr lang="en-US" dirty="0"/>
              <a:t>U.S. citizenship</a:t>
            </a:r>
          </a:p>
          <a:p>
            <a:pPr>
              <a:spcBef>
                <a:spcPts val="1200"/>
              </a:spcBef>
            </a:pPr>
            <a:r>
              <a:rPr lang="en-US" dirty="0"/>
              <a:t>Degree as required by award</a:t>
            </a:r>
          </a:p>
          <a:p>
            <a:pPr lvl="1">
              <a:spcBef>
                <a:spcPts val="1200"/>
              </a:spcBef>
              <a:buFont typeface="Arial" panose="020B0604020202020204" pitchFamily="34" charset="0"/>
              <a:buChar char="•"/>
            </a:pPr>
            <a:r>
              <a:rPr lang="en-US" dirty="0"/>
              <a:t>Ph.D. or other terminal degree may be required</a:t>
            </a:r>
          </a:p>
          <a:p>
            <a:pPr lvl="1">
              <a:spcBef>
                <a:spcPts val="600"/>
              </a:spcBef>
              <a:buFont typeface="Arial" panose="020B0604020202020204" pitchFamily="34" charset="0"/>
              <a:buChar char="•"/>
            </a:pPr>
            <a:r>
              <a:rPr lang="en-US" dirty="0"/>
              <a:t>Many awards in the Core Program are open to applicants with a Masters and professional or academic experience – see Award Description for details</a:t>
            </a:r>
          </a:p>
          <a:p>
            <a:pPr>
              <a:spcBef>
                <a:spcPts val="1200"/>
              </a:spcBef>
            </a:pPr>
            <a:r>
              <a:rPr lang="en-US" dirty="0"/>
              <a:t>Professionals and artists outside academia – recognized professional standing and substantial accomplishments</a:t>
            </a:r>
          </a:p>
          <a:p>
            <a:pPr>
              <a:spcBef>
                <a:spcPts val="1200"/>
              </a:spcBef>
            </a:pPr>
            <a:r>
              <a:rPr lang="en-US" dirty="0"/>
              <a:t>Teaching experience as required by award</a:t>
            </a:r>
          </a:p>
          <a:p>
            <a:pPr lvl="0">
              <a:spcBef>
                <a:spcPts val="1200"/>
              </a:spcBef>
            </a:pPr>
            <a:r>
              <a:rPr lang="en-US" dirty="0">
                <a:hlinkClick r:id="rId3"/>
              </a:rPr>
              <a:t>New policies</a:t>
            </a:r>
            <a:r>
              <a:rPr lang="en-US" dirty="0"/>
              <a:t> on previous Fulbright Scholar grants and waiting periods between grants</a:t>
            </a:r>
          </a:p>
        </p:txBody>
      </p:sp>
      <p:sp>
        <p:nvSpPr>
          <p:cNvPr id="4" name="Text Placeholder 3"/>
          <p:cNvSpPr>
            <a:spLocks noGrp="1"/>
          </p:cNvSpPr>
          <p:nvPr>
            <p:ph type="body" sz="quarter" idx="13"/>
          </p:nvPr>
        </p:nvSpPr>
        <p:spPr>
          <a:xfrm>
            <a:off x="6400800" y="76200"/>
            <a:ext cx="2743200" cy="381000"/>
          </a:xfrm>
        </p:spPr>
        <p:txBody>
          <a:bodyPr/>
          <a:lstStyle/>
          <a:p>
            <a:r>
              <a:rPr lang="en-US" dirty="0"/>
              <a:t>U.S. SCHOLAR PROGRAM</a:t>
            </a:r>
          </a:p>
        </p:txBody>
      </p:sp>
    </p:spTree>
    <p:extLst>
      <p:ext uri="{BB962C8B-B14F-4D97-AF65-F5344CB8AC3E}">
        <p14:creationId xmlns:p14="http://schemas.microsoft.com/office/powerpoint/2010/main" val="1953232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33400" y="381000"/>
            <a:ext cx="7772400" cy="486924"/>
          </a:xfrm>
        </p:spPr>
        <p:txBody>
          <a:bodyPr/>
          <a:lstStyle/>
          <a:p>
            <a:r>
              <a:rPr lang="en-US" dirty="0"/>
              <a:t>Diversity Statement</a:t>
            </a:r>
          </a:p>
        </p:txBody>
      </p:sp>
      <p:sp>
        <p:nvSpPr>
          <p:cNvPr id="3" name="Content Placeholder 2"/>
          <p:cNvSpPr>
            <a:spLocks noGrp="1"/>
          </p:cNvSpPr>
          <p:nvPr>
            <p:ph sz="quarter" idx="11"/>
          </p:nvPr>
        </p:nvSpPr>
        <p:spPr>
          <a:xfrm>
            <a:off x="381000" y="1295400"/>
            <a:ext cx="8305800" cy="4622799"/>
          </a:xfrm>
        </p:spPr>
        <p:txBody>
          <a:bodyPr/>
          <a:lstStyle/>
          <a:p>
            <a:pPr marL="0" indent="0">
              <a:buNone/>
            </a:pPr>
            <a:r>
              <a:rPr lang="en-US" b="1" dirty="0"/>
              <a:t>Bureau of Educational and Cultural Affairs</a:t>
            </a:r>
          </a:p>
          <a:p>
            <a:pPr marL="0" indent="0">
              <a:buNone/>
            </a:pPr>
            <a:r>
              <a:rPr lang="en-US" dirty="0"/>
              <a:t> </a:t>
            </a:r>
          </a:p>
          <a:p>
            <a:r>
              <a:rPr lang="en-US" i="1" dirty="0"/>
              <a:t>The Bureau of Educational and Cultural Affairs of the United States Department of State strives to ensure that its efforts reflect the diversity of U.S. society and societies abroad.  </a:t>
            </a:r>
          </a:p>
          <a:p>
            <a:r>
              <a:rPr lang="en-US" i="1" dirty="0"/>
              <a:t>The Bureau seeks and encourages the involvement of people from traditionally underrepresented audiences in all its grants, programs and other activities and in its workforce and workplace.   </a:t>
            </a:r>
          </a:p>
          <a:p>
            <a:r>
              <a:rPr lang="en-US" i="1" dirty="0"/>
              <a:t>Opportunities are open to people regardless of their race, color, national origin, sex, age, religion, geographic location, socio-economic status, </a:t>
            </a:r>
            <a:r>
              <a:rPr lang="en-US" b="1" i="1" dirty="0"/>
              <a:t>disability, </a:t>
            </a:r>
            <a:r>
              <a:rPr lang="en-US" i="1" dirty="0"/>
              <a:t>sexual orientation or gender identity. </a:t>
            </a:r>
          </a:p>
          <a:p>
            <a:r>
              <a:rPr lang="en-US" i="1" dirty="0"/>
              <a:t>The Bureau is committed to fairness, equity and inclusion.</a:t>
            </a:r>
            <a:endParaRPr lang="en-US" dirty="0"/>
          </a:p>
        </p:txBody>
      </p:sp>
      <p:sp>
        <p:nvSpPr>
          <p:cNvPr id="4" name="Text Placeholder 3"/>
          <p:cNvSpPr>
            <a:spLocks noGrp="1"/>
          </p:cNvSpPr>
          <p:nvPr>
            <p:ph type="body" sz="quarter" idx="13"/>
          </p:nvPr>
        </p:nvSpPr>
        <p:spPr>
          <a:xfrm>
            <a:off x="6400800" y="76200"/>
            <a:ext cx="2743200" cy="381000"/>
          </a:xfrm>
        </p:spPr>
        <p:txBody>
          <a:bodyPr/>
          <a:lstStyle/>
          <a:p>
            <a:r>
              <a:rPr lang="en-US" dirty="0"/>
              <a:t>U.S. SCHOLAR PROGRAM</a:t>
            </a:r>
          </a:p>
        </p:txBody>
      </p:sp>
    </p:spTree>
    <p:extLst>
      <p:ext uri="{BB962C8B-B14F-4D97-AF65-F5344CB8AC3E}">
        <p14:creationId xmlns:p14="http://schemas.microsoft.com/office/powerpoint/2010/main" val="1007410695"/>
      </p:ext>
    </p:extLst>
  </p:cSld>
  <p:clrMapOvr>
    <a:masterClrMapping/>
  </p:clrMapOvr>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1B3A60"/>
      </a:dk2>
      <a:lt2>
        <a:srgbClr val="006699"/>
      </a:lt2>
      <a:accent1>
        <a:srgbClr val="006699"/>
      </a:accent1>
      <a:accent2>
        <a:srgbClr val="1B3A60"/>
      </a:accent2>
      <a:accent3>
        <a:srgbClr val="C84D0A"/>
      </a:accent3>
      <a:accent4>
        <a:srgbClr val="57585B"/>
      </a:accent4>
      <a:accent5>
        <a:srgbClr val="FFFFFF"/>
      </a:accent5>
      <a:accent6>
        <a:srgbClr val="FFFFFF"/>
      </a:accent6>
      <a:hlink>
        <a:srgbClr val="006699"/>
      </a:hlink>
      <a:folHlink>
        <a:srgbClr val="006699"/>
      </a:folHlink>
    </a:clrScheme>
    <a:fontScheme name="Fulbright Scholar Template 2014">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ulbright Scholar Template 2014">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16527</TotalTime>
  <Words>8570</Words>
  <Application>Microsoft Office PowerPoint</Application>
  <PresentationFormat>On-screen Show (4:3)</PresentationFormat>
  <Paragraphs>656</Paragraphs>
  <Slides>24</Slides>
  <Notes>24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24</vt:i4>
      </vt:variant>
    </vt:vector>
  </HeadingPairs>
  <TitlesOfParts>
    <vt:vector size="33" baseType="lpstr">
      <vt:lpstr>Wingdings</vt:lpstr>
      <vt:lpstr>Open Sans Semibold</vt:lpstr>
      <vt:lpstr>Arial</vt:lpstr>
      <vt:lpstr>ヒラギノ角ゴ Pro W3</vt:lpstr>
      <vt:lpstr>Open Sans</vt:lpstr>
      <vt:lpstr>Calibri</vt:lpstr>
      <vt:lpstr>Open Sans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Ullman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Christina Ullman</dc:creator>
  <cp:lastModifiedBy>Raucci, Peter</cp:lastModifiedBy>
  <cp:revision>875</cp:revision>
  <cp:lastPrinted>2017-02-13T17:15:36Z</cp:lastPrinted>
  <dcterms:created xsi:type="dcterms:W3CDTF">2014-01-16T15:13:25Z</dcterms:created>
  <dcterms:modified xsi:type="dcterms:W3CDTF">2018-07-25T15:57:29Z</dcterms:modified>
</cp:coreProperties>
</file>