
<file path=[Content_Types].xml><?xml version="1.0" encoding="utf-8"?>
<Types xmlns="http://schemas.openxmlformats.org/package/2006/content-types">
  <Default Extension="jpeg" ContentType="image/jpeg"/>
  <Default Extension="jpg" ContentType="image/jpeg"/>
  <Default Extension="pdf" ContentType="application/pd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 id="2147483666" r:id="rId5"/>
    <p:sldMasterId id="2147483686" r:id="rId6"/>
    <p:sldMasterId id="2147483708" r:id="rId7"/>
    <p:sldMasterId id="2147483710" r:id="rId8"/>
    <p:sldMasterId id="2147483715" r:id="rId9"/>
  </p:sldMasterIdLst>
  <p:notesMasterIdLst>
    <p:notesMasterId r:id="rId36"/>
  </p:notesMasterIdLst>
  <p:sldIdLst>
    <p:sldId id="256" r:id="rId10"/>
    <p:sldId id="317" r:id="rId11"/>
    <p:sldId id="344" r:id="rId12"/>
    <p:sldId id="366" r:id="rId13"/>
    <p:sldId id="304" r:id="rId14"/>
    <p:sldId id="339" r:id="rId15"/>
    <p:sldId id="340" r:id="rId16"/>
    <p:sldId id="360" r:id="rId17"/>
    <p:sldId id="361" r:id="rId18"/>
    <p:sldId id="350" r:id="rId19"/>
    <p:sldId id="364" r:id="rId20"/>
    <p:sldId id="607" r:id="rId21"/>
    <p:sldId id="606" r:id="rId22"/>
    <p:sldId id="308" r:id="rId23"/>
    <p:sldId id="355" r:id="rId24"/>
    <p:sldId id="362" r:id="rId25"/>
    <p:sldId id="356" r:id="rId26"/>
    <p:sldId id="357" r:id="rId27"/>
    <p:sldId id="358" r:id="rId28"/>
    <p:sldId id="359" r:id="rId29"/>
    <p:sldId id="337" r:id="rId30"/>
    <p:sldId id="336" r:id="rId31"/>
    <p:sldId id="311" r:id="rId32"/>
    <p:sldId id="365" r:id="rId33"/>
    <p:sldId id="338" r:id="rId34"/>
    <p:sldId id="36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D1CEA8-AEDD-086F-2625-2F8154DCC8ED}" name="Hallen, Tatiana" initials="TH" userId="S::Thallen@iie.org::ce8b5687-8643-4d6b-821d-f8308435ecdb" providerId="AD"/>
  <p188:author id="{C6AA1AB2-2494-BDD0-AC94-8A9F49AD6138}" name="Lieber, Julia" initials="JL" userId="S::JLieber@iie.org::b67d5aae-93e4-47c6-be01-8ecabbb2d94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ivers, Lee" initials="RL" lastIdx="3" clrIdx="0">
    <p:extLst>
      <p:ext uri="{19B8F6BF-5375-455C-9EA6-DF929625EA0E}">
        <p15:presenceInfo xmlns:p15="http://schemas.microsoft.com/office/powerpoint/2012/main" userId="S-1-5-21-1060284298-764733703-725345543-339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D5"/>
    <a:srgbClr val="008BC8"/>
    <a:srgbClr val="003DA5"/>
    <a:srgbClr val="D9D9D9"/>
    <a:srgbClr val="205E9F"/>
    <a:srgbClr val="0065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48506" autoAdjust="0"/>
  </p:normalViewPr>
  <p:slideViewPr>
    <p:cSldViewPr snapToGrid="0">
      <p:cViewPr varScale="1">
        <p:scale>
          <a:sx n="111" d="100"/>
          <a:sy n="111" d="100"/>
        </p:scale>
        <p:origin x="55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21" Type="http://schemas.openxmlformats.org/officeDocument/2006/relationships/slide" Target="slides/slide12.xml"/><Relationship Id="rId34" Type="http://schemas.openxmlformats.org/officeDocument/2006/relationships/slide" Target="slides/slide25.xml"/><Relationship Id="rId42"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2E940F-5DD9-41B6-AE3D-9B31B7C4A5F0}" type="datetimeFigureOut">
              <a:rPr lang="en-US" smtClean="0"/>
              <a:t>6/17/2025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1DBFC0-96C0-43E6-A899-3FDA858CBC7D}" type="slidenum">
              <a:rPr lang="en-US" smtClean="0"/>
              <a:t>‹#›</a:t>
            </a:fld>
            <a:endParaRPr lang="en-US" dirty="0"/>
          </a:p>
        </p:txBody>
      </p:sp>
    </p:spTree>
    <p:extLst>
      <p:ext uri="{BB962C8B-B14F-4D97-AF65-F5344CB8AC3E}">
        <p14:creationId xmlns:p14="http://schemas.microsoft.com/office/powerpoint/2010/main" val="1985952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cs typeface="Calibri"/>
              </a:rPr>
              <a:t>[NOTE: DO NOT READ ALL-CAPS TEXT ALOUD; THESE ARE INSTRUCTIONS TO HELP YOU, THE PRESENTER]</a:t>
            </a:r>
          </a:p>
          <a:p>
            <a:r>
              <a:rPr lang="en-US" dirty="0">
                <a:cs typeface="Calibri"/>
              </a:rPr>
              <a:t>[</a:t>
            </a:r>
            <a:r>
              <a:rPr lang="en-US" b="1" dirty="0">
                <a:cs typeface="Calibri"/>
              </a:rPr>
              <a:t>BOLD </a:t>
            </a:r>
            <a:r>
              <a:rPr lang="en-US" b="0" dirty="0">
                <a:cs typeface="Calibri"/>
              </a:rPr>
              <a:t>TEXT IS NEW FOR 2026-2027]</a:t>
            </a:r>
            <a:endParaRPr lang="en-US" dirty="0">
              <a:cs typeface="Calibri"/>
            </a:endParaRPr>
          </a:p>
          <a:p>
            <a:endParaRPr lang="en-US" dirty="0">
              <a:cs typeface="Calibri"/>
            </a:endParaRPr>
          </a:p>
          <a:p>
            <a:endParaRPr lang="en-US" dirty="0">
              <a:cs typeface="Calibri"/>
            </a:endParaRPr>
          </a:p>
          <a:p>
            <a:r>
              <a:rPr lang="en-US" dirty="0">
                <a:cs typeface="Calibri"/>
              </a:rPr>
              <a:t>Welcome to this presentation of the Fulbright Scholar Program, </a:t>
            </a:r>
            <a:r>
              <a:rPr lang="en-US" b="1" dirty="0"/>
              <a:t>sponsored by the U.S. Department of State's Bureau of Educational and Cultural Affairs.</a:t>
            </a:r>
            <a:endParaRPr lang="en-US" b="1" dirty="0">
              <a:cs typeface="Calibri"/>
            </a:endParaRPr>
          </a:p>
        </p:txBody>
      </p:sp>
    </p:spTree>
    <p:extLst>
      <p:ext uri="{BB962C8B-B14F-4D97-AF65-F5344CB8AC3E}">
        <p14:creationId xmlns:p14="http://schemas.microsoft.com/office/powerpoint/2010/main" val="20349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900" dirty="0">
                <a:cs typeface="Calibri"/>
              </a:rPr>
              <a:t>[ELIMINATE THIS SLIDE FOR COUNTRY WEBINARS.]</a:t>
            </a:r>
          </a:p>
          <a:p>
            <a:endParaRPr lang="en-US" sz="1900" dirty="0">
              <a:cs typeface="Calibri"/>
            </a:endParaRPr>
          </a:p>
          <a:p>
            <a:r>
              <a:rPr lang="en-US" sz="1900" dirty="0">
                <a:cs typeface="Calibri"/>
              </a:rPr>
              <a:t>Now let's talk about what you all came for: the Awards! </a:t>
            </a:r>
            <a:endParaRPr lang="en-US" sz="1900" b="1" dirty="0">
              <a:cs typeface="Calibri"/>
            </a:endParaRPr>
          </a:p>
          <a:p>
            <a:endParaRPr lang="en-US" sz="1900" dirty="0">
              <a:cs typeface="Calibri"/>
            </a:endParaRPr>
          </a:p>
          <a:p>
            <a:r>
              <a:rPr lang="en-US" sz="1900" dirty="0">
                <a:cs typeface="Calibri"/>
              </a:rPr>
              <a:t>We offer 380+ awards in 120+ nations in all world regions, and these are </a:t>
            </a:r>
            <a:r>
              <a:rPr lang="en-US" sz="1900" b="1" dirty="0">
                <a:cs typeface="Calibri"/>
              </a:rPr>
              <a:t>typically</a:t>
            </a:r>
            <a:r>
              <a:rPr lang="en-US" sz="1900" dirty="0">
                <a:cs typeface="Calibri"/>
              </a:rPr>
              <a:t> 2-12 month grants to do research, teaching, teaching/research, or a professional project. (For seminars, these last two weeks, and I will speak more about these on the next slide).</a:t>
            </a:r>
            <a:endParaRPr lang="en-US" sz="1900" dirty="0">
              <a:ea typeface="Calibri"/>
              <a:cs typeface="Calibri"/>
            </a:endParaRPr>
          </a:p>
          <a:p>
            <a:endParaRPr lang="en-US" sz="1900" dirty="0">
              <a:cs typeface="Calibri"/>
            </a:endParaRPr>
          </a:p>
          <a:p>
            <a:r>
              <a:rPr lang="en-US" sz="1900" b="1" dirty="0">
                <a:cs typeface="Calibri"/>
              </a:rPr>
              <a:t>Many grants can be segmented, meaning that you do not have to do your grant consecutively, but you can split your time up into month(s)-long visits over 1-2 years. This "Flex option" is available in all regions but not available on all awards, so check the ones that most interest you.</a:t>
            </a:r>
            <a:endParaRPr lang="en-US" sz="1900" dirty="0">
              <a:cs typeface="Calibri"/>
            </a:endParaRPr>
          </a:p>
          <a:p>
            <a:endParaRPr lang="en-US" sz="1900" dirty="0">
              <a:cs typeface="Calibri"/>
            </a:endParaRPr>
          </a:p>
          <a:p>
            <a:r>
              <a:rPr lang="en-US" sz="1900" dirty="0">
                <a:cs typeface="Calibri"/>
              </a:rPr>
              <a:t>It is important to know all of the options, because you can only choose ONE award per cycle or competition year. We will get more into how to choose your award later in the presentation.</a:t>
            </a:r>
          </a:p>
        </p:txBody>
      </p:sp>
    </p:spTree>
    <p:extLst>
      <p:ext uri="{BB962C8B-B14F-4D97-AF65-F5344CB8AC3E}">
        <p14:creationId xmlns:p14="http://schemas.microsoft.com/office/powerpoint/2010/main" val="211543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B58BB-1BC0-B38F-9638-B5C47154C3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41ADB6-8B9E-8781-3045-0A6F3FAE6F63}"/>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C4650EAF-5808-560A-C6CA-46A9519D5207}"/>
              </a:ext>
            </a:extLst>
          </p:cNvPr>
          <p:cNvSpPr>
            <a:spLocks noGrp="1"/>
          </p:cNvSpPr>
          <p:nvPr>
            <p:ph type="body" idx="1"/>
          </p:nvPr>
        </p:nvSpPr>
        <p:spPr/>
        <p:txBody>
          <a:bodyPr/>
          <a:lstStyle/>
          <a:p>
            <a:r>
              <a:rPr lang="en-US" dirty="0"/>
              <a:t>[ELIMINATE THIS SLIDE FOR COUNTRY WEBINARS.] </a:t>
            </a:r>
          </a:p>
          <a:p>
            <a:r>
              <a:rPr lang="en-US" dirty="0"/>
              <a:t> </a:t>
            </a:r>
            <a:endParaRPr lang="en-US" dirty="0">
              <a:ea typeface="Calibri"/>
              <a:cs typeface="Calibri"/>
            </a:endParaRPr>
          </a:p>
          <a:p>
            <a:r>
              <a:rPr lang="en-US" dirty="0"/>
              <a:t>The Fulbright Scholar Program encompasses a few different kinds of awards. </a:t>
            </a:r>
            <a:endParaRPr lang="en-US" dirty="0">
              <a:ea typeface="Calibri"/>
              <a:cs typeface="Calibri"/>
            </a:endParaRPr>
          </a:p>
          <a:p>
            <a:r>
              <a:rPr lang="en-US" dirty="0"/>
              <a:t> </a:t>
            </a:r>
            <a:endParaRPr lang="en-US" dirty="0">
              <a:ea typeface="Calibri"/>
              <a:cs typeface="Calibri"/>
            </a:endParaRPr>
          </a:p>
          <a:p>
            <a:r>
              <a:rPr lang="en-US" dirty="0"/>
              <a:t>If you want to research, teach, teach/research, or conduct a Professional Project, you should consider our Scholar Awards. Most of our 400+ awards are Scholar Awards. </a:t>
            </a:r>
            <a:endParaRPr lang="en-US" dirty="0">
              <a:ea typeface="Calibri"/>
              <a:cs typeface="Calibri"/>
            </a:endParaRPr>
          </a:p>
          <a:p>
            <a:r>
              <a:rPr lang="en-US" dirty="0"/>
              <a:t> </a:t>
            </a:r>
            <a:endParaRPr lang="en-US" dirty="0">
              <a:ea typeface="Calibri"/>
              <a:cs typeface="Calibri"/>
            </a:endParaRPr>
          </a:p>
          <a:p>
            <a:r>
              <a:rPr lang="en-US" dirty="0"/>
              <a:t>There are two sub-types of Scholar Awards, and the first is our Postdoctoral Awards, </a:t>
            </a:r>
            <a:r>
              <a:rPr lang="en-US" b="1" dirty="0"/>
              <a:t>These awards are designated for any applicant holding a doctorate (our only awards that require a </a:t>
            </a:r>
            <a:r>
              <a:rPr lang="en-US" b="1" i="1" dirty="0"/>
              <a:t>doctoral</a:t>
            </a:r>
            <a:r>
              <a:rPr lang="en-US" b="1" dirty="0"/>
              <a:t> degree) within 3-7 years of obtaining their degree. These awards are longer, spanning 9-24 months in length, and offer unprecedented “research time” at a critical career stage. </a:t>
            </a:r>
            <a:r>
              <a:rPr lang="en-US" dirty="0"/>
              <a:t> </a:t>
            </a:r>
            <a:endParaRPr lang="en-US" dirty="0">
              <a:ea typeface="Calibri"/>
              <a:cs typeface="Calibri"/>
            </a:endParaRPr>
          </a:p>
          <a:p>
            <a:r>
              <a:rPr lang="en-US" dirty="0"/>
              <a:t> </a:t>
            </a:r>
            <a:endParaRPr lang="en-US" dirty="0">
              <a:ea typeface="Calibri"/>
              <a:cs typeface="Calibri"/>
            </a:endParaRPr>
          </a:p>
          <a:p>
            <a:r>
              <a:rPr lang="en-US" dirty="0"/>
              <a:t>Another category is our Distinguished Scholar Awards. </a:t>
            </a:r>
            <a:r>
              <a:rPr lang="en-US" b="1" dirty="0"/>
              <a:t>These must be explicitly offered by a country; you cannot make an award Distinguished, but rest assured that all of our awards are prestigious. Furthermore, you qualify for Distinguished not by academic rank but by the number of years you have been researching or teaching after your terminal degree, regardless of your position</a:t>
            </a:r>
            <a:r>
              <a:rPr lang="en-US" dirty="0"/>
              <a:t>. Therefore, if you qualify with 7+ or 13+ years of experience, we recommend you opt in to these awards, where available! </a:t>
            </a:r>
            <a:endParaRPr lang="en-US" dirty="0">
              <a:ea typeface="Calibri"/>
              <a:cs typeface="Calibri"/>
            </a:endParaRPr>
          </a:p>
          <a:p>
            <a:r>
              <a:rPr lang="en-US" dirty="0"/>
              <a:t> </a:t>
            </a:r>
            <a:endParaRPr lang="en-US" dirty="0">
              <a:ea typeface="Calibri"/>
              <a:cs typeface="Calibri"/>
            </a:endParaRPr>
          </a:p>
          <a:p>
            <a:r>
              <a:rPr lang="en-US" dirty="0"/>
              <a:t>Lastly, we offer International Education Administrator (“IEA”) awards, which are two-week Seminar awards that send higher education administrators abroad in a cohort to collaborate with each other and representatives from the host country’s higher education system. </a:t>
            </a:r>
          </a:p>
          <a:p>
            <a:r>
              <a:rPr lang="en-US" dirty="0"/>
              <a:t> </a:t>
            </a:r>
            <a:endParaRPr lang="en-US" dirty="0">
              <a:ea typeface="Calibri"/>
              <a:cs typeface="Calibri"/>
            </a:endParaRPr>
          </a:p>
          <a:p>
            <a:endParaRPr lang="en-US" sz="1900" dirty="0">
              <a:ea typeface="Calibri"/>
              <a:cs typeface="Calibri"/>
            </a:endParaRPr>
          </a:p>
        </p:txBody>
      </p:sp>
    </p:spTree>
    <p:extLst>
      <p:ext uri="{BB962C8B-B14F-4D97-AF65-F5344CB8AC3E}">
        <p14:creationId xmlns:p14="http://schemas.microsoft.com/office/powerpoint/2010/main" val="454706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F68F1-1707-5A29-4E11-4B448970D6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4844A2-9069-5C39-1399-728C265DB3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7F364-D14F-9FBC-E513-5E7BE29418F9}"/>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44F59844-2647-C3B6-C7FB-1F2616B44CE8}"/>
              </a:ext>
            </a:extLst>
          </p:cNvPr>
          <p:cNvSpPr>
            <a:spLocks noGrp="1"/>
          </p:cNvSpPr>
          <p:nvPr>
            <p:ph type="sldNum" sz="quarter" idx="5"/>
          </p:nvPr>
        </p:nvSpPr>
        <p:spPr/>
        <p:txBody>
          <a:bodyPr/>
          <a:lstStyle/>
          <a:p>
            <a:fld id="{231DBFC0-96C0-43E6-A899-3FDA858CBC7D}" type="slidenum">
              <a:rPr lang="en-US" smtClean="0"/>
              <a:t>12</a:t>
            </a:fld>
            <a:endParaRPr lang="en-US"/>
          </a:p>
        </p:txBody>
      </p:sp>
    </p:spTree>
    <p:extLst>
      <p:ext uri="{BB962C8B-B14F-4D97-AF65-F5344CB8AC3E}">
        <p14:creationId xmlns:p14="http://schemas.microsoft.com/office/powerpoint/2010/main" val="3054786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59E1A-FF62-B174-6100-A168014D71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A7CCBA-38C9-4014-963B-1276E9CE47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3E500-4FAC-9387-40FF-5442894CE0A8}"/>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181A952E-70CF-37C9-8D6A-53C9085543AD}"/>
              </a:ext>
            </a:extLst>
          </p:cNvPr>
          <p:cNvSpPr>
            <a:spLocks noGrp="1"/>
          </p:cNvSpPr>
          <p:nvPr>
            <p:ph type="sldNum" sz="quarter" idx="5"/>
          </p:nvPr>
        </p:nvSpPr>
        <p:spPr/>
        <p:txBody>
          <a:bodyPr/>
          <a:lstStyle/>
          <a:p>
            <a:fld id="{231DBFC0-96C0-43E6-A899-3FDA858CBC7D}" type="slidenum">
              <a:rPr lang="en-US" smtClean="0"/>
              <a:t>13</a:t>
            </a:fld>
            <a:endParaRPr lang="en-US"/>
          </a:p>
        </p:txBody>
      </p:sp>
    </p:spTree>
    <p:extLst>
      <p:ext uri="{BB962C8B-B14F-4D97-AF65-F5344CB8AC3E}">
        <p14:creationId xmlns:p14="http://schemas.microsoft.com/office/powerpoint/2010/main" val="169096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[ELIMINATE THIS SLIDE FOR COUNTRY WEBINARS.]</a:t>
            </a:r>
            <a:endParaRPr lang="en-US" b="1" dirty="0">
              <a:solidFill>
                <a:schemeClr val="tx1"/>
              </a:solidFill>
            </a:endParaRPr>
          </a:p>
          <a:p>
            <a:endParaRPr lang="en-US" b="1" dirty="0">
              <a:solidFill>
                <a:schemeClr val="tx1"/>
              </a:solidFill>
            </a:endParaRPr>
          </a:p>
          <a:p>
            <a:r>
              <a:rPr lang="en-US" b="0" dirty="0">
                <a:solidFill>
                  <a:schemeClr val="tx1"/>
                </a:solidFill>
              </a:rPr>
              <a:t>Since we noted earlier that you can choose only one award per competition cycle or year, we want to explain some ways in which you can decide which award is best for you and your host. You do not have to consider these criteria in order, but we consider this our process for helping applicants narrow down their award of choice.</a:t>
            </a:r>
          </a:p>
          <a:p>
            <a:endParaRPr lang="en-US" b="0" dirty="0">
              <a:solidFill>
                <a:schemeClr val="tx1"/>
              </a:solidFill>
            </a:endParaRPr>
          </a:p>
          <a:p>
            <a:r>
              <a:rPr lang="en-US" b="0" dirty="0">
                <a:solidFill>
                  <a:schemeClr val="tx1"/>
                </a:solidFill>
              </a:rPr>
              <a:t>You may want to first consider whether your goal is to go to a specific country or if you are open to going anywhere, so long as they want your discipline.</a:t>
            </a:r>
          </a:p>
          <a:p>
            <a:endParaRPr lang="en-US" b="0" dirty="0">
              <a:solidFill>
                <a:schemeClr val="tx1"/>
              </a:solidFill>
            </a:endParaRPr>
          </a:p>
          <a:p>
            <a:r>
              <a:rPr lang="en-US" b="0" dirty="0">
                <a:solidFill>
                  <a:schemeClr val="tx1"/>
                </a:solidFill>
              </a:rPr>
              <a:t>Regardless of which criterion you prioritize, you should check to see if the country or discipline you have in mind has awards specific to only your discipline, as there would then be a smaller pool of possible applicants. You can also consider “Hidden Gem” countries that want your discipline; we have two Hidden Gem webinars per year to help you identify which countries have that status in a given competition.</a:t>
            </a:r>
          </a:p>
          <a:p>
            <a:endParaRPr lang="en-US" b="0" dirty="0">
              <a:solidFill>
                <a:schemeClr val="tx1"/>
              </a:solidFill>
            </a:endParaRPr>
          </a:p>
          <a:p>
            <a:r>
              <a:rPr lang="en-US" b="0" dirty="0">
                <a:solidFill>
                  <a:schemeClr val="tx1"/>
                </a:solidFill>
              </a:rPr>
              <a:t>Next, you should see if there is a Postdoctoral or Distinguished opportunity in the country or discipline you have in mind, because if you qualify based on the number of years of experience, these awards also have a smaller possible applicant pool.</a:t>
            </a:r>
          </a:p>
          <a:p>
            <a:endParaRPr lang="en-US" b="0" dirty="0">
              <a:solidFill>
                <a:schemeClr val="tx1"/>
              </a:solidFill>
            </a:endParaRPr>
          </a:p>
          <a:p>
            <a:r>
              <a:rPr lang="en-US" b="0" dirty="0">
                <a:solidFill>
                  <a:schemeClr val="tx1"/>
                </a:solidFill>
              </a:rPr>
              <a:t>Another thing to keep in mind is whether you have your heart set on a specific institution </a:t>
            </a:r>
            <a:r>
              <a:rPr lang="en-US" b="0" u="sng" dirty="0">
                <a:solidFill>
                  <a:schemeClr val="tx1"/>
                </a:solidFill>
              </a:rPr>
              <a:t>OR if you want our help finding one. The way we help you find one is by offering awards with an institution in the name of the award. While these awards are less flexible in location, they have starter contacts right on the award!</a:t>
            </a:r>
          </a:p>
          <a:p>
            <a:endParaRPr lang="en-US" b="0" u="sng" dirty="0">
              <a:solidFill>
                <a:schemeClr val="tx1"/>
              </a:solidFill>
            </a:endParaRPr>
          </a:p>
          <a:p>
            <a:r>
              <a:rPr lang="en-US" b="0" u="none" dirty="0">
                <a:solidFill>
                  <a:schemeClr val="tx1"/>
                </a:solidFill>
              </a:rPr>
              <a:t>Lastly, you should always keep in mind the state of your career, your field, and current events. If there is somewhere particularly relevant for you to go in a given year, that can also give you an edge.</a:t>
            </a:r>
          </a:p>
        </p:txBody>
      </p:sp>
    </p:spTree>
    <p:extLst>
      <p:ext uri="{BB962C8B-B14F-4D97-AF65-F5344CB8AC3E}">
        <p14:creationId xmlns:p14="http://schemas.microsoft.com/office/powerpoint/2010/main" val="2403146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cs typeface="Calibri"/>
              </a:rPr>
              <a:t>[USE THIS SLIDE TO INTRODUCE THE TYPE OF AWARDS ABOUT WHICH YOU WILL BE SPEAKING OR PASS THE MIC TO A COMMISSION]</a:t>
            </a:r>
          </a:p>
        </p:txBody>
      </p:sp>
    </p:spTree>
    <p:extLst>
      <p:ext uri="{BB962C8B-B14F-4D97-AF65-F5344CB8AC3E}">
        <p14:creationId xmlns:p14="http://schemas.microsoft.com/office/powerpoint/2010/main" val="2425350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A6ACA-6168-A591-6061-E774D64AF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074D04-B350-E402-A4AC-10B56A05A520}"/>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1E29AE46-1DDB-8224-CB1C-9556397980E4}"/>
              </a:ext>
            </a:extLst>
          </p:cNvPr>
          <p:cNvSpPr>
            <a:spLocks noGrp="1"/>
          </p:cNvSpPr>
          <p:nvPr>
            <p:ph type="body" idx="1"/>
          </p:nvPr>
        </p:nvSpPr>
        <p:spPr/>
        <p:txBody>
          <a:bodyPr/>
          <a:lstStyle/>
          <a:p>
            <a:r>
              <a:rPr lang="en-US" sz="1900" dirty="0">
                <a:ea typeface="Calibri" panose="020F0502020204030204"/>
                <a:cs typeface="Calibri"/>
              </a:rPr>
              <a:t>[HERE YOU INSERT NEW OR FEATURED AWARDS, DEPENDING ON YOUR AUDIENCE/THE WEBINAR SUBJECT. STICK TO NO MORE THAN 8 AWARDS PER SLIDE, AND ONLY TWO SENTENCES ABOUT EACH AWARD.]</a:t>
            </a:r>
          </a:p>
        </p:txBody>
      </p:sp>
    </p:spTree>
    <p:extLst>
      <p:ext uri="{BB962C8B-B14F-4D97-AF65-F5344CB8AC3E}">
        <p14:creationId xmlns:p14="http://schemas.microsoft.com/office/powerpoint/2010/main" val="926121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1933224">
              <a:defRPr/>
            </a:pPr>
            <a:r>
              <a:rPr lang="en-US" sz="1900" dirty="0">
                <a:solidFill>
                  <a:schemeClr val="tx1"/>
                </a:solidFill>
              </a:rPr>
              <a:t>[FILL OUT THIS SLIDE FOR EACH ALUM. YOU ARE FREE TO READ ONLY THAT INFORMATION YOU WOULD LIKE ALOUD.]</a:t>
            </a:r>
          </a:p>
          <a:p>
            <a:pPr defTabSz="1933224">
              <a:defRPr/>
            </a:pPr>
            <a:endParaRPr lang="en-US" sz="1900" dirty="0">
              <a:solidFill>
                <a:schemeClr val="tx1"/>
              </a:solidFill>
            </a:endParaRPr>
          </a:p>
          <a:p>
            <a:pPr defTabSz="1933224">
              <a:defRPr/>
            </a:pPr>
            <a:r>
              <a:rPr lang="en-US" sz="1900" dirty="0">
                <a:solidFill>
                  <a:schemeClr val="tx1"/>
                </a:solidFill>
              </a:rPr>
              <a:t>[NOTE IF A HOME INSTITUTION HAS CHANGED]</a:t>
            </a:r>
          </a:p>
        </p:txBody>
      </p:sp>
    </p:spTree>
    <p:extLst>
      <p:ext uri="{BB962C8B-B14F-4D97-AF65-F5344CB8AC3E}">
        <p14:creationId xmlns:p14="http://schemas.microsoft.com/office/powerpoint/2010/main" val="1527978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[ADVANCE THE SLIDES AS THE ALUM SPEAKS ABOUT THEIR 3 PHOTOS]</a:t>
            </a:r>
          </a:p>
          <a:p>
            <a:endParaRPr lang="en-US" dirty="0"/>
          </a:p>
          <a:p>
            <a:r>
              <a:rPr lang="en-US" dirty="0"/>
              <a:t>[STICK TO THREE IMAGES AND NO TEXT, IF POSSIBLE]</a:t>
            </a:r>
          </a:p>
        </p:txBody>
      </p:sp>
      <p:sp>
        <p:nvSpPr>
          <p:cNvPr id="4" name="Slide Number Placeholder 3"/>
          <p:cNvSpPr>
            <a:spLocks noGrp="1"/>
          </p:cNvSpPr>
          <p:nvPr>
            <p:ph type="sldNum" sz="quarter" idx="5"/>
          </p:nvPr>
        </p:nvSpPr>
        <p:spPr/>
        <p:txBody>
          <a:bodyPr/>
          <a:lstStyle/>
          <a:p>
            <a:fld id="{231DBFC0-96C0-43E6-A899-3FDA858CBC7D}" type="slidenum">
              <a:rPr lang="en-US" smtClean="0"/>
              <a:t>18</a:t>
            </a:fld>
            <a:endParaRPr lang="en-US" dirty="0"/>
          </a:p>
        </p:txBody>
      </p:sp>
    </p:spTree>
    <p:extLst>
      <p:ext uri="{BB962C8B-B14F-4D97-AF65-F5344CB8AC3E}">
        <p14:creationId xmlns:p14="http://schemas.microsoft.com/office/powerpoint/2010/main" val="1539505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[ADVANCE THE SLIDES AS THE ALUM SPEAKS ABOUT THEIR 3 PHOTOS]</a:t>
            </a:r>
          </a:p>
        </p:txBody>
      </p:sp>
      <p:sp>
        <p:nvSpPr>
          <p:cNvPr id="4" name="Slide Number Placeholder 3"/>
          <p:cNvSpPr>
            <a:spLocks noGrp="1"/>
          </p:cNvSpPr>
          <p:nvPr>
            <p:ph type="sldNum" sz="quarter" idx="5"/>
          </p:nvPr>
        </p:nvSpPr>
        <p:spPr/>
        <p:txBody>
          <a:bodyPr/>
          <a:lstStyle/>
          <a:p>
            <a:fld id="{231DBFC0-96C0-43E6-A899-3FDA858CBC7D}" type="slidenum">
              <a:rPr lang="en-US" smtClean="0"/>
              <a:t>19</a:t>
            </a:fld>
            <a:endParaRPr lang="en-US" dirty="0"/>
          </a:p>
        </p:txBody>
      </p:sp>
    </p:spTree>
    <p:extLst>
      <p:ext uri="{BB962C8B-B14F-4D97-AF65-F5344CB8AC3E}">
        <p14:creationId xmlns:p14="http://schemas.microsoft.com/office/powerpoint/2010/main" val="1127345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1933224">
              <a:defRPr/>
            </a:pPr>
            <a:endParaRPr lang="en-US" sz="1900" dirty="0">
              <a:ea typeface="Calibri"/>
              <a:cs typeface="Calibri"/>
            </a:endParaRPr>
          </a:p>
        </p:txBody>
      </p:sp>
    </p:spTree>
    <p:extLst>
      <p:ext uri="{BB962C8B-B14F-4D97-AF65-F5344CB8AC3E}">
        <p14:creationId xmlns:p14="http://schemas.microsoft.com/office/powerpoint/2010/main" val="3286168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[ADVANCE THE SLIDES AS THE ALUM SPEAKS ABOUT THEIR 3 PHOTOS]</a:t>
            </a:r>
          </a:p>
        </p:txBody>
      </p:sp>
      <p:sp>
        <p:nvSpPr>
          <p:cNvPr id="4" name="Slide Number Placeholder 3"/>
          <p:cNvSpPr>
            <a:spLocks noGrp="1"/>
          </p:cNvSpPr>
          <p:nvPr>
            <p:ph type="sldNum" sz="quarter" idx="5"/>
          </p:nvPr>
        </p:nvSpPr>
        <p:spPr/>
        <p:txBody>
          <a:bodyPr/>
          <a:lstStyle/>
          <a:p>
            <a:fld id="{231DBFC0-96C0-43E6-A899-3FDA858CBC7D}" type="slidenum">
              <a:rPr lang="en-US" smtClean="0"/>
              <a:t>20</a:t>
            </a:fld>
            <a:endParaRPr lang="en-US" dirty="0"/>
          </a:p>
        </p:txBody>
      </p:sp>
    </p:spTree>
    <p:extLst>
      <p:ext uri="{BB962C8B-B14F-4D97-AF65-F5344CB8AC3E}">
        <p14:creationId xmlns:p14="http://schemas.microsoft.com/office/powerpoint/2010/main" val="164779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3624459">
              <a:defRPr/>
            </a:pPr>
            <a:r>
              <a:rPr lang="en-US" dirty="0"/>
              <a:t>[TRIM THIS SCRIPT AS DESIRED, FOR TIME]</a:t>
            </a:r>
          </a:p>
          <a:p>
            <a:pPr defTabSz="3624459">
              <a:defRPr/>
            </a:pPr>
            <a:endParaRPr lang="en-US" dirty="0"/>
          </a:p>
          <a:p>
            <a:pPr defTabSz="3624459">
              <a:defRPr/>
            </a:pPr>
            <a:r>
              <a:rPr lang="en-US" dirty="0"/>
              <a:t>Now let’s talk about the application’s components.</a:t>
            </a:r>
          </a:p>
          <a:p>
            <a:pPr defTabSz="3624459">
              <a:defRPr/>
            </a:pPr>
            <a:endParaRPr lang="en-US" dirty="0"/>
          </a:p>
          <a:p>
            <a:pPr defTabSz="3624459">
              <a:defRPr/>
            </a:pPr>
            <a:r>
              <a:rPr lang="en-US" dirty="0"/>
              <a:t>The Application Form is standard, asking for your demographic information.</a:t>
            </a:r>
          </a:p>
          <a:p>
            <a:pPr defTabSz="3624459">
              <a:defRPr/>
            </a:pPr>
            <a:endParaRPr lang="en-US" dirty="0"/>
          </a:p>
          <a:p>
            <a:pPr defTabSz="3624459">
              <a:defRPr/>
            </a:pPr>
            <a:r>
              <a:rPr lang="en-US" b="1" dirty="0"/>
              <a:t>The Project Statement is special for Fulbright: </a:t>
            </a:r>
            <a:r>
              <a:rPr lang="en-US" b="1" u="sng" dirty="0"/>
              <a:t>this is somewhere between a grant prospectus and a personal statement, because you not only tell us what you plan to do and how you plan to carry it out, but also who you are and why you should be selected to go abroad in-person in a given competition year. You only get 3-5 pages for this component, so use the space wisely!</a:t>
            </a:r>
          </a:p>
          <a:p>
            <a:pPr defTabSz="3624459">
              <a:defRPr/>
            </a:pPr>
            <a:endParaRPr lang="en-US" b="1" u="sng" dirty="0"/>
          </a:p>
          <a:p>
            <a:pPr defTabSz="3624459">
              <a:defRPr/>
            </a:pPr>
            <a:r>
              <a:rPr lang="en-US" b="0" dirty="0"/>
              <a:t>The CV or Resume component is standard, but it has a page limit of </a:t>
            </a:r>
            <a:r>
              <a:rPr lang="en-US" b="1" dirty="0"/>
              <a:t>6 pages for Scholar Awards and 8 pages for Distinguished Scholar Awards. </a:t>
            </a:r>
          </a:p>
          <a:p>
            <a:pPr defTabSz="3624459">
              <a:defRPr/>
            </a:pPr>
            <a:endParaRPr lang="en-US" b="0" dirty="0"/>
          </a:p>
          <a:p>
            <a:pPr defTabSz="3624459">
              <a:defRPr/>
            </a:pPr>
            <a:r>
              <a:rPr lang="en-US" b="1" dirty="0"/>
              <a:t>Two Letters of Recommendation are required for the Fulbright Scholar Program application: the first one </a:t>
            </a:r>
            <a:r>
              <a:rPr lang="en-US" b="1" i="1" dirty="0"/>
              <a:t>must</a:t>
            </a:r>
            <a:r>
              <a:rPr lang="en-US" b="1" i="0" dirty="0"/>
              <a:t> come from your home institution (or, in the case of independent applicants, someone with whom you have collaborated recently) and its goal is to attest to you “as a colleague.” The second Letter </a:t>
            </a:r>
            <a:r>
              <a:rPr lang="en-US" b="1" i="1" dirty="0"/>
              <a:t>may</a:t>
            </a:r>
            <a:r>
              <a:rPr lang="en-US" b="1" i="0" dirty="0"/>
              <a:t> come from your home institution or from an external institution, and its goal is to say “what kind of expert you are.” There is only space for two Letters, so choose wisely!</a:t>
            </a:r>
          </a:p>
          <a:p>
            <a:pPr defTabSz="3624459">
              <a:defRPr/>
            </a:pPr>
            <a:endParaRPr lang="en-US" b="1" i="0" dirty="0"/>
          </a:p>
          <a:p>
            <a:pPr defTabSz="3624459">
              <a:defRPr/>
            </a:pPr>
            <a:r>
              <a:rPr lang="en-US" b="1" i="0" dirty="0"/>
              <a:t>The Letter of Invitation is very specific to Fulbright, so it can cause some worry. </a:t>
            </a:r>
            <a:r>
              <a:rPr lang="en-US" b="1" i="0" u="sng" dirty="0"/>
              <a:t>This Letter is a place where the host institution abroad says that they know who you are, agree to host you (usually only intellectually and logistically, unless a cost-share is noted on the award) and describe the activity you are planning to carry out.</a:t>
            </a:r>
            <a:r>
              <a:rPr lang="en-US" b="1" i="0" dirty="0"/>
              <a:t> They can express enthusiasm for what you will do, but some countries do not do that as a culture, and that is also okay!</a:t>
            </a:r>
          </a:p>
          <a:p>
            <a:pPr defTabSz="3624459">
              <a:defRPr/>
            </a:pPr>
            <a:endParaRPr lang="en-US" b="0" i="0" dirty="0"/>
          </a:p>
          <a:p>
            <a:pPr defTabSz="3624459">
              <a:defRPr/>
            </a:pPr>
            <a:r>
              <a:rPr lang="en-US" b="0" i="0" dirty="0"/>
              <a:t>Supplemental materials will depend on your chosen Award activity. </a:t>
            </a:r>
          </a:p>
          <a:p>
            <a:pPr defTabSz="3624459">
              <a:defRPr/>
            </a:pPr>
            <a:endParaRPr lang="en-US" b="0" i="0" dirty="0"/>
          </a:p>
          <a:p>
            <a:pPr defTabSz="3624459">
              <a:defRPr/>
            </a:pPr>
            <a:r>
              <a:rPr lang="en-US" b="0" i="0" dirty="0"/>
              <a:t>If you choose Teaching or Teaching/Research, we will ask for Syllabi or Course Outlines. </a:t>
            </a:r>
            <a:r>
              <a:rPr lang="en-US" b="1" i="0" dirty="0"/>
              <a:t>In an ideal scenario, you would propose the new course you plan to teach - as constructed with your host institution - AND supply past syllabi you have made, but you may also supply only past syllabi. The goal here is to show us your pedagogical approach.</a:t>
            </a:r>
          </a:p>
          <a:p>
            <a:pPr defTabSz="3624459">
              <a:defRPr/>
            </a:pPr>
            <a:endParaRPr lang="en-US" b="1" i="0" dirty="0"/>
          </a:p>
          <a:p>
            <a:pPr defTabSz="3624459">
              <a:defRPr/>
            </a:pPr>
            <a:r>
              <a:rPr lang="en-US" b="0" i="0" dirty="0"/>
              <a:t>The Reference List is only for Research or Teaching/Research, and it is somewhere between a bibliography and a literature review: it is a list of citations, which may or may not be annotated, that situates your project in its field of scholarly work. The goal is to show us that we are funding a novel project that is aware of what is going on around it.</a:t>
            </a:r>
          </a:p>
          <a:p>
            <a:pPr defTabSz="3624459">
              <a:defRPr/>
            </a:pPr>
            <a:endParaRPr lang="en-US" b="0" i="0" dirty="0"/>
          </a:p>
          <a:p>
            <a:pPr defTabSz="3624459">
              <a:defRPr/>
            </a:pPr>
            <a:r>
              <a:rPr lang="en-US" b="0" i="0" dirty="0"/>
              <a:t>The Portfolio will only be available for those in certain disciplines like Arts, Architecture, and Journalism, and it lets you upload up to 10 artifacts of your work.</a:t>
            </a:r>
            <a:endParaRPr lang="en-US" b="0" dirty="0"/>
          </a:p>
        </p:txBody>
      </p:sp>
    </p:spTree>
    <p:extLst>
      <p:ext uri="{BB962C8B-B14F-4D97-AF65-F5344CB8AC3E}">
        <p14:creationId xmlns:p14="http://schemas.microsoft.com/office/powerpoint/2010/main" val="2389902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[ELIMINATE THIS SLIDE FOR COUNTRY WEBINARS.]</a:t>
            </a:r>
            <a:endParaRPr lang="en-US" b="0" dirty="0">
              <a:cs typeface="Calibri"/>
            </a:endParaRPr>
          </a:p>
          <a:p>
            <a:endParaRPr lang="en-US" b="0" dirty="0">
              <a:cs typeface="Calibri"/>
            </a:endParaRPr>
          </a:p>
          <a:p>
            <a:r>
              <a:rPr lang="en-US" b="0" dirty="0">
                <a:cs typeface="Calibri"/>
              </a:rPr>
              <a:t>We now want to share our best advice for writing a strong application: follow our instructions!</a:t>
            </a:r>
          </a:p>
          <a:p>
            <a:endParaRPr lang="en-US" b="0" dirty="0">
              <a:cs typeface="Calibri"/>
            </a:endParaRPr>
          </a:p>
          <a:p>
            <a:r>
              <a:rPr lang="en-US" b="1" u="sng" dirty="0">
                <a:cs typeface="Calibri"/>
              </a:rPr>
              <a:t>Every award has four tabs</a:t>
            </a:r>
            <a:r>
              <a:rPr lang="en-US" b="1" dirty="0">
                <a:cs typeface="Calibri"/>
              </a:rPr>
              <a:t>, and you have not read an award until you have read all four tabs. </a:t>
            </a:r>
          </a:p>
          <a:p>
            <a:endParaRPr lang="en-US" b="1" dirty="0">
              <a:cs typeface="Calibri"/>
            </a:endParaRPr>
          </a:p>
          <a:p>
            <a:r>
              <a:rPr lang="en-US" b="0" dirty="0">
                <a:cs typeface="Calibri"/>
              </a:rPr>
              <a:t>Every award also has a contact person on the lefthand side, and you can start talking to us early to address any questions you may have. </a:t>
            </a:r>
          </a:p>
          <a:p>
            <a:endParaRPr lang="en-US" b="0" dirty="0">
              <a:cs typeface="Calibri"/>
            </a:endParaRPr>
          </a:p>
          <a:p>
            <a:r>
              <a:rPr lang="en-US" b="1" dirty="0">
                <a:cs typeface="Calibri"/>
              </a:rPr>
              <a:t>You can also start an online application as soon as you </a:t>
            </a:r>
            <a:r>
              <a:rPr lang="en-US" b="1" i="1" dirty="0">
                <a:cs typeface="Calibri"/>
              </a:rPr>
              <a:t>think</a:t>
            </a:r>
            <a:r>
              <a:rPr lang="en-US" b="1" i="0" dirty="0">
                <a:cs typeface="Calibri"/>
              </a:rPr>
              <a:t> you may apply. There is no penalty for starting and not finishing, and you can always save and come back to the online application. Our application is designed for you to work online, with us, so we can offer you additional help as you work.</a:t>
            </a:r>
            <a:endParaRPr lang="en-US" b="1" dirty="0">
              <a:cs typeface="Calibri"/>
            </a:endParaRPr>
          </a:p>
          <a:p>
            <a:endParaRPr lang="en-US" b="1" dirty="0">
              <a:cs typeface="Calibri"/>
            </a:endParaRPr>
          </a:p>
          <a:p>
            <a:r>
              <a:rPr lang="en-US" b="0" dirty="0">
                <a:cs typeface="Calibri"/>
              </a:rPr>
              <a:t>We also offer a lot of resources, which we are always trying to improve. You can join us for webinars or Office Hours and read all of our resources on our website designed to help you as you write.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52A13-ADE4-48B5-9746-C2A98A942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8918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3624459" rtl="0" eaLnBrk="1" fontAlgn="auto" latinLnBrk="0" hangingPunct="1">
              <a:lnSpc>
                <a:spcPct val="100000"/>
              </a:lnSpc>
              <a:spcBef>
                <a:spcPts val="0"/>
              </a:spcBef>
              <a:spcAft>
                <a:spcPts val="0"/>
              </a:spcAft>
              <a:buClrTx/>
              <a:buSzTx/>
              <a:buFontTx/>
              <a:buNone/>
              <a:tabLst/>
              <a:defRPr/>
            </a:pPr>
            <a:r>
              <a:rPr lang="en-US" sz="2000" dirty="0"/>
              <a:t>[TRIM THIS SCRIPT AS DESIRED, FOR TIME]</a:t>
            </a:r>
            <a:endParaRPr lang="en-US" sz="1900" dirty="0">
              <a:solidFill>
                <a:schemeClr val="tx1"/>
              </a:solidFill>
            </a:endParaRPr>
          </a:p>
          <a:p>
            <a:pPr defTabSz="3624459">
              <a:defRPr/>
            </a:pPr>
            <a:endParaRPr lang="en-US" dirty="0"/>
          </a:p>
          <a:p>
            <a:pPr defTabSz="3624459">
              <a:defRPr/>
            </a:pPr>
            <a:r>
              <a:rPr lang="en-US" dirty="0"/>
              <a:t>Our application cycle is shaped the same every year for Scholar Awards, </a:t>
            </a:r>
            <a:r>
              <a:rPr lang="en-US" b="1" dirty="0"/>
              <a:t>but may differ for some IEA Awards.</a:t>
            </a:r>
            <a:endParaRPr lang="en-US" dirty="0"/>
          </a:p>
          <a:p>
            <a:pPr defTabSz="3624459">
              <a:defRPr/>
            </a:pPr>
            <a:endParaRPr lang="en-US" dirty="0"/>
          </a:p>
          <a:p>
            <a:pPr defTabSz="3624459">
              <a:defRPr/>
            </a:pPr>
            <a:r>
              <a:rPr lang="en-US" dirty="0"/>
              <a:t>We open our competition in February, and our deadline is [USUALLY] September 15, giving you 7 months to write your best application.</a:t>
            </a:r>
          </a:p>
          <a:p>
            <a:pPr defTabSz="3624459">
              <a:defRPr/>
            </a:pPr>
            <a:endParaRPr lang="en-US" dirty="0"/>
          </a:p>
          <a:p>
            <a:pPr defTabSz="3624459">
              <a:defRPr/>
            </a:pPr>
            <a:r>
              <a:rPr lang="en-US" dirty="0"/>
              <a:t>In the back half of September, our staff at IIE conducts Preliminary Review, checking your documents and routing you to the best Peer Review committee for your application.</a:t>
            </a:r>
          </a:p>
          <a:p>
            <a:pPr defTabSz="3624459">
              <a:defRPr/>
            </a:pPr>
            <a:endParaRPr lang="en-US" dirty="0"/>
          </a:p>
          <a:p>
            <a:pPr defTabSz="3624459">
              <a:defRPr/>
            </a:pPr>
            <a:r>
              <a:rPr lang="en-US" b="1" dirty="0"/>
              <a:t>In October-November, we have U.S. Peer Review, where the discipline you choose on your application corresponds to the committee to which you will be assigned. All committees are equipped to evaluate interdisciplinary work, but choose your discipline carefully to have the best shot of passing Peer Review.</a:t>
            </a:r>
          </a:p>
          <a:p>
            <a:pPr defTabSz="3624459">
              <a:defRPr/>
            </a:pPr>
            <a:endParaRPr lang="en-US" dirty="0"/>
          </a:p>
          <a:p>
            <a:pPr defTabSz="3624459">
              <a:defRPr/>
            </a:pPr>
            <a:r>
              <a:rPr lang="en-US" dirty="0"/>
              <a:t>You will find out in December how Peer Review went for you: either you will be “not recommended,” which means your Fulbright journey is over for now (but we can always help you reapply!) or you are “recommended” which means you are passed on to in-country review.</a:t>
            </a:r>
          </a:p>
          <a:p>
            <a:pPr defTabSz="3624459">
              <a:defRPr/>
            </a:pPr>
            <a:endParaRPr lang="en-US" dirty="0"/>
          </a:p>
          <a:p>
            <a:pPr defTabSz="3624459">
              <a:defRPr/>
            </a:pPr>
            <a:r>
              <a:rPr lang="en-US" b="1" dirty="0"/>
              <a:t>In December-June, we work with 100+ countries to review your applications in-country. U.S. Embassies (Posts) or binational Fulbright Commissions (dedicated Fulbright offices) overseas review recommended applications and nominate candidates for selection.</a:t>
            </a:r>
          </a:p>
          <a:p>
            <a:pPr defTabSz="3624459">
              <a:defRPr/>
            </a:pPr>
            <a:endParaRPr lang="en-US" b="1" dirty="0"/>
          </a:p>
          <a:p>
            <a:pPr defTabSz="3624459">
              <a:defRPr/>
            </a:pPr>
            <a:r>
              <a:rPr lang="en-US" b="1" dirty="0"/>
              <a:t>The applications also go through the Fulbright Foreign Scholarship Board in the U.S. as a final step, where this board of appointees makes the final selections.</a:t>
            </a:r>
          </a:p>
          <a:p>
            <a:pPr defTabSz="3624459">
              <a:defRPr/>
            </a:pPr>
            <a:endParaRPr lang="en-US" b="0" dirty="0"/>
          </a:p>
          <a:p>
            <a:pPr defTabSz="3624459">
              <a:defRPr/>
            </a:pPr>
            <a:r>
              <a:rPr lang="en-US" b="0" dirty="0"/>
              <a:t>You may find out sooner, but we can only guarantee you will know for sure if you are going abroad by June of the calendar year after your application. Rest assured our IIE advisors and in-country staff are able to help you get things turned around quickly, even if your start date is in August!</a:t>
            </a:r>
          </a:p>
          <a:p>
            <a:pPr defTabSz="3624459">
              <a:defRPr/>
            </a:pPr>
            <a:endParaRPr lang="en-US" dirty="0">
              <a:cs typeface="Calibri" panose="020F0502020204030204"/>
            </a:endParaRPr>
          </a:p>
        </p:txBody>
      </p:sp>
    </p:spTree>
    <p:extLst>
      <p:ext uri="{BB962C8B-B14F-4D97-AF65-F5344CB8AC3E}">
        <p14:creationId xmlns:p14="http://schemas.microsoft.com/office/powerpoint/2010/main" val="874629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B030D-BDEB-C17E-9839-E5FDC426E6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05A1C0-1826-35D5-36C7-ECE0BE2811BF}"/>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304148F9-5984-34F4-D3A7-738E0569A6D5}"/>
              </a:ext>
            </a:extLst>
          </p:cNvPr>
          <p:cNvSpPr>
            <a:spLocks noGrp="1"/>
          </p:cNvSpPr>
          <p:nvPr>
            <p:ph type="body" idx="1"/>
          </p:nvPr>
        </p:nvSpPr>
        <p:spPr/>
        <p:txBody>
          <a:bodyPr/>
          <a:lstStyle/>
          <a:p>
            <a:r>
              <a:rPr lang="en-US" sz="1300" dirty="0">
                <a:cs typeface="Calibri"/>
              </a:rPr>
              <a:t>[THIS SLIDE IS FOR CAMPUS VISITS AND CONFERENCES ONLY, AND CAN BE CUT FOR TIME.]</a:t>
            </a:r>
          </a:p>
          <a:p>
            <a:endParaRPr lang="en-US" sz="1300" dirty="0">
              <a:cs typeface="Calibri"/>
            </a:endParaRPr>
          </a:p>
          <a:p>
            <a:r>
              <a:rPr lang="en-US" sz="1300" dirty="0">
                <a:cs typeface="Calibri"/>
              </a:rPr>
              <a:t>We would also like to share other ways you can get involved in the Fulbright Program. </a:t>
            </a:r>
            <a:endParaRPr lang="en-US" dirty="0"/>
          </a:p>
          <a:p>
            <a:endParaRPr lang="en-US" dirty="0"/>
          </a:p>
          <a:p>
            <a:r>
              <a:rPr lang="en-US" sz="1300" dirty="0">
                <a:solidFill>
                  <a:schemeClr val="tx1"/>
                </a:solidFill>
              </a:rPr>
              <a:t>The </a:t>
            </a:r>
            <a:r>
              <a:rPr lang="en-US" sz="1300" b="1" dirty="0">
                <a:solidFill>
                  <a:schemeClr val="tx1"/>
                </a:solidFill>
              </a:rPr>
              <a:t>Fulbright Scholar-in-Residence (S-I-R) Program </a:t>
            </a:r>
            <a:r>
              <a:rPr lang="en-US" sz="1300" dirty="0">
                <a:solidFill>
                  <a:schemeClr val="tx1"/>
                </a:solidFill>
              </a:rPr>
              <a:t>assists U.S. higher education institutions in expanding programs of academic exchange, by supporting non-U.S. scholars through grants for teaching at institutions that might not have a strong international component and/or serve minority audiences. The Program benefits institutions and Scholars alike. </a:t>
            </a:r>
            <a:r>
              <a:rPr lang="en-US" sz="1300" dirty="0"/>
              <a:t>This is an ideal program for those who would like to host a visiting professor to teach but don't already have connections to faculty in other countries. </a:t>
            </a:r>
            <a:endParaRPr lang="en-US" sz="1300" dirty="0">
              <a:solidFill>
                <a:schemeClr val="tx1"/>
              </a:solidFill>
              <a:cs typeface="Calibri"/>
            </a:endParaRPr>
          </a:p>
          <a:p>
            <a:endParaRPr lang="en-US" sz="1300" dirty="0">
              <a:solidFill>
                <a:schemeClr val="tx1"/>
              </a:solidFill>
            </a:endParaRPr>
          </a:p>
          <a:p>
            <a:pPr defTabSz="3624459">
              <a:defRPr/>
            </a:pPr>
            <a:r>
              <a:rPr lang="en-US" sz="1300" kern="1200" dirty="0">
                <a:solidFill>
                  <a:schemeClr val="tx1"/>
                </a:solidFill>
              </a:rPr>
              <a:t>The </a:t>
            </a:r>
            <a:r>
              <a:rPr lang="en-US" sz="1300" b="1" kern="1200" dirty="0">
                <a:solidFill>
                  <a:schemeClr val="tx1"/>
                </a:solidFill>
              </a:rPr>
              <a:t>Fulbright Foreign Language Teaching Assistant (FLTA) Program</a:t>
            </a:r>
            <a:r>
              <a:rPr lang="en-US" sz="1300" kern="1200" dirty="0">
                <a:solidFill>
                  <a:schemeClr val="tx1"/>
                </a:solidFill>
              </a:rPr>
              <a:t> supports language assistantships at universities and colleges throughout the U.S., providing institutions with an opportunity to enhance their language programming and expose students to native speakers who bring an energetic, up-to-date cultural component to the foreign language classroom as well as student life at a campus in general.</a:t>
            </a:r>
            <a:endParaRPr lang="en-US" sz="1300" kern="1200" dirty="0">
              <a:solidFill>
                <a:schemeClr val="tx1"/>
              </a:solidFill>
              <a:cs typeface="Calibri"/>
            </a:endParaRPr>
          </a:p>
        </p:txBody>
      </p:sp>
    </p:spTree>
    <p:extLst>
      <p:ext uri="{BB962C8B-B14F-4D97-AF65-F5344CB8AC3E}">
        <p14:creationId xmlns:p14="http://schemas.microsoft.com/office/powerpoint/2010/main" val="16703957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1932941" rtl="0" eaLnBrk="1" fontAlgn="auto" latinLnBrk="0" hangingPunct="1">
              <a:lnSpc>
                <a:spcPct val="100000"/>
              </a:lnSpc>
              <a:spcBef>
                <a:spcPts val="0"/>
              </a:spcBef>
              <a:spcAft>
                <a:spcPts val="0"/>
              </a:spcAft>
              <a:buClrTx/>
              <a:buSzTx/>
              <a:buFontTx/>
              <a:buNone/>
              <a:tabLst/>
              <a:defRPr/>
            </a:pPr>
            <a:r>
              <a:rPr lang="en-US" sz="1300" dirty="0">
                <a:cs typeface="Calibri"/>
              </a:rPr>
              <a:t>[THIS SLIDE IS FOR CAMPUS VISITS AND CONFERENCES ONLY, AND CAN BE CUT FOR TIME.]</a:t>
            </a:r>
            <a:endParaRPr lang="en-US" sz="1300" dirty="0">
              <a:solidFill>
                <a:schemeClr val="tx1"/>
              </a:solidFill>
            </a:endParaRPr>
          </a:p>
          <a:p>
            <a:pPr defTabSz="1932941">
              <a:defRPr/>
            </a:pPr>
            <a:endParaRPr lang="en-US" sz="1300" dirty="0">
              <a:solidFill>
                <a:schemeClr val="tx1"/>
              </a:solidFill>
            </a:endParaRPr>
          </a:p>
          <a:p>
            <a:pPr defTabSz="1932941">
              <a:defRPr/>
            </a:pPr>
            <a:r>
              <a:rPr lang="en-US" sz="1300" dirty="0">
                <a:solidFill>
                  <a:schemeClr val="tx1"/>
                </a:solidFill>
              </a:rPr>
              <a:t>The U.S. Scholar Program is large but is only one of many programs under the Fulbright umbrella. </a:t>
            </a:r>
            <a:endParaRPr lang="en-US" sz="1300" dirty="0"/>
          </a:p>
          <a:p>
            <a:pPr defTabSz="1932941">
              <a:defRPr/>
            </a:pPr>
            <a:endParaRPr lang="en-US" sz="1300" u="sng" dirty="0">
              <a:solidFill>
                <a:schemeClr val="tx1"/>
              </a:solidFill>
            </a:endParaRPr>
          </a:p>
          <a:p>
            <a:pPr defTabSz="1932941">
              <a:defRPr/>
            </a:pPr>
            <a:r>
              <a:rPr lang="en-US" sz="1300" b="1" u="none" dirty="0">
                <a:solidFill>
                  <a:schemeClr val="tx1"/>
                </a:solidFill>
              </a:rPr>
              <a:t>There are other opportunities for U.S. Scholars: </a:t>
            </a:r>
          </a:p>
          <a:p>
            <a:pPr defTabSz="1932941">
              <a:defRPr/>
            </a:pPr>
            <a:endParaRPr lang="en-US" sz="1300" u="sng" dirty="0">
              <a:solidFill>
                <a:schemeClr val="tx1"/>
              </a:solidFill>
            </a:endParaRPr>
          </a:p>
          <a:p>
            <a:pPr defTabSz="1932941">
              <a:defRPr/>
            </a:pPr>
            <a:r>
              <a:rPr lang="en-US" sz="1300" u="sng" dirty="0">
                <a:solidFill>
                  <a:schemeClr val="tx1"/>
                </a:solidFill>
              </a:rPr>
              <a:t>The Fulbright-Hays Group Projects Abroad Program</a:t>
            </a:r>
            <a:r>
              <a:rPr lang="en-US" sz="1300" dirty="0">
                <a:solidFill>
                  <a:schemeClr val="tx1"/>
                </a:solidFill>
              </a:rPr>
              <a:t>  offers funding to spend time in a foreign country or region acquiring resource materials for curriculum development in modern foreign languages or area studies programs.</a:t>
            </a:r>
            <a:endParaRPr lang="en-US" sz="1300" dirty="0">
              <a:solidFill>
                <a:schemeClr val="tx1"/>
              </a:solidFill>
              <a:cs typeface="Calibri"/>
            </a:endParaRPr>
          </a:p>
          <a:p>
            <a:pPr defTabSz="1932941">
              <a:defRPr/>
            </a:pPr>
            <a:endParaRPr lang="en-US" sz="1300" dirty="0">
              <a:solidFill>
                <a:schemeClr val="tx1"/>
              </a:solidFill>
            </a:endParaRPr>
          </a:p>
          <a:p>
            <a:pPr defTabSz="1932941">
              <a:defRPr/>
            </a:pPr>
            <a:r>
              <a:rPr lang="en-US" sz="1300" u="sng" dirty="0">
                <a:solidFill>
                  <a:schemeClr val="tx1"/>
                </a:solidFill>
              </a:rPr>
              <a:t>The Fulbright Specialist Program</a:t>
            </a:r>
            <a:r>
              <a:rPr lang="en-US" sz="1300" u="none" dirty="0">
                <a:solidFill>
                  <a:schemeClr val="tx1"/>
                </a:solidFill>
              </a:rPr>
              <a:t> is</a:t>
            </a:r>
            <a:r>
              <a:rPr lang="en-US" sz="1300" dirty="0">
                <a:solidFill>
                  <a:schemeClr val="tx1"/>
                </a:solidFill>
              </a:rPr>
              <a:t> a unique opportunity for U.S. academics and established professionals to join a roster of candidates who are eligible to engage in </a:t>
            </a:r>
            <a:r>
              <a:rPr lang="en-US" sz="1300" b="1" dirty="0">
                <a:solidFill>
                  <a:schemeClr val="tx1"/>
                </a:solidFill>
              </a:rPr>
              <a:t>2-6 week</a:t>
            </a:r>
            <a:r>
              <a:rPr lang="en-US" sz="1300" dirty="0">
                <a:solidFill>
                  <a:schemeClr val="tx1"/>
                </a:solidFill>
              </a:rPr>
              <a:t>, project-based exchanges at host institutions across the globe.  Institutionally driven from overseas, so projects must be approved for funding abroad before matches take place. This Program is administer by World Learning. </a:t>
            </a:r>
            <a:endParaRPr lang="en-US" sz="1300" dirty="0">
              <a:solidFill>
                <a:schemeClr val="tx1"/>
              </a:solidFill>
              <a:cs typeface="Calibri"/>
            </a:endParaRPr>
          </a:p>
          <a:p>
            <a:pPr defTabSz="1932941">
              <a:defRPr/>
            </a:pPr>
            <a:endParaRPr lang="en-US" sz="1300" u="sng" dirty="0">
              <a:solidFill>
                <a:schemeClr val="tx1"/>
              </a:solidFill>
            </a:endParaRPr>
          </a:p>
          <a:p>
            <a:pPr defTabSz="1932941">
              <a:defRPr/>
            </a:pPr>
            <a:r>
              <a:rPr lang="en-US" sz="1300" b="1" dirty="0">
                <a:solidFill>
                  <a:schemeClr val="tx1"/>
                </a:solidFill>
              </a:rPr>
              <a:t>There are also opportunities for Students:</a:t>
            </a:r>
            <a:endParaRPr lang="en-US" sz="1300" b="1" dirty="0">
              <a:solidFill>
                <a:schemeClr val="tx1"/>
              </a:solidFill>
              <a:cs typeface="Calibri"/>
            </a:endParaRPr>
          </a:p>
          <a:p>
            <a:pPr>
              <a:defRPr>
                <a:solidFill>
                  <a:srgbClr val="FAFFF8"/>
                </a:solidFill>
                <a:latin typeface="Mark OT Light"/>
                <a:ea typeface="Mark OT Light"/>
                <a:cs typeface="Mark OT Light"/>
                <a:sym typeface="Mark OT Light"/>
              </a:defRPr>
            </a:pPr>
            <a:endParaRPr lang="en-US" sz="1300" dirty="0">
              <a:solidFill>
                <a:schemeClr val="tx1"/>
              </a:solidFill>
            </a:endParaRPr>
          </a:p>
          <a:p>
            <a:pPr defTabSz="1932941">
              <a:defRPr/>
            </a:pPr>
            <a:r>
              <a:rPr lang="en-US" sz="1300" u="sng" dirty="0">
                <a:solidFill>
                  <a:schemeClr val="tx1"/>
                </a:solidFill>
              </a:rPr>
              <a:t>The Fulbright-Hays Doctoral Dissertation Research Abroad Program</a:t>
            </a:r>
            <a:r>
              <a:rPr lang="en-US" sz="1300" dirty="0">
                <a:solidFill>
                  <a:schemeClr val="tx1"/>
                </a:solidFill>
              </a:rPr>
              <a:t> offers funding for individual doctoral students who conduct research in other countries in modern foreign languages and area studies for periods of six to 12 months. This Program is administered by the Department of Education. </a:t>
            </a:r>
          </a:p>
          <a:p>
            <a:pPr defTabSz="1932941">
              <a:defRPr/>
            </a:pPr>
            <a:endParaRPr lang="en-US" sz="1300" dirty="0">
              <a:solidFill>
                <a:schemeClr val="tx1"/>
              </a:solidFill>
            </a:endParaRPr>
          </a:p>
          <a:p>
            <a:pPr marL="0" marR="0" lvl="0" indent="0" algn="l" defTabSz="1932941" rtl="0" eaLnBrk="1" fontAlgn="auto" latinLnBrk="0" hangingPunct="1">
              <a:lnSpc>
                <a:spcPct val="100000"/>
              </a:lnSpc>
              <a:spcBef>
                <a:spcPts val="0"/>
              </a:spcBef>
              <a:spcAft>
                <a:spcPts val="0"/>
              </a:spcAft>
              <a:buClrTx/>
              <a:buSzTx/>
              <a:buFontTx/>
              <a:buNone/>
              <a:tabLst/>
              <a:defRPr/>
            </a:pPr>
            <a:r>
              <a:rPr lang="en-US" sz="1300" u="sng" dirty="0">
                <a:solidFill>
                  <a:schemeClr val="tx1"/>
                </a:solidFill>
              </a:rPr>
              <a:t>The Fulbright U.S. Student Program</a:t>
            </a:r>
            <a:r>
              <a:rPr lang="en-US" sz="1300" dirty="0">
                <a:solidFill>
                  <a:schemeClr val="tx1"/>
                </a:solidFill>
              </a:rPr>
              <a:t> offers opportunities for those holding at least a Bachelor’s degree to either enroll in graduate study abroad or conduct independent research through the dissertation level. It is also open to professionals and artists to study and research abroad</a:t>
            </a:r>
            <a:endParaRPr lang="en-US" sz="1300" dirty="0">
              <a:solidFill>
                <a:schemeClr val="tx1"/>
              </a:solidFill>
              <a:cs typeface="Calibri"/>
            </a:endParaRPr>
          </a:p>
          <a:p>
            <a:pPr defTabSz="1932941">
              <a:defRPr/>
            </a:pPr>
            <a:endParaRPr lang="en-US" sz="1300" dirty="0">
              <a:solidFill>
                <a:schemeClr val="tx1"/>
              </a:solidFill>
              <a:cs typeface="Calibri"/>
            </a:endParaRPr>
          </a:p>
          <a:p>
            <a:pPr marL="0" marR="0" lvl="0" indent="0" algn="l" defTabSz="1932941" rtl="0" eaLnBrk="1" fontAlgn="auto" latinLnBrk="0" hangingPunct="1">
              <a:lnSpc>
                <a:spcPct val="100000"/>
              </a:lnSpc>
              <a:spcBef>
                <a:spcPts val="0"/>
              </a:spcBef>
              <a:spcAft>
                <a:spcPts val="0"/>
              </a:spcAft>
              <a:buClrTx/>
              <a:buSzTx/>
              <a:buFontTx/>
              <a:buNone/>
              <a:tabLst/>
              <a:defRPr/>
            </a:pPr>
            <a:r>
              <a:rPr lang="en-US" sz="1300" u="sng" dirty="0">
                <a:solidFill>
                  <a:srgbClr val="000000"/>
                </a:solidFill>
              </a:rPr>
              <a:t>The English Teaching Assistant (ETA</a:t>
            </a:r>
            <a:r>
              <a:rPr lang="en-US" sz="1300" u="sng" dirty="0">
                <a:solidFill>
                  <a:srgbClr val="000000"/>
                </a:solidFill>
                <a:latin typeface="Mark OT Light"/>
              </a:rPr>
              <a:t>) Program </a:t>
            </a:r>
            <a:r>
              <a:rPr lang="en-US" sz="1300" u="none" dirty="0">
                <a:solidFill>
                  <a:srgbClr val="000000"/>
                </a:solidFill>
                <a:latin typeface="Mark OT Light"/>
              </a:rPr>
              <a:t>is also within the Student Program and p</a:t>
            </a:r>
            <a:r>
              <a:rPr lang="en-US" sz="1300" u="none" dirty="0">
                <a:solidFill>
                  <a:schemeClr val="tx1"/>
                </a:solidFill>
              </a:rPr>
              <a:t>laces</a:t>
            </a:r>
            <a:r>
              <a:rPr lang="en-US" sz="1300" dirty="0">
                <a:solidFill>
                  <a:schemeClr val="tx1"/>
                </a:solidFill>
              </a:rPr>
              <a:t> grantees in schools overseas to supplement local English language instruction and to provide a native speaker presence in the classrooms.</a:t>
            </a:r>
          </a:p>
          <a:p>
            <a:pPr defTabSz="1932941">
              <a:defRPr/>
            </a:pPr>
            <a:endParaRPr lang="en-US" sz="1300" dirty="0">
              <a:solidFill>
                <a:schemeClr val="tx1"/>
              </a:solidFill>
              <a:cs typeface="Calibri"/>
            </a:endParaRPr>
          </a:p>
          <a:p>
            <a:endParaRPr lang="en-US" sz="1300" dirty="0">
              <a:solidFill>
                <a:schemeClr val="tx1"/>
              </a:solidFill>
              <a:cs typeface="Calibri"/>
            </a:endParaRPr>
          </a:p>
          <a:p>
            <a:endParaRPr lang="en-US" sz="1300" u="sng" dirty="0">
              <a:solidFill>
                <a:schemeClr val="tx1"/>
              </a:solidFill>
            </a:endParaRPr>
          </a:p>
          <a:p>
            <a:r>
              <a:rPr lang="en-US" sz="1300" b="1" dirty="0">
                <a:solidFill>
                  <a:schemeClr val="tx1"/>
                </a:solidFill>
              </a:rPr>
              <a:t>There are also programs for K-12 educators you know:</a:t>
            </a:r>
          </a:p>
          <a:p>
            <a:endParaRPr lang="en-US" sz="1300" dirty="0">
              <a:solidFill>
                <a:schemeClr val="tx1"/>
              </a:solidFill>
            </a:endParaRPr>
          </a:p>
          <a:p>
            <a:pPr defTabSz="1932941">
              <a:defRPr/>
            </a:pPr>
            <a:r>
              <a:rPr lang="en-US" sz="1300" u="sng" dirty="0">
                <a:solidFill>
                  <a:schemeClr val="tx1"/>
                </a:solidFill>
              </a:rPr>
              <a:t>The Fulbright Distinguished Award in Teaching Program</a:t>
            </a:r>
            <a:r>
              <a:rPr lang="en-US" sz="1300" dirty="0">
                <a:solidFill>
                  <a:schemeClr val="tx1"/>
                </a:solidFill>
              </a:rPr>
              <a:t> allows K-12 educators to take part in a three-to six-month professional development experience abroad, pursue individual inquiry projects, take courses at a host university, and collaborate with colleagues on best educational practices. This program is administered by IREX.</a:t>
            </a:r>
            <a:endParaRPr lang="en-US" sz="1300" dirty="0">
              <a:solidFill>
                <a:schemeClr val="tx1"/>
              </a:solidFill>
              <a:cs typeface="Calibri"/>
            </a:endParaRPr>
          </a:p>
          <a:p>
            <a:pPr defTabSz="1932941">
              <a:defRPr/>
            </a:pPr>
            <a:endParaRPr lang="en-US" sz="1300" dirty="0">
              <a:solidFill>
                <a:schemeClr val="tx1"/>
              </a:solidFill>
            </a:endParaRPr>
          </a:p>
          <a:p>
            <a:pPr defTabSz="1932941">
              <a:defRPr/>
            </a:pPr>
            <a:r>
              <a:rPr lang="en-US" sz="1300" u="sng" dirty="0">
                <a:solidFill>
                  <a:schemeClr val="tx1"/>
                </a:solidFill>
              </a:rPr>
              <a:t>Fulbright-Hays Group Projects Abroad</a:t>
            </a:r>
            <a:r>
              <a:rPr lang="en-US" sz="1300" dirty="0">
                <a:solidFill>
                  <a:schemeClr val="tx1"/>
                </a:solidFill>
              </a:rPr>
              <a:t> offer funding for more than one individual to spend time in a foreign country or region acquiring resource materials for curriculum development in modern foreign languages or area studies programs. This Program is administered by the Department of Education.</a:t>
            </a:r>
            <a:endParaRPr lang="en-US" sz="1300" dirty="0">
              <a:solidFill>
                <a:schemeClr val="tx1"/>
              </a:solidFill>
              <a:cs typeface="Calibri"/>
            </a:endParaRPr>
          </a:p>
          <a:p>
            <a:pPr defTabSz="1932941">
              <a:defRPr/>
            </a:pPr>
            <a:endParaRPr lang="en-US" sz="1300" dirty="0">
              <a:solidFill>
                <a:schemeClr val="tx1"/>
              </a:solidFill>
            </a:endParaRPr>
          </a:p>
          <a:p>
            <a:pPr defTabSz="1932941">
              <a:defRPr/>
            </a:pPr>
            <a:r>
              <a:rPr lang="en-US" sz="1300" u="sng" dirty="0">
                <a:solidFill>
                  <a:schemeClr val="tx1"/>
                </a:solidFill>
              </a:rPr>
              <a:t>Fulbright Teachers for Global Classrooms </a:t>
            </a:r>
            <a:r>
              <a:rPr lang="en-US" sz="1300" dirty="0">
                <a:solidFill>
                  <a:schemeClr val="tx1"/>
                </a:solidFill>
              </a:rPr>
              <a:t>is a year-long professional development opportunity for U.S. elementary, middle, and high school teachers to develop skills for preparing students for a competitive global economy.</a:t>
            </a:r>
            <a:r>
              <a:rPr lang="en-US" sz="1300" dirty="0"/>
              <a:t> This opportunity is administered by IREX.</a:t>
            </a:r>
            <a:endParaRPr lang="en-US" sz="1300" dirty="0">
              <a:solidFill>
                <a:schemeClr val="tx1"/>
              </a:solidFill>
              <a:cs typeface="Calibri"/>
            </a:endParaRPr>
          </a:p>
        </p:txBody>
      </p:sp>
    </p:spTree>
    <p:extLst>
      <p:ext uri="{BB962C8B-B14F-4D97-AF65-F5344CB8AC3E}">
        <p14:creationId xmlns:p14="http://schemas.microsoft.com/office/powerpoint/2010/main" val="2589113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1" dirty="0"/>
              <a:t>In conclusion, your action item after this webinar is to stay</a:t>
            </a:r>
            <a:r>
              <a:rPr lang="en-US" dirty="0"/>
              <a:t> </a:t>
            </a:r>
            <a:r>
              <a:rPr lang="en-US" b="1" dirty="0"/>
              <a:t>in touch with us after this presentation! </a:t>
            </a:r>
            <a:r>
              <a:rPr lang="en-US" dirty="0"/>
              <a:t>There are many ways to stay in touch, including our main email address, scholars@iie.org, our website, and our social media.</a:t>
            </a:r>
          </a:p>
          <a:p>
            <a:endParaRPr lang="en-US" dirty="0"/>
          </a:p>
          <a:p>
            <a:r>
              <a:rPr lang="en-US" b="1" dirty="0"/>
              <a:t>The best way to stay in touch is to sign up for our newsletter via the QR code or URL on the slide. In exchange for taking 5 minutes to tell us about yourself, you are signed up for our monthly newsletter and specific mailings relevant to your discipline or countries of interest, with awards for you sent straight to your inbox!</a:t>
            </a:r>
            <a:endParaRPr lang="en-US" b="1" dirty="0">
              <a:ea typeface="Calibri"/>
              <a:cs typeface="Calibri"/>
            </a:endParaRPr>
          </a:p>
        </p:txBody>
      </p:sp>
    </p:spTree>
    <p:extLst>
      <p:ext uri="{BB962C8B-B14F-4D97-AF65-F5344CB8AC3E}">
        <p14:creationId xmlns:p14="http://schemas.microsoft.com/office/powerpoint/2010/main" val="3610774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probably here because you have heard of Fulbright before, but I want to share a bit of history that will help you understand the goal of Fulbright better. </a:t>
            </a:r>
          </a:p>
          <a:p>
            <a:endParaRPr lang="en-US" dirty="0"/>
          </a:p>
          <a:p>
            <a:r>
              <a:rPr lang="en-US" dirty="0"/>
              <a:t>The Program was created by U.S. Congress in 1946, and it is funded by the U.S. Government and administered by us at the Institute of International Education along with binational Fulbright Commissions and U.S. Embassies abroad. The Bureau of Educational and Cultural Affairs considers Fulbright to be its flagship international exchange program.</a:t>
            </a:r>
          </a:p>
          <a:p>
            <a:endParaRPr lang="en-US" dirty="0"/>
          </a:p>
          <a:p>
            <a:r>
              <a:rPr lang="en-US" b="1" dirty="0"/>
              <a:t>The Program supports research, teaching, seminars, and professional projects in 120+ countries.</a:t>
            </a:r>
          </a:p>
          <a:p>
            <a:endParaRPr lang="en-US" b="1" dirty="0"/>
          </a:p>
          <a:p>
            <a:r>
              <a:rPr lang="en-US" b="1" dirty="0"/>
              <a:t>For any grant or fellowship, it is always important to ensure that your application explicitly addresses the mission of the sponsor.  Fulbright’s mission is unique (read the mission).  We will discuss it in more detail throughout the presentation.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DBFC0-96C0-43E6-A899-3FDA858CBC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578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things that set Fulbright apart from other funding opportunities.</a:t>
            </a:r>
          </a:p>
          <a:p>
            <a:endParaRPr lang="en-US" dirty="0"/>
          </a:p>
          <a:p>
            <a:r>
              <a:rPr lang="en-US" dirty="0"/>
              <a:t>Fulbright is BIG: While other funders may provide a few awards per year, Fulbright offers 800 awards per year.  For those of you who are administrators, learning how to best support Fulbright applicants is a great way to increase external recognition of your faculty.</a:t>
            </a:r>
          </a:p>
          <a:p>
            <a:endParaRPr lang="en-US" dirty="0"/>
          </a:p>
          <a:p>
            <a:r>
              <a:rPr lang="en-US" dirty="0"/>
              <a:t>Fulbright is a public diplomacy program (the largest person-to-person public diplomacy program in the world): Unlike other funding opportunities where the production of research or execution of a project is the end goal, for Fulbright, your proposed activity is a means to an end– with the main goal being the establishment of long-term international connections and bringing benefits to the host and home community/institution.  A clear and viable project plan is important, but be sure to also address the mission of the program.</a:t>
            </a:r>
          </a:p>
          <a:p>
            <a:endParaRPr lang="en-US" dirty="0"/>
          </a:p>
          <a:p>
            <a:r>
              <a:rPr lang="en-US" dirty="0"/>
              <a:t>With over 400 distinct awards, there is an award to meet anyone’s needs. </a:t>
            </a:r>
          </a:p>
          <a:p>
            <a:endParaRPr lang="en-US" dirty="0"/>
          </a:p>
          <a:p>
            <a:endParaRPr lang="en-US" dirty="0"/>
          </a:p>
        </p:txBody>
      </p:sp>
      <p:sp>
        <p:nvSpPr>
          <p:cNvPr id="4" name="Slide Number Placeholder 3"/>
          <p:cNvSpPr>
            <a:spLocks noGrp="1"/>
          </p:cNvSpPr>
          <p:nvPr>
            <p:ph type="sldNum" sz="quarter" idx="5"/>
          </p:nvPr>
        </p:nvSpPr>
        <p:spPr/>
        <p:txBody>
          <a:bodyPr/>
          <a:lstStyle/>
          <a:p>
            <a:fld id="{231DBFC0-96C0-43E6-A899-3FDA858CBC7D}" type="slidenum">
              <a:rPr lang="en-US" smtClean="0"/>
              <a:t>4</a:t>
            </a:fld>
            <a:endParaRPr lang="en-US" dirty="0"/>
          </a:p>
        </p:txBody>
      </p:sp>
    </p:spTree>
    <p:extLst>
      <p:ext uri="{BB962C8B-B14F-4D97-AF65-F5344CB8AC3E}">
        <p14:creationId xmlns:p14="http://schemas.microsoft.com/office/powerpoint/2010/main" val="797714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b="0" dirty="0">
              <a:ea typeface="+mj-ea"/>
            </a:endParaRPr>
          </a:p>
          <a:p>
            <a:endParaRPr lang="en-US" b="1" dirty="0">
              <a:ea typeface="+mj-ea"/>
            </a:endParaRPr>
          </a:p>
          <a:p>
            <a:r>
              <a:rPr lang="en-US" dirty="0">
                <a:ea typeface="+mj-ea"/>
              </a:rPr>
              <a:t>You</a:t>
            </a:r>
            <a:r>
              <a:rPr lang="en-US" b="0" dirty="0">
                <a:ea typeface="+mj-ea"/>
              </a:rPr>
              <a:t> will gain professional recognition as a Fulbright Scholar, and one of the main advantages of being tied to that Fulbright brand is that you will become part of a vibrant and supportive network of alums. I have been amazed at what Fulbright alums are willing and able to do for each other across disciplines, countries, and years of participation.</a:t>
            </a:r>
            <a:endParaRPr lang="en-US" b="0" dirty="0">
              <a:ea typeface="+mj-ea"/>
              <a:cs typeface="Calibri"/>
            </a:endParaRPr>
          </a:p>
          <a:p>
            <a:endParaRPr lang="en-US" sz="2400" dirty="0">
              <a:latin typeface="+mj-lt"/>
              <a:ea typeface="+mj-ea"/>
              <a:cs typeface="Calibri Light"/>
            </a:endParaRPr>
          </a:p>
          <a:p>
            <a:endParaRPr lang="en-US" sz="2400" dirty="0">
              <a:latin typeface="+mj-lt"/>
              <a:ea typeface="+mj-ea"/>
              <a:cs typeface="Calibri Light"/>
            </a:endParaRPr>
          </a:p>
        </p:txBody>
      </p:sp>
    </p:spTree>
    <p:extLst>
      <p:ext uri="{BB962C8B-B14F-4D97-AF65-F5344CB8AC3E}">
        <p14:creationId xmlns:p14="http://schemas.microsoft.com/office/powerpoint/2010/main" val="1626366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a:ea typeface="+mj-ea"/>
                <a:cs typeface="Calibri"/>
              </a:rPr>
              <a:t>[CHECK IF A COUNTRY OFFERS DEPENDENT BENEFITS BEFORE A COUNTRY WEBINAR AND SHARE THAT HERE.]</a:t>
            </a:r>
            <a:endParaRPr lang="en-US" dirty="0">
              <a:ea typeface="+mj-ea"/>
            </a:endParaRPr>
          </a:p>
          <a:p>
            <a:endParaRPr lang="en-US" dirty="0">
              <a:ea typeface="+mj-ea"/>
            </a:endParaRPr>
          </a:p>
          <a:p>
            <a:r>
              <a:rPr lang="en-US" dirty="0">
                <a:ea typeface="+mj-ea"/>
              </a:rPr>
              <a:t>Something really special about the Fulbright Scholar Program is that it is uniquely family-friendly.</a:t>
            </a:r>
            <a:endParaRPr lang="en-US" dirty="0">
              <a:ea typeface="+mj-ea"/>
              <a:cs typeface="Calibri" panose="020F0502020204030204"/>
            </a:endParaRPr>
          </a:p>
          <a:p>
            <a:endParaRPr lang="en-US" dirty="0">
              <a:effectLst/>
              <a:latin typeface="Calibri"/>
              <a:ea typeface="+mj-ea"/>
              <a:cs typeface="Calibri"/>
            </a:endParaRPr>
          </a:p>
          <a:p>
            <a:r>
              <a:rPr lang="en-US" dirty="0">
                <a:latin typeface="Calibri"/>
                <a:ea typeface="+mj-ea"/>
                <a:cs typeface="Calibri"/>
              </a:rPr>
              <a:t>While approximately 60% of our awards provided dedicated "dependent support" in funds, it is </a:t>
            </a:r>
            <a:r>
              <a:rPr lang="en-US" b="1" dirty="0">
                <a:latin typeface="Calibri"/>
                <a:ea typeface="+mj-ea"/>
                <a:cs typeface="Calibri"/>
              </a:rPr>
              <a:t>usually very easy to bring your family with you abroad.</a:t>
            </a:r>
            <a:r>
              <a:rPr lang="en-US" dirty="0">
                <a:latin typeface="Calibri"/>
                <a:ea typeface="+mj-ea"/>
                <a:cs typeface="Calibri"/>
              </a:rPr>
              <a:t> </a:t>
            </a:r>
            <a:r>
              <a:rPr lang="en-US" b="1" dirty="0">
                <a:latin typeface="Calibri"/>
                <a:ea typeface="+mj-ea"/>
                <a:cs typeface="Calibri"/>
              </a:rPr>
              <a:t>The Fulbright definition of "dependents" is anyone you declare as a dependent on your U.S. taxes: partners, parents, and children.</a:t>
            </a:r>
            <a:endParaRPr lang="en-US" dirty="0">
              <a:latin typeface="Calibri"/>
              <a:ea typeface="+mj-ea"/>
              <a:cs typeface="Calibri"/>
            </a:endParaRPr>
          </a:p>
          <a:p>
            <a:endParaRPr lang="en-US" b="1" dirty="0">
              <a:latin typeface="Calibri"/>
              <a:ea typeface="+mj-ea"/>
              <a:cs typeface="Calibri"/>
            </a:endParaRPr>
          </a:p>
          <a:p>
            <a:r>
              <a:rPr lang="en-US" dirty="0">
                <a:latin typeface="Calibri"/>
                <a:ea typeface="+mj-ea"/>
                <a:cs typeface="Calibri"/>
              </a:rPr>
              <a:t>In the case of children, we always like to note that many children who accompany their Fulbrighter parents abroad end up in international careers of their own. </a:t>
            </a:r>
            <a:endParaRPr lang="en-US" sz="2400" b="1" dirty="0">
              <a:latin typeface="+mj-lt"/>
              <a:ea typeface="+mj-ea"/>
              <a:cs typeface="Calibri Light"/>
            </a:endParaRPr>
          </a:p>
          <a:p>
            <a:endParaRPr lang="en-US" sz="2400" dirty="0">
              <a:latin typeface="+mj-lt"/>
              <a:ea typeface="+mj-ea"/>
              <a:cs typeface="Calibri Light"/>
            </a:endParaRPr>
          </a:p>
        </p:txBody>
      </p:sp>
    </p:spTree>
    <p:extLst>
      <p:ext uri="{BB962C8B-B14F-4D97-AF65-F5344CB8AC3E}">
        <p14:creationId xmlns:p14="http://schemas.microsoft.com/office/powerpoint/2010/main" val="2490547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ea typeface="+mj-ea"/>
                <a:cs typeface="Calibri"/>
              </a:rPr>
              <a:t>Another reason to recommend Fulbright is that it is a uniquely supportive program. Approximately 70% of applicants engage with IIE staff at the time of application, which at this stage is with me and members of my team. One thing that makes the Fulbright Scholar Program is that there is </a:t>
            </a:r>
            <a:r>
              <a:rPr lang="en-US" b="1" dirty="0">
                <a:ea typeface="+mj-ea"/>
                <a:cs typeface="Calibri"/>
              </a:rPr>
              <a:t>a face behind every award</a:t>
            </a:r>
            <a:r>
              <a:rPr lang="en-US" dirty="0">
                <a:ea typeface="+mj-ea"/>
                <a:cs typeface="Calibri"/>
              </a:rPr>
              <a:t>, so you always interact with a "real person" who really cares about helping you. </a:t>
            </a:r>
            <a:r>
              <a:rPr lang="en-US" b="1" dirty="0">
                <a:ea typeface="+mj-ea"/>
                <a:cs typeface="Calibri"/>
              </a:rPr>
              <a:t>This is also a critical way in which we support </a:t>
            </a:r>
            <a:r>
              <a:rPr lang="en-US" b="1" i="1" dirty="0">
                <a:ea typeface="+mj-ea"/>
                <a:cs typeface="Calibri"/>
              </a:rPr>
              <a:t>all </a:t>
            </a:r>
            <a:r>
              <a:rPr lang="en-US" b="1" dirty="0">
                <a:ea typeface="+mj-ea"/>
                <a:cs typeface="Calibri"/>
              </a:rPr>
              <a:t>applicants efforts: we offer resources to help applicants access the Program. We want to support applicants in all positions and all levels of resources. </a:t>
            </a:r>
            <a:endParaRPr lang="en-US" dirty="0">
              <a:ea typeface="+mj-ea"/>
              <a:cs typeface="Calibri"/>
            </a:endParaRPr>
          </a:p>
          <a:p>
            <a:endParaRPr lang="en-US" dirty="0">
              <a:ea typeface="+mj-ea"/>
              <a:cs typeface="Calibri"/>
            </a:endParaRPr>
          </a:p>
          <a:p>
            <a:r>
              <a:rPr lang="en-US" dirty="0">
                <a:ea typeface="+mj-ea"/>
                <a:cs typeface="Calibri"/>
              </a:rPr>
              <a:t>Once you are selected, you are assigned an IIE advisor – on another team here at IIE – and receive support from the host country staff, whether that be at a dedicated Fulbright office, called a Commission, or a U.S. Embassy.</a:t>
            </a:r>
            <a:endParaRPr lang="en-US" dirty="0">
              <a:ea typeface="Calibri"/>
              <a:cs typeface="Calibri"/>
            </a:endParaRPr>
          </a:p>
          <a:p>
            <a:endParaRPr lang="en-US" dirty="0">
              <a:ea typeface="+mj-ea"/>
              <a:cs typeface="Calibri"/>
            </a:endParaRPr>
          </a:p>
          <a:p>
            <a:r>
              <a:rPr lang="en-US" dirty="0">
                <a:ea typeface="+mj-ea"/>
                <a:cs typeface="Calibri"/>
              </a:rPr>
              <a:t>You also have access to that alum network we mentioned earlier even at the time of application: while we cannot share their emails directly, </a:t>
            </a:r>
            <a:r>
              <a:rPr lang="en-US" b="1" dirty="0">
                <a:ea typeface="+mj-ea"/>
                <a:cs typeface="Calibri"/>
              </a:rPr>
              <a:t>we have all of our past grantees on our Scholar Directory and you can look them up, ask them about their experience, and build your network of contacts.</a:t>
            </a:r>
          </a:p>
        </p:txBody>
      </p:sp>
    </p:spTree>
    <p:extLst>
      <p:ext uri="{BB962C8B-B14F-4D97-AF65-F5344CB8AC3E}">
        <p14:creationId xmlns:p14="http://schemas.microsoft.com/office/powerpoint/2010/main" val="2921431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D401C-E09E-A6EE-C0F9-07C8EF012E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C24013-00ED-DA40-0A68-80C94E919C01}"/>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4F737D20-DFC4-F863-B35D-51F0BBC0BA16}"/>
              </a:ext>
            </a:extLst>
          </p:cNvPr>
          <p:cNvSpPr>
            <a:spLocks noGrp="1"/>
          </p:cNvSpPr>
          <p:nvPr>
            <p:ph type="body" idx="1"/>
          </p:nvPr>
        </p:nvSpPr>
        <p:spPr/>
        <p:txBody>
          <a:bodyPr/>
          <a:lstStyle/>
          <a:p>
            <a:pPr defTabSz="1932941"/>
            <a:r>
              <a:rPr lang="en-US" dirty="0">
                <a:ea typeface="+mj-ea"/>
              </a:rPr>
              <a:t>Another key resource to help you apply is your on-campus Fulbright Scholar Liaison. This is your local expert if you are at the 1250+ U.S. institutions with an appointed Liaison. They are your most critical allies for the Fulbright Scholar Program. They promote the Fulbright Scholar Program on campus, educate faculty and administrators, encourage you as you apply, and recognize you when you return.</a:t>
            </a:r>
          </a:p>
          <a:p>
            <a:pPr defTabSz="1932941"/>
            <a:endParaRPr lang="en-US" sz="2000" dirty="0">
              <a:solidFill>
                <a:schemeClr val="tx1"/>
              </a:solidFill>
              <a:ea typeface="+mj-ea"/>
              <a:cs typeface="Calibri"/>
            </a:endParaRPr>
          </a:p>
          <a:p>
            <a:pPr defTabSz="1932941"/>
            <a:r>
              <a:rPr lang="en-US" sz="2000" dirty="0">
                <a:solidFill>
                  <a:schemeClr val="tx1"/>
                </a:solidFill>
                <a:ea typeface="+mj-ea"/>
                <a:cs typeface="Calibri"/>
              </a:rPr>
              <a:t>The most critical part of their role is developing Fulbright-friendly policies on campus: they look at precedents from alums for securing leave and support from your home institution, helping to make it possible for you to take the time go abroad on a Fulbright Scholar Award. </a:t>
            </a:r>
            <a:r>
              <a:rPr lang="en-US" sz="2000" dirty="0">
                <a:ea typeface="+mj-ea"/>
                <a:cs typeface="Calibri"/>
              </a:rPr>
              <a:t>In doing this, they can also connect you with alums on your campus to help you understand precedents for leave and support and get help with your application.</a:t>
            </a:r>
            <a:endParaRPr lang="en-US" sz="2000" dirty="0">
              <a:solidFill>
                <a:schemeClr val="tx1"/>
              </a:solidFill>
              <a:ea typeface="Calibri"/>
              <a:cs typeface="Calibri"/>
            </a:endParaRPr>
          </a:p>
          <a:p>
            <a:pPr defTabSz="1932941"/>
            <a:endParaRPr lang="en-US" sz="2000" dirty="0">
              <a:solidFill>
                <a:schemeClr val="tx1"/>
              </a:solidFill>
              <a:ea typeface="+mj-ea"/>
              <a:cs typeface="Calibri"/>
            </a:endParaRPr>
          </a:p>
          <a:p>
            <a:pPr defTabSz="1932941"/>
            <a:r>
              <a:rPr lang="en-US" sz="2000" dirty="0">
                <a:solidFill>
                  <a:schemeClr val="tx1"/>
                </a:solidFill>
                <a:ea typeface="+mj-ea"/>
                <a:cs typeface="Calibri"/>
              </a:rPr>
              <a:t>You can find your Liaison on our website, and if you find you do not have one, you yourself can become that point person on campus.</a:t>
            </a:r>
            <a:r>
              <a:rPr lang="en-US" sz="2000" dirty="0">
                <a:ea typeface="+mj-ea"/>
                <a:cs typeface="Calibri"/>
              </a:rPr>
              <a:t> </a:t>
            </a:r>
            <a:r>
              <a:rPr lang="en-US" sz="2000" b="1" dirty="0">
                <a:ea typeface="+mj-ea"/>
                <a:cs typeface="Calibri"/>
              </a:rPr>
              <a:t>Please note: you do not need to have a Scholar Liaison to apply to the Fulbright Scholar Program!</a:t>
            </a:r>
            <a:endParaRPr lang="en-US" sz="2000" b="1" dirty="0">
              <a:solidFill>
                <a:schemeClr val="tx1"/>
              </a:solidFill>
              <a:ea typeface="Calibri"/>
              <a:cs typeface="Calibri"/>
            </a:endParaRPr>
          </a:p>
        </p:txBody>
      </p:sp>
    </p:spTree>
    <p:extLst>
      <p:ext uri="{BB962C8B-B14F-4D97-AF65-F5344CB8AC3E}">
        <p14:creationId xmlns:p14="http://schemas.microsoft.com/office/powerpoint/2010/main" val="3975156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1932941"/>
            <a:r>
              <a:rPr lang="en-US" sz="1900" dirty="0">
                <a:cs typeface="Calibri"/>
              </a:rPr>
              <a:t>[UPDATE THIS SLIDE IF YOU ARE ALSO PRESENTING S-I-R AND OLF, FOR EXAMPLE]</a:t>
            </a:r>
          </a:p>
          <a:p>
            <a:pPr defTabSz="1932941"/>
            <a:endParaRPr lang="en-US" sz="1900" dirty="0">
              <a:cs typeface="Calibri"/>
            </a:endParaRPr>
          </a:p>
          <a:p>
            <a:pPr defTabSz="1932941"/>
            <a:r>
              <a:rPr lang="en-US" sz="1900" dirty="0">
                <a:cs typeface="Calibri"/>
              </a:rPr>
              <a:t>Now that you have heard about why Fulbright is so great, let's do a quick qualifications check.</a:t>
            </a:r>
          </a:p>
          <a:p>
            <a:pPr defTabSz="1932941"/>
            <a:endParaRPr lang="en-US" sz="1900" dirty="0">
              <a:cs typeface="Calibri"/>
            </a:endParaRPr>
          </a:p>
          <a:p>
            <a:pPr defTabSz="1932941"/>
            <a:r>
              <a:rPr lang="en-US" sz="1900" dirty="0">
                <a:cs typeface="Calibri"/>
              </a:rPr>
              <a:t>As we mentioned at the start, the Fulbright U.S. Scholar Program opportunities are only open to those with U.S. citizenship. </a:t>
            </a:r>
            <a:r>
              <a:rPr lang="en-US" sz="1900" b="1" dirty="0">
                <a:cs typeface="Calibri"/>
              </a:rPr>
              <a:t>Unfortunately, permanent residents are not eligible for our Awards, but please keep us in mind if your status changes. </a:t>
            </a:r>
          </a:p>
          <a:p>
            <a:pPr defTabSz="1932941"/>
            <a:endParaRPr lang="en-US" sz="1900" b="1" dirty="0">
              <a:cs typeface="Calibri"/>
            </a:endParaRPr>
          </a:p>
          <a:p>
            <a:pPr defTabSz="1932941"/>
            <a:r>
              <a:rPr lang="en-US" b="1" dirty="0"/>
              <a:t>In matters of degree and experience, we have more flexibility:</a:t>
            </a:r>
            <a:r>
              <a:rPr lang="en-US" dirty="0"/>
              <a:t> </a:t>
            </a:r>
            <a:r>
              <a:rPr lang="en-US" b="1" dirty="0"/>
              <a:t>while all of our 400+ Awards are open to those with a Ph.D. or other terminal degree, 125+ of our Awards are open to those with a Master's degree and commensurate professional or artistic experience</a:t>
            </a:r>
            <a:r>
              <a:rPr lang="en-US" dirty="0"/>
              <a:t>. </a:t>
            </a:r>
            <a:r>
              <a:rPr lang="en-US" b="1" dirty="0"/>
              <a:t>If you are not sure if your degree is a terminal degree, please ask us and we can check for you.</a:t>
            </a:r>
            <a:endParaRPr lang="en-US" b="1" dirty="0">
              <a:cs typeface="Calibri"/>
            </a:endParaRPr>
          </a:p>
          <a:p>
            <a:pPr defTabSz="1932941"/>
            <a:endParaRPr lang="en-US" dirty="0"/>
          </a:p>
          <a:p>
            <a:pPr defTabSz="1932941"/>
            <a:r>
              <a:rPr lang="en-US" dirty="0"/>
              <a:t>For Teaching awards, you will qualify so long as you have taught before, so please consider if you have ever done a </a:t>
            </a:r>
            <a:r>
              <a:rPr lang="en-US" b="1" dirty="0"/>
              <a:t>structured, pedagogical experience which may not have been higher education classroom teaching. </a:t>
            </a:r>
            <a:endParaRPr lang="en-US" b="1" dirty="0">
              <a:cs typeface="Calibri"/>
            </a:endParaRPr>
          </a:p>
          <a:p>
            <a:pPr defTabSz="1932941"/>
            <a:endParaRPr lang="en-US" b="1" dirty="0">
              <a:cs typeface="Calibri"/>
            </a:endParaRPr>
          </a:p>
          <a:p>
            <a:pPr defTabSz="1932941"/>
            <a:r>
              <a:rPr lang="en-US" b="1" dirty="0">
                <a:cs typeface="Calibri"/>
              </a:rPr>
              <a:t>We also have no lifetime limit on Fulbright Scholar Awards! The only eligibility criterion is that you need to wait 2 years between your last day on a Fulbright Scholar Award abroad and one of our September due dates. For example, if your grant ended in December 2023, you would need to wait until September 2026 to apply, since two years would not have elapsed between your grant end and the September application due date that year. We can help you find your grant end date if you are not sure!</a:t>
            </a:r>
          </a:p>
        </p:txBody>
      </p:sp>
    </p:spTree>
    <p:extLst>
      <p:ext uri="{BB962C8B-B14F-4D97-AF65-F5344CB8AC3E}">
        <p14:creationId xmlns:p14="http://schemas.microsoft.com/office/powerpoint/2010/main" val="2197297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372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871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Open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54621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370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742950" y="1431925"/>
            <a:ext cx="10706100" cy="1325563"/>
          </a:xfrm>
          <a:prstGeom prst="rect">
            <a:avLst/>
          </a:prstGeom>
        </p:spPr>
        <p:txBody>
          <a:bodyPr anchor="ctr"/>
          <a:lstStyle>
            <a:lvl1pPr algn="l">
              <a:defRPr sz="4400">
                <a:solidFill>
                  <a:schemeClr val="bg1"/>
                </a:solidFill>
                <a:latin typeface="Mark OT Book" panose="020B0604020201010104" pitchFamily="34" charset="0"/>
              </a:defRPr>
            </a:lvl1pPr>
          </a:lstStyle>
          <a:p>
            <a:endParaRPr lang="en-US"/>
          </a:p>
        </p:txBody>
      </p:sp>
    </p:spTree>
    <p:extLst>
      <p:ext uri="{BB962C8B-B14F-4D97-AF65-F5344CB8AC3E}">
        <p14:creationId xmlns:p14="http://schemas.microsoft.com/office/powerpoint/2010/main" val="2923555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370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742950" y="1431925"/>
            <a:ext cx="10706100" cy="1325563"/>
          </a:xfrm>
          <a:prstGeom prst="rect">
            <a:avLst/>
          </a:prstGeom>
        </p:spPr>
        <p:txBody>
          <a:bodyPr anchor="ctr"/>
          <a:lstStyle>
            <a:lvl1pPr algn="l">
              <a:defRPr sz="44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402822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742950" y="1431925"/>
            <a:ext cx="10706100" cy="1325563"/>
          </a:xfrm>
          <a:prstGeom prst="rect">
            <a:avLst/>
          </a:prstGeom>
        </p:spPr>
        <p:txBody>
          <a:bodyPr anchor="ctr"/>
          <a:lstStyle>
            <a:lvl1pPr algn="l">
              <a:defRPr sz="4400">
                <a:solidFill>
                  <a:srgbClr val="205E9F"/>
                </a:solidFill>
                <a:latin typeface="+mj-lt"/>
              </a:defRPr>
            </a:lvl1pPr>
          </a:lstStyle>
          <a:p>
            <a:r>
              <a:rPr lang="en-US"/>
              <a:t>Click to edit Master title style</a:t>
            </a:r>
          </a:p>
        </p:txBody>
      </p:sp>
    </p:spTree>
    <p:extLst>
      <p:ext uri="{BB962C8B-B14F-4D97-AF65-F5344CB8AC3E}">
        <p14:creationId xmlns:p14="http://schemas.microsoft.com/office/powerpoint/2010/main" val="1792274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7" name="Presentation Name…">
            <a:extLst>
              <a:ext uri="{FF2B5EF4-FFF2-40B4-BE49-F238E27FC236}">
                <a16:creationId xmlns:a16="http://schemas.microsoft.com/office/drawing/2014/main" id="{FB23FCC8-93DE-40B9-92B3-CCCBAB810731}"/>
              </a:ext>
            </a:extLst>
          </p:cNvPr>
          <p:cNvSpPr txBox="1"/>
          <p:nvPr userDrawn="1"/>
        </p:nvSpPr>
        <p:spPr>
          <a:xfrm>
            <a:off x="-2667000" y="-838488"/>
            <a:ext cx="10591802"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marL="0" marR="0" lvl="0" indent="0" defTabSz="457200" eaLnBrk="1" fontAlgn="auto" latinLnBrk="0" hangingPunct="1">
              <a:lnSpc>
                <a:spcPct val="80000"/>
              </a:lnSpc>
              <a:spcBef>
                <a:spcPts val="0"/>
              </a:spcBef>
              <a:spcAft>
                <a:spcPts val="600"/>
              </a:spcAft>
              <a:buClrTx/>
              <a:buSzTx/>
              <a:buFontTx/>
              <a:buNone/>
              <a:tabLst/>
              <a:defRPr sz="10000">
                <a:solidFill>
                  <a:srgbClr val="FAFFF8"/>
                </a:solidFill>
                <a:latin typeface="Mark OT Bold"/>
                <a:ea typeface="Mark OT Bold"/>
                <a:cs typeface="Mark OT Bold"/>
                <a:sym typeface="Mark OT Bold"/>
              </a:defRPr>
            </a:pPr>
            <a:endParaRPr kumimoji="0" sz="4000" b="0" i="0" u="none" strike="noStrike" kern="0" cap="none" spc="0" normalizeH="0" baseline="0" noProof="0" dirty="0">
              <a:ln>
                <a:noFill/>
              </a:ln>
              <a:solidFill>
                <a:srgbClr val="0065A2"/>
              </a:solidFill>
              <a:effectLst/>
              <a:uLnTx/>
              <a:uFillTx/>
              <a:latin typeface="Mark OT"/>
              <a:ea typeface="Mark OT Bold"/>
              <a:cs typeface="Mark OT Bold"/>
              <a:sym typeface="Mark OT Bold"/>
            </a:endParaRPr>
          </a:p>
        </p:txBody>
      </p:sp>
      <p:sp>
        <p:nvSpPr>
          <p:cNvPr id="10" name="Title 9">
            <a:extLst>
              <a:ext uri="{FF2B5EF4-FFF2-40B4-BE49-F238E27FC236}">
                <a16:creationId xmlns:a16="http://schemas.microsoft.com/office/drawing/2014/main" id="{E5E97E07-1588-4D42-B103-D4E610BE85CD}"/>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j-lt"/>
              </a:defRPr>
            </a:lvl1pPr>
          </a:lstStyle>
          <a:p>
            <a:r>
              <a:rPr lang="en-US"/>
              <a:t>Click to edit Master title style</a:t>
            </a:r>
          </a:p>
        </p:txBody>
      </p:sp>
      <p:sp>
        <p:nvSpPr>
          <p:cNvPr id="14" name="Text Placeholder 13">
            <a:extLst>
              <a:ext uri="{FF2B5EF4-FFF2-40B4-BE49-F238E27FC236}">
                <a16:creationId xmlns:a16="http://schemas.microsoft.com/office/drawing/2014/main" id="{63273E4A-9413-4757-B876-A3397AA6BC49}"/>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n-lt"/>
              </a:defRPr>
            </a:lvl1pPr>
            <a:lvl2pPr marL="457200" indent="-274320">
              <a:lnSpc>
                <a:spcPct val="110000"/>
              </a:lnSpc>
              <a:spcBef>
                <a:spcPts val="600"/>
              </a:spcBef>
              <a:defRPr sz="2000">
                <a:latin typeface="+mn-lt"/>
              </a:defRPr>
            </a:lvl2pPr>
            <a:lvl3pPr marL="640080" indent="-182880">
              <a:lnSpc>
                <a:spcPct val="110000"/>
              </a:lnSpc>
              <a:spcBef>
                <a:spcPts val="600"/>
              </a:spcBef>
              <a:defRPr sz="1800">
                <a:latin typeface="+mn-lt"/>
              </a:defRPr>
            </a:lvl3pPr>
            <a:lvl4pPr marL="822960" indent="-182880">
              <a:lnSpc>
                <a:spcPct val="110000"/>
              </a:lnSpc>
              <a:spcBef>
                <a:spcPts val="600"/>
              </a:spcBef>
              <a:defRPr sz="1200">
                <a:latin typeface="+mn-lt"/>
              </a:defRPr>
            </a:lvl4pPr>
            <a:lvl5pPr marL="1097280" indent="-182880">
              <a:lnSpc>
                <a:spcPct val="110000"/>
              </a:lnSpc>
              <a:spcBef>
                <a:spcPts val="600"/>
              </a:spcBef>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381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7" name="Presentation Name…">
            <a:extLst>
              <a:ext uri="{FF2B5EF4-FFF2-40B4-BE49-F238E27FC236}">
                <a16:creationId xmlns:a16="http://schemas.microsoft.com/office/drawing/2014/main" id="{FB23FCC8-93DE-40B9-92B3-CCCBAB810731}"/>
              </a:ext>
            </a:extLst>
          </p:cNvPr>
          <p:cNvSpPr txBox="1"/>
          <p:nvPr userDrawn="1"/>
        </p:nvSpPr>
        <p:spPr>
          <a:xfrm>
            <a:off x="-2667000" y="-838488"/>
            <a:ext cx="10591802"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marL="0" marR="0" lvl="0" indent="0" defTabSz="457200" eaLnBrk="1" fontAlgn="auto" latinLnBrk="0" hangingPunct="1">
              <a:lnSpc>
                <a:spcPct val="80000"/>
              </a:lnSpc>
              <a:spcBef>
                <a:spcPts val="0"/>
              </a:spcBef>
              <a:spcAft>
                <a:spcPts val="600"/>
              </a:spcAft>
              <a:buClrTx/>
              <a:buSzTx/>
              <a:buFontTx/>
              <a:buNone/>
              <a:tabLst/>
              <a:defRPr sz="10000">
                <a:solidFill>
                  <a:srgbClr val="FAFFF8"/>
                </a:solidFill>
                <a:latin typeface="Mark OT Bold"/>
                <a:ea typeface="Mark OT Bold"/>
                <a:cs typeface="Mark OT Bold"/>
                <a:sym typeface="Mark OT Bold"/>
              </a:defRPr>
            </a:pPr>
            <a:endParaRPr kumimoji="0" sz="4000" b="0" i="0" u="none" strike="noStrike" kern="0" cap="none" spc="0" normalizeH="0" baseline="0" noProof="0" dirty="0">
              <a:ln>
                <a:noFill/>
              </a:ln>
              <a:solidFill>
                <a:srgbClr val="0065A2"/>
              </a:solidFill>
              <a:effectLst/>
              <a:uLnTx/>
              <a:uFillTx/>
              <a:latin typeface="Mark OT"/>
              <a:ea typeface="Mark OT Bold"/>
              <a:cs typeface="Mark OT Bold"/>
              <a:sym typeface="Mark OT Bold"/>
            </a:endParaRPr>
          </a:p>
        </p:txBody>
      </p:sp>
      <p:sp>
        <p:nvSpPr>
          <p:cNvPr id="10" name="Title 9">
            <a:extLst>
              <a:ext uri="{FF2B5EF4-FFF2-40B4-BE49-F238E27FC236}">
                <a16:creationId xmlns:a16="http://schemas.microsoft.com/office/drawing/2014/main" id="{E5E97E07-1588-4D42-B103-D4E610BE85CD}"/>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j-lt"/>
              </a:defRPr>
            </a:lvl1pPr>
          </a:lstStyle>
          <a:p>
            <a:r>
              <a:rPr lang="en-US"/>
              <a:t>Click to edit Master title style</a:t>
            </a:r>
          </a:p>
        </p:txBody>
      </p:sp>
      <p:sp>
        <p:nvSpPr>
          <p:cNvPr id="14" name="Text Placeholder 13">
            <a:extLst>
              <a:ext uri="{FF2B5EF4-FFF2-40B4-BE49-F238E27FC236}">
                <a16:creationId xmlns:a16="http://schemas.microsoft.com/office/drawing/2014/main" id="{63273E4A-9413-4757-B876-A3397AA6BC49}"/>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n-lt"/>
              </a:defRPr>
            </a:lvl1pPr>
            <a:lvl2pPr marL="457200" indent="-274320">
              <a:lnSpc>
                <a:spcPct val="110000"/>
              </a:lnSpc>
              <a:spcBef>
                <a:spcPts val="600"/>
              </a:spcBef>
              <a:defRPr sz="2000">
                <a:latin typeface="+mn-lt"/>
              </a:defRPr>
            </a:lvl2pPr>
            <a:lvl3pPr marL="640080" indent="-182880">
              <a:lnSpc>
                <a:spcPct val="110000"/>
              </a:lnSpc>
              <a:spcBef>
                <a:spcPts val="600"/>
              </a:spcBef>
              <a:defRPr sz="1800">
                <a:latin typeface="+mn-lt"/>
              </a:defRPr>
            </a:lvl3pPr>
            <a:lvl4pPr marL="822960" indent="-182880">
              <a:lnSpc>
                <a:spcPct val="110000"/>
              </a:lnSpc>
              <a:spcBef>
                <a:spcPts val="600"/>
              </a:spcBef>
              <a:defRPr sz="1200">
                <a:latin typeface="+mn-lt"/>
              </a:defRPr>
            </a:lvl4pPr>
            <a:lvl5pPr marL="1097280" indent="-182880">
              <a:lnSpc>
                <a:spcPct val="110000"/>
              </a:lnSpc>
              <a:spcBef>
                <a:spcPts val="600"/>
              </a:spcBef>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9529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Content 3">
    <p:spTree>
      <p:nvGrpSpPr>
        <p:cNvPr id="1" name=""/>
        <p:cNvGrpSpPr/>
        <p:nvPr/>
      </p:nvGrpSpPr>
      <p:grpSpPr>
        <a:xfrm>
          <a:off x="0" y="0"/>
          <a:ext cx="0" cy="0"/>
          <a:chOff x="0" y="0"/>
          <a:chExt cx="0" cy="0"/>
        </a:xfrm>
      </p:grpSpPr>
      <p:sp>
        <p:nvSpPr>
          <p:cNvPr id="7" name="Presentation Name…">
            <a:extLst>
              <a:ext uri="{FF2B5EF4-FFF2-40B4-BE49-F238E27FC236}">
                <a16:creationId xmlns:a16="http://schemas.microsoft.com/office/drawing/2014/main" id="{FB23FCC8-93DE-40B9-92B3-CCCBAB810731}"/>
              </a:ext>
            </a:extLst>
          </p:cNvPr>
          <p:cNvSpPr txBox="1"/>
          <p:nvPr userDrawn="1"/>
        </p:nvSpPr>
        <p:spPr>
          <a:xfrm>
            <a:off x="-2667000" y="-838488"/>
            <a:ext cx="10591802"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marL="0" marR="0" lvl="0" indent="0" defTabSz="457200" eaLnBrk="1" fontAlgn="auto" latinLnBrk="0" hangingPunct="1">
              <a:lnSpc>
                <a:spcPct val="80000"/>
              </a:lnSpc>
              <a:spcBef>
                <a:spcPts val="0"/>
              </a:spcBef>
              <a:spcAft>
                <a:spcPts val="600"/>
              </a:spcAft>
              <a:buClrTx/>
              <a:buSzTx/>
              <a:buFontTx/>
              <a:buNone/>
              <a:tabLst/>
              <a:defRPr sz="10000">
                <a:solidFill>
                  <a:srgbClr val="FAFFF8"/>
                </a:solidFill>
                <a:latin typeface="Mark OT Bold"/>
                <a:ea typeface="Mark OT Bold"/>
                <a:cs typeface="Mark OT Bold"/>
                <a:sym typeface="Mark OT Bold"/>
              </a:defRPr>
            </a:pPr>
            <a:endParaRPr kumimoji="0" sz="4000" b="0" i="0" u="none" strike="noStrike" kern="0" cap="none" spc="0" normalizeH="0" baseline="0" noProof="0" dirty="0">
              <a:ln>
                <a:noFill/>
              </a:ln>
              <a:solidFill>
                <a:srgbClr val="0065A2"/>
              </a:solidFill>
              <a:effectLst/>
              <a:uLnTx/>
              <a:uFillTx/>
              <a:latin typeface="Mark OT"/>
              <a:ea typeface="Mark OT Bold"/>
              <a:cs typeface="Mark OT Bold"/>
              <a:sym typeface="Mark OT Bold"/>
            </a:endParaRPr>
          </a:p>
        </p:txBody>
      </p:sp>
      <p:sp>
        <p:nvSpPr>
          <p:cNvPr id="10" name="Title 9">
            <a:extLst>
              <a:ext uri="{FF2B5EF4-FFF2-40B4-BE49-F238E27FC236}">
                <a16:creationId xmlns:a16="http://schemas.microsoft.com/office/drawing/2014/main" id="{E5E97E07-1588-4D42-B103-D4E610BE85CD}"/>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j-lt"/>
              </a:defRPr>
            </a:lvl1pPr>
          </a:lstStyle>
          <a:p>
            <a:r>
              <a:rPr lang="en-US"/>
              <a:t>Click to edit Master title style</a:t>
            </a:r>
          </a:p>
        </p:txBody>
      </p:sp>
      <p:sp>
        <p:nvSpPr>
          <p:cNvPr id="14" name="Text Placeholder 13">
            <a:extLst>
              <a:ext uri="{FF2B5EF4-FFF2-40B4-BE49-F238E27FC236}">
                <a16:creationId xmlns:a16="http://schemas.microsoft.com/office/drawing/2014/main" id="{63273E4A-9413-4757-B876-A3397AA6BC49}"/>
              </a:ext>
            </a:extLst>
          </p:cNvPr>
          <p:cNvSpPr>
            <a:spLocks noGrp="1"/>
          </p:cNvSpPr>
          <p:nvPr>
            <p:ph type="body" sz="quarter" idx="11"/>
          </p:nvPr>
        </p:nvSpPr>
        <p:spPr>
          <a:xfrm>
            <a:off x="508000" y="1879600"/>
            <a:ext cx="5397500" cy="3873500"/>
          </a:xfrm>
          <a:prstGeom prst="rect">
            <a:avLst/>
          </a:prstGeom>
        </p:spPr>
        <p:txBody>
          <a:bodyPr/>
          <a:lstStyle>
            <a:lvl1pPr marL="274320" indent="-274320">
              <a:lnSpc>
                <a:spcPct val="110000"/>
              </a:lnSpc>
              <a:spcBef>
                <a:spcPts val="600"/>
              </a:spcBef>
              <a:defRPr sz="2400">
                <a:latin typeface="+mn-lt"/>
              </a:defRPr>
            </a:lvl1pPr>
            <a:lvl2pPr marL="457200" indent="-274320">
              <a:lnSpc>
                <a:spcPct val="110000"/>
              </a:lnSpc>
              <a:spcBef>
                <a:spcPts val="600"/>
              </a:spcBef>
              <a:defRPr sz="2000">
                <a:latin typeface="+mn-lt"/>
              </a:defRPr>
            </a:lvl2pPr>
            <a:lvl3pPr marL="640080" indent="-182880">
              <a:lnSpc>
                <a:spcPct val="110000"/>
              </a:lnSpc>
              <a:spcBef>
                <a:spcPts val="600"/>
              </a:spcBef>
              <a:defRPr sz="1800">
                <a:latin typeface="+mn-lt"/>
              </a:defRPr>
            </a:lvl3pPr>
            <a:lvl4pPr marL="822960" indent="-182880">
              <a:lnSpc>
                <a:spcPct val="110000"/>
              </a:lnSpc>
              <a:spcBef>
                <a:spcPts val="600"/>
              </a:spcBef>
              <a:defRPr sz="1200">
                <a:latin typeface="+mn-lt"/>
              </a:defRPr>
            </a:lvl4pPr>
            <a:lvl5pPr marL="1097280" indent="-182880">
              <a:lnSpc>
                <a:spcPct val="110000"/>
              </a:lnSpc>
              <a:spcBef>
                <a:spcPts val="600"/>
              </a:spcBef>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3">
            <a:extLst>
              <a:ext uri="{FF2B5EF4-FFF2-40B4-BE49-F238E27FC236}">
                <a16:creationId xmlns:a16="http://schemas.microsoft.com/office/drawing/2014/main" id="{35B3FC23-79F2-4CF5-B136-2B31B004ED91}"/>
              </a:ext>
            </a:extLst>
          </p:cNvPr>
          <p:cNvSpPr>
            <a:spLocks noGrp="1"/>
          </p:cNvSpPr>
          <p:nvPr>
            <p:ph type="body" sz="quarter" idx="12"/>
          </p:nvPr>
        </p:nvSpPr>
        <p:spPr>
          <a:xfrm>
            <a:off x="6286500" y="1879600"/>
            <a:ext cx="5422900" cy="3873500"/>
          </a:xfrm>
          <a:prstGeom prst="rect">
            <a:avLst/>
          </a:prstGeom>
        </p:spPr>
        <p:txBody>
          <a:bodyPr/>
          <a:lstStyle>
            <a:lvl1pPr marL="274320" indent="-274320">
              <a:lnSpc>
                <a:spcPct val="110000"/>
              </a:lnSpc>
              <a:spcBef>
                <a:spcPts val="600"/>
              </a:spcBef>
              <a:defRPr sz="2400">
                <a:latin typeface="+mn-lt"/>
              </a:defRPr>
            </a:lvl1pPr>
            <a:lvl2pPr marL="457200" indent="-274320">
              <a:lnSpc>
                <a:spcPct val="110000"/>
              </a:lnSpc>
              <a:spcBef>
                <a:spcPts val="600"/>
              </a:spcBef>
              <a:defRPr sz="2000">
                <a:latin typeface="+mn-lt"/>
              </a:defRPr>
            </a:lvl2pPr>
            <a:lvl3pPr marL="640080" indent="-182880">
              <a:lnSpc>
                <a:spcPct val="110000"/>
              </a:lnSpc>
              <a:spcBef>
                <a:spcPts val="600"/>
              </a:spcBef>
              <a:defRPr sz="1800">
                <a:latin typeface="+mn-lt"/>
              </a:defRPr>
            </a:lvl3pPr>
            <a:lvl4pPr marL="822960" indent="-182880">
              <a:lnSpc>
                <a:spcPct val="110000"/>
              </a:lnSpc>
              <a:spcBef>
                <a:spcPts val="600"/>
              </a:spcBef>
              <a:defRPr sz="1200">
                <a:latin typeface="+mn-lt"/>
              </a:defRPr>
            </a:lvl4pPr>
            <a:lvl5pPr marL="1097280" indent="-182880">
              <a:lnSpc>
                <a:spcPct val="110000"/>
              </a:lnSpc>
              <a:spcBef>
                <a:spcPts val="600"/>
              </a:spcBef>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1426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416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61E32B7-33DE-41C1-9815-523F58192947}"/>
              </a:ext>
            </a:extLst>
          </p:cNvPr>
          <p:cNvSpPr>
            <a:spLocks noGrp="1"/>
          </p:cNvSpPr>
          <p:nvPr>
            <p:ph type="title"/>
          </p:nvPr>
        </p:nvSpPr>
        <p:spPr>
          <a:xfrm>
            <a:off x="742950" y="1431925"/>
            <a:ext cx="10706100" cy="1325563"/>
          </a:xfrm>
          <a:prstGeom prst="rect">
            <a:avLst/>
          </a:prstGeom>
        </p:spPr>
        <p:txBody>
          <a:bodyPr anchor="ctr"/>
          <a:lstStyle>
            <a:lvl1pPr algn="l">
              <a:defRPr sz="4400">
                <a:solidFill>
                  <a:srgbClr val="205E9F"/>
                </a:solidFill>
                <a:latin typeface="+mj-lt"/>
              </a:defRPr>
            </a:lvl1pPr>
          </a:lstStyle>
          <a:p>
            <a:r>
              <a:rPr lang="en-US"/>
              <a:t>Click to edit Master title style</a:t>
            </a:r>
          </a:p>
        </p:txBody>
      </p:sp>
    </p:spTree>
    <p:extLst>
      <p:ext uri="{BB962C8B-B14F-4D97-AF65-F5344CB8AC3E}">
        <p14:creationId xmlns:p14="http://schemas.microsoft.com/office/powerpoint/2010/main" val="634229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7A63A463-1ECF-4ED8-84B4-7704E9CA2FA7}"/>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a:t>Click to edit Master title style</a:t>
            </a:r>
          </a:p>
        </p:txBody>
      </p:sp>
      <p:sp>
        <p:nvSpPr>
          <p:cNvPr id="3" name="Text Placeholder 13">
            <a:extLst>
              <a:ext uri="{FF2B5EF4-FFF2-40B4-BE49-F238E27FC236}">
                <a16:creationId xmlns:a16="http://schemas.microsoft.com/office/drawing/2014/main" id="{78AC8DE9-6676-41D5-A8F6-78F179797199}"/>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580784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image" Target="../media/image4.png"/><Relationship Id="rId3" Type="http://schemas.openxmlformats.org/officeDocument/2006/relationships/theme" Target="../theme/theme1.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11" Type="http://schemas.openxmlformats.org/officeDocument/2006/relationships/image" Target="NULL"/><Relationship Id="rId5" Type="http://schemas.openxmlformats.org/officeDocument/2006/relationships/image" Target="../media/image1.png"/><Relationship Id="rId10" Type="http://schemas.openxmlformats.org/officeDocument/2006/relationships/image" Target="../media/image2.png"/><Relationship Id="rId4" Type="http://schemas.openxmlformats.org/officeDocument/2006/relationships/image" Target="NULL"/><Relationship Id="rId9" Type="http://schemas.openxmlformats.org/officeDocument/2006/relationships/image" Target="NUL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0.xml"/><Relationship Id="rId7" Type="http://schemas.openxmlformats.org/officeDocument/2006/relationships/image" Target="../media/image160.pdf"/><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190.pdf"/><Relationship Id="rId4" Type="http://schemas.openxmlformats.org/officeDocument/2006/relationships/theme" Target="../theme/theme3.xml"/><Relationship Id="rId9"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4.xml"/><Relationship Id="rId1" Type="http://schemas.openxmlformats.org/officeDocument/2006/relationships/slideLayout" Target="../slideLayouts/slideLayout11.xml"/><Relationship Id="rId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6.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4"/>
              <a:stretch>
                <a:fillRect/>
              </a:stretch>
            </p:blipFill>
          </mc:Choice>
          <mc:Fallback>
            <p:blipFill>
              <a:blip r:embed="rId5"/>
              <a:stretch>
                <a:fillRect/>
              </a:stretch>
            </p:blipFill>
          </mc:Fallback>
        </mc:AlternateContent>
        <p:spPr>
          <a:xfrm>
            <a:off x="-25400" y="0"/>
            <a:ext cx="12242800" cy="6858000"/>
          </a:xfrm>
          <a:prstGeom prst="rect">
            <a:avLst/>
          </a:prstGeom>
        </p:spPr>
      </p:pic>
      <p:pic>
        <p:nvPicPr>
          <p:cNvPr id="11" name="Picture 10"/>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9"/>
              <a:stretch>
                <a:fillRect/>
              </a:stretch>
            </p:blipFill>
          </mc:Choice>
          <mc:Fallback>
            <p:blipFill>
              <a:blip r:embed="rId10"/>
              <a:stretch>
                <a:fillRect/>
              </a:stretch>
            </p:blipFill>
          </mc:Fallback>
        </mc:AlternateContent>
        <p:spPr>
          <a:xfrm>
            <a:off x="9955066" y="6321580"/>
            <a:ext cx="1714500" cy="152400"/>
          </a:xfrm>
          <a:prstGeom prst="rect">
            <a:avLst/>
          </a:prstGeom>
        </p:spPr>
      </p:pic>
      <p:pic>
        <p:nvPicPr>
          <p:cNvPr id="7" name="Picture 6"/>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11"/>
              <a:stretch>
                <a:fillRect/>
              </a:stretch>
            </p:blipFill>
          </mc:Choice>
          <mc:Fallback>
            <p:blipFill>
              <a:blip r:embed="rId12"/>
              <a:stretch>
                <a:fillRect/>
              </a:stretch>
            </p:blipFill>
          </mc:Fallback>
        </mc:AlternateContent>
        <p:spPr>
          <a:xfrm>
            <a:off x="-25400" y="5838922"/>
            <a:ext cx="12242800" cy="1028700"/>
          </a:xfrm>
          <a:prstGeom prst="rect">
            <a:avLst/>
          </a:prstGeom>
        </p:spPr>
      </p:pic>
      <p:sp>
        <p:nvSpPr>
          <p:cNvPr id="2" name="Rectangle 1">
            <a:extLst>
              <a:ext uri="{FF2B5EF4-FFF2-40B4-BE49-F238E27FC236}">
                <a16:creationId xmlns:a16="http://schemas.microsoft.com/office/drawing/2014/main" id="{300AD8AC-88B4-C348-C24C-777BEF4D7C54}"/>
              </a:ext>
            </a:extLst>
          </p:cNvPr>
          <p:cNvSpPr/>
          <p:nvPr userDrawn="1"/>
        </p:nvSpPr>
        <p:spPr>
          <a:xfrm>
            <a:off x="4137660" y="6108220"/>
            <a:ext cx="3482340" cy="42672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4">
            <a:extLst>
              <a:ext uri="{FF2B5EF4-FFF2-40B4-BE49-F238E27FC236}">
                <a16:creationId xmlns:a16="http://schemas.microsoft.com/office/drawing/2014/main" id="{BEAED440-6B98-A54C-95FD-61BC21F3648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r="365"/>
          <a:stretch>
            <a:fillRect/>
          </a:stretch>
        </p:blipFill>
        <p:spPr bwMode="auto">
          <a:xfrm>
            <a:off x="-6350" y="5943600"/>
            <a:ext cx="12198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6717489"/>
      </p:ext>
    </p:extLst>
  </p:cSld>
  <p:clrMap bg1="lt1" tx1="dk1" bg2="lt2" tx2="dk2" accent1="accent1" accent2="accent2" accent3="accent3" accent4="accent4" accent5="accent5" accent6="accent6" hlink="hlink" folHlink="folHlink"/>
  <p:sldLayoutIdLst>
    <p:sldLayoutId id="2147483663" r:id="rId1"/>
    <p:sldLayoutId id="2147483701" r:id="rId2"/>
  </p:sldLayoutIdLst>
  <p:txStyles>
    <p:titleStyle>
      <a:lvl1pPr algn="ctr" defTabSz="2286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0"/>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38150" y="173038"/>
            <a:ext cx="113157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5"/>
          <p:cNvPicPr>
            <a:picLocks noChangeAspect="1" noChangeArrowheads="1"/>
          </p:cNvPicPr>
          <p:nvPr userDrawn="1"/>
        </p:nvPicPr>
        <p:blipFill>
          <a:blip r:embed="rId8">
            <a:extLst>
              <a:ext uri="{28A0092B-C50C-407E-A947-70E740481C1C}">
                <a14:useLocalDpi xmlns:a14="http://schemas.microsoft.com/office/drawing/2010/main" val="0"/>
              </a:ext>
            </a:extLst>
          </a:blip>
          <a:srcRect r="285"/>
          <a:stretch>
            <a:fillRect/>
          </a:stretch>
        </p:blipFill>
        <p:spPr bwMode="auto">
          <a:xfrm>
            <a:off x="-7938" y="5953125"/>
            <a:ext cx="1220787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31924F7-263D-6FCC-75BD-5CE3512DAA1A}"/>
              </a:ext>
            </a:extLst>
          </p:cNvPr>
          <p:cNvPicPr>
            <a:picLocks noChangeAspect="1"/>
          </p:cNvPicPr>
          <p:nvPr userDrawn="1"/>
        </p:nvPicPr>
        <p:blipFill rotWithShape="1">
          <a:blip r:embed="rId9"/>
          <a:srcRect t="1" b="12568"/>
          <a:stretch/>
        </p:blipFill>
        <p:spPr>
          <a:xfrm>
            <a:off x="10162656" y="308636"/>
            <a:ext cx="1591194" cy="255854"/>
          </a:xfrm>
          <a:prstGeom prst="rect">
            <a:avLst/>
          </a:prstGeom>
        </p:spPr>
      </p:pic>
    </p:spTree>
    <p:extLst>
      <p:ext uri="{BB962C8B-B14F-4D97-AF65-F5344CB8AC3E}">
        <p14:creationId xmlns:p14="http://schemas.microsoft.com/office/powerpoint/2010/main" val="1722928989"/>
      </p:ext>
    </p:extLst>
  </p:cSld>
  <p:clrMap bg1="lt1" tx1="dk1" bg2="lt2" tx2="dk2" accent1="accent1" accent2="accent2" accent3="accent3" accent4="accent4" accent5="accent5" accent6="accent6" hlink="hlink" folHlink="folHlink"/>
  <p:sldLayoutIdLst>
    <p:sldLayoutId id="2147483702" r:id="rId1"/>
    <p:sldLayoutId id="2147483696" r:id="rId2"/>
    <p:sldLayoutId id="2147483699" r:id="rId3"/>
    <p:sldLayoutId id="2147483667" r:id="rId4"/>
    <p:sldLayoutId id="2147483713" r:id="rId5"/>
  </p:sldLayoutIdLst>
  <p:txStyles>
    <p:titleStyle>
      <a:lvl1pPr algn="ctr" defTabSz="228600" rtl="0" eaLnBrk="0" fontAlgn="base" hangingPunct="0">
        <a:spcBef>
          <a:spcPct val="0"/>
        </a:spcBef>
        <a:spcAft>
          <a:spcPct val="0"/>
        </a:spcAft>
        <a:defRPr sz="2200" kern="1200">
          <a:solidFill>
            <a:schemeClr val="tx1"/>
          </a:solidFill>
          <a:latin typeface="+mj-lt"/>
          <a:ea typeface="+mj-ea"/>
          <a:cs typeface="+mj-cs"/>
        </a:defRPr>
      </a:lvl1pPr>
      <a:lvl2pPr algn="ctr" defTabSz="228600" rtl="0" eaLnBrk="0" fontAlgn="base" hangingPunct="0">
        <a:spcBef>
          <a:spcPct val="0"/>
        </a:spcBef>
        <a:spcAft>
          <a:spcPct val="0"/>
        </a:spcAft>
        <a:defRPr sz="2200">
          <a:solidFill>
            <a:schemeClr val="tx1"/>
          </a:solidFill>
          <a:latin typeface="Calibri" panose="020F0502020204030204" pitchFamily="34" charset="0"/>
        </a:defRPr>
      </a:lvl2pPr>
      <a:lvl3pPr algn="ctr" defTabSz="228600" rtl="0" eaLnBrk="0" fontAlgn="base" hangingPunct="0">
        <a:spcBef>
          <a:spcPct val="0"/>
        </a:spcBef>
        <a:spcAft>
          <a:spcPct val="0"/>
        </a:spcAft>
        <a:defRPr sz="2200">
          <a:solidFill>
            <a:schemeClr val="tx1"/>
          </a:solidFill>
          <a:latin typeface="Calibri" panose="020F0502020204030204" pitchFamily="34" charset="0"/>
        </a:defRPr>
      </a:lvl3pPr>
      <a:lvl4pPr algn="ctr" defTabSz="228600" rtl="0" eaLnBrk="0" fontAlgn="base" hangingPunct="0">
        <a:spcBef>
          <a:spcPct val="0"/>
        </a:spcBef>
        <a:spcAft>
          <a:spcPct val="0"/>
        </a:spcAft>
        <a:defRPr sz="2200">
          <a:solidFill>
            <a:schemeClr val="tx1"/>
          </a:solidFill>
          <a:latin typeface="Calibri" panose="020F0502020204030204" pitchFamily="34" charset="0"/>
        </a:defRPr>
      </a:lvl4pPr>
      <a:lvl5pPr algn="ctr" defTabSz="228600" rtl="0" eaLnBrk="0" fontAlgn="base" hangingPunct="0">
        <a:spcBef>
          <a:spcPct val="0"/>
        </a:spcBef>
        <a:spcAft>
          <a:spcPct val="0"/>
        </a:spcAft>
        <a:defRPr sz="2200">
          <a:solidFill>
            <a:schemeClr val="tx1"/>
          </a:solidFill>
          <a:latin typeface="Calibri" panose="020F0502020204030204" pitchFamily="34" charset="0"/>
        </a:defRPr>
      </a:lvl5pPr>
      <a:lvl6pPr marL="457200" algn="ctr" defTabSz="228600" rtl="0" fontAlgn="base">
        <a:spcBef>
          <a:spcPct val="0"/>
        </a:spcBef>
        <a:spcAft>
          <a:spcPct val="0"/>
        </a:spcAft>
        <a:defRPr sz="2200">
          <a:solidFill>
            <a:schemeClr val="tx1"/>
          </a:solidFill>
          <a:latin typeface="Calibri" panose="020F0502020204030204" pitchFamily="34" charset="0"/>
        </a:defRPr>
      </a:lvl6pPr>
      <a:lvl7pPr marL="914400" algn="ctr" defTabSz="228600" rtl="0" fontAlgn="base">
        <a:spcBef>
          <a:spcPct val="0"/>
        </a:spcBef>
        <a:spcAft>
          <a:spcPct val="0"/>
        </a:spcAft>
        <a:defRPr sz="2200">
          <a:solidFill>
            <a:schemeClr val="tx1"/>
          </a:solidFill>
          <a:latin typeface="Calibri" panose="020F0502020204030204" pitchFamily="34" charset="0"/>
        </a:defRPr>
      </a:lvl7pPr>
      <a:lvl8pPr marL="1371600" algn="ctr" defTabSz="228600" rtl="0" fontAlgn="base">
        <a:spcBef>
          <a:spcPct val="0"/>
        </a:spcBef>
        <a:spcAft>
          <a:spcPct val="0"/>
        </a:spcAft>
        <a:defRPr sz="2200">
          <a:solidFill>
            <a:schemeClr val="tx1"/>
          </a:solidFill>
          <a:latin typeface="Calibri" panose="020F0502020204030204" pitchFamily="34" charset="0"/>
        </a:defRPr>
      </a:lvl8pPr>
      <a:lvl9pPr marL="1828800" algn="ctr" defTabSz="228600" rtl="0" fontAlgn="base">
        <a:spcBef>
          <a:spcPct val="0"/>
        </a:spcBef>
        <a:spcAft>
          <a:spcPct val="0"/>
        </a:spcAft>
        <a:defRPr sz="2200">
          <a:solidFill>
            <a:schemeClr val="tx1"/>
          </a:solidFill>
          <a:latin typeface="Calibri" panose="020F0502020204030204" pitchFamily="34" charset="0"/>
        </a:defRPr>
      </a:lvl9pPr>
    </p:titleStyle>
    <p:bodyStyle>
      <a:lvl1pPr marL="171450" indent="-171450" algn="l" defTabSz="2286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1pPr>
      <a:lvl2pPr marL="371475" indent="-142875" algn="l" defTabSz="228600" rtl="0" eaLnBrk="0" fontAlgn="base" hangingPunct="0">
        <a:spcBef>
          <a:spcPct val="20000"/>
        </a:spcBef>
        <a:spcAft>
          <a:spcPct val="0"/>
        </a:spcAft>
        <a:buFont typeface="Arial" panose="020B0604020202020204" pitchFamily="34" charset="0"/>
        <a:buChar char="–"/>
        <a:defRPr sz="1400" kern="1200">
          <a:solidFill>
            <a:schemeClr val="tx1"/>
          </a:solidFill>
          <a:latin typeface="+mn-lt"/>
          <a:ea typeface="+mn-ea"/>
          <a:cs typeface="+mn-cs"/>
        </a:defRPr>
      </a:lvl2pPr>
      <a:lvl3pPr marL="571500" indent="-114300" algn="l" defTabSz="228600"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mn-ea"/>
          <a:cs typeface="+mn-cs"/>
        </a:defRPr>
      </a:lvl3pPr>
      <a:lvl4pPr marL="800100" indent="-114300" algn="l" defTabSz="2286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4pPr>
      <a:lvl5pPr marL="1028700" indent="-114300" algn="l" defTabSz="2286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438150" y="173068"/>
            <a:ext cx="11315700" cy="527050"/>
          </a:xfrm>
          <a:prstGeom prst="rect">
            <a:avLst/>
          </a:prstGeom>
        </p:spPr>
      </p:pic>
      <p:pic>
        <p:nvPicPr>
          <p:cNvPr id="5" name="Picture 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7"/>
              <a:srcRect r="225"/>
              <a:stretch>
                <a:fillRect/>
              </a:stretch>
            </p:blipFill>
          </mc:Choice>
          <mc:Fallback>
            <p:blipFill>
              <a:blip r:embed="rId8"/>
              <a:srcRect r="225"/>
              <a:stretch>
                <a:fillRect/>
              </a:stretch>
            </p:blipFill>
          </mc:Fallback>
        </mc:AlternateContent>
        <p:spPr>
          <a:xfrm>
            <a:off x="-7513" y="5847188"/>
            <a:ext cx="12215292" cy="1028700"/>
          </a:xfrm>
          <a:prstGeom prst="rect">
            <a:avLst/>
          </a:prstGeom>
        </p:spPr>
      </p:pic>
      <p:pic>
        <p:nvPicPr>
          <p:cNvPr id="3" name="Picture 2">
            <a:extLst>
              <a:ext uri="{FF2B5EF4-FFF2-40B4-BE49-F238E27FC236}">
                <a16:creationId xmlns:a16="http://schemas.microsoft.com/office/drawing/2014/main" id="{D94D565F-8114-1F6E-4F8E-78F44A86F053}"/>
              </a:ext>
            </a:extLst>
          </p:cNvPr>
          <p:cNvPicPr>
            <a:picLocks noChangeAspect="1"/>
          </p:cNvPicPr>
          <p:nvPr userDrawn="1"/>
        </p:nvPicPr>
        <p:blipFill rotWithShape="1">
          <a:blip r:embed="rId9"/>
          <a:srcRect t="1" b="12568"/>
          <a:stretch/>
        </p:blipFill>
        <p:spPr>
          <a:xfrm>
            <a:off x="10162656" y="308636"/>
            <a:ext cx="1591194" cy="255854"/>
          </a:xfrm>
          <a:prstGeom prst="rect">
            <a:avLst/>
          </a:prstGeom>
        </p:spPr>
      </p:pic>
    </p:spTree>
    <p:extLst>
      <p:ext uri="{BB962C8B-B14F-4D97-AF65-F5344CB8AC3E}">
        <p14:creationId xmlns:p14="http://schemas.microsoft.com/office/powerpoint/2010/main" val="4000591213"/>
      </p:ext>
    </p:extLst>
  </p:cSld>
  <p:clrMap bg1="lt1" tx1="dk1" bg2="lt2" tx2="dk2" accent1="accent1" accent2="accent2" accent3="accent3" accent4="accent4" accent5="accent5" accent6="accent6" hlink="hlink" folHlink="folHlink"/>
  <p:sldLayoutIdLst>
    <p:sldLayoutId id="2147483706" r:id="rId1"/>
    <p:sldLayoutId id="2147483687" r:id="rId2"/>
    <p:sldLayoutId id="2147483714" r:id="rId3"/>
  </p:sldLayoutIdLst>
  <p:txStyles>
    <p:titleStyle>
      <a:lvl1pPr algn="ctr" defTabSz="2286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Fulbright_Back1.png" descr="Fulbright_Back1.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26096" y="1"/>
            <a:ext cx="12260158" cy="6866944"/>
          </a:xfrm>
          <a:prstGeom prst="rect">
            <a:avLst/>
          </a:prstGeom>
          <a:ln w="12700">
            <a:miter lim="400000"/>
          </a:ln>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70682" y="2338119"/>
            <a:ext cx="9558584" cy="2335716"/>
          </a:xfrm>
          <a:prstGeom prst="rect">
            <a:avLst/>
          </a:prstGeom>
        </p:spPr>
      </p:pic>
    </p:spTree>
    <p:extLst>
      <p:ext uri="{BB962C8B-B14F-4D97-AF65-F5344CB8AC3E}">
        <p14:creationId xmlns:p14="http://schemas.microsoft.com/office/powerpoint/2010/main" val="562121794"/>
      </p:ext>
    </p:extLst>
  </p:cSld>
  <p:clrMap bg1="lt1" tx1="dk1" bg2="lt2" tx2="dk2" accent1="accent1" accent2="accent2" accent3="accent3" accent4="accent4" accent5="accent5" accent6="accent6" hlink="hlink" folHlink="folHlink"/>
  <p:sldLayoutIdLst>
    <p:sldLayoutId id="2147483709" r:id="rId1"/>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1pPr>
      <a:lvl2pPr marL="555171" marR="0" indent="-326571"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2pPr>
      <a:lvl3pPr marL="762000" marR="0" indent="-30480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3pPr>
      <a:lvl4pPr marL="10515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4pPr>
      <a:lvl5pPr marL="12801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5pPr>
      <a:lvl6pPr marL="15087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6pPr>
      <a:lvl7pPr marL="17373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7pPr>
      <a:lvl8pPr marL="19659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8pPr>
      <a:lvl9pPr marL="21945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228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685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1143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1600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400" y="0"/>
            <a:ext cx="12242800" cy="6858000"/>
          </a:xfrm>
          <a:prstGeom prst="rect">
            <a:avLst/>
          </a:prstGeom>
        </p:spPr>
      </p:pic>
      <p:pic>
        <p:nvPicPr>
          <p:cNvPr id="11" name="Picture 1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955066" y="6321580"/>
            <a:ext cx="1714500" cy="152400"/>
          </a:xfrm>
          <a:prstGeom prst="rect">
            <a:avLst/>
          </a:prstGeom>
        </p:spPr>
      </p:pic>
      <p:pic>
        <p:nvPicPr>
          <p:cNvPr id="7" name="Picture 6"/>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5400" y="5838922"/>
            <a:ext cx="12242800" cy="1028700"/>
          </a:xfrm>
          <a:prstGeom prst="rect">
            <a:avLst/>
          </a:prstGeom>
        </p:spPr>
      </p:pic>
      <p:pic>
        <p:nvPicPr>
          <p:cNvPr id="2" name="Picture 4">
            <a:extLst>
              <a:ext uri="{FF2B5EF4-FFF2-40B4-BE49-F238E27FC236}">
                <a16:creationId xmlns:a16="http://schemas.microsoft.com/office/drawing/2014/main" id="{7297FA40-FD2F-CDA5-6CFD-3BD074E54D7F}"/>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r="365"/>
          <a:stretch>
            <a:fillRect/>
          </a:stretch>
        </p:blipFill>
        <p:spPr bwMode="auto">
          <a:xfrm>
            <a:off x="-6350" y="5943600"/>
            <a:ext cx="12198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888736"/>
      </p:ext>
    </p:extLst>
  </p:cSld>
  <p:clrMap bg1="lt1" tx1="dk1" bg2="lt2" tx2="dk2" accent1="accent1" accent2="accent2" accent3="accent3" accent4="accent4" accent5="accent5" accent6="accent6" hlink="hlink" folHlink="folHlink"/>
  <p:sldLayoutIdLst>
    <p:sldLayoutId id="2147483711" r:id="rId1"/>
    <p:sldLayoutId id="2147483712" r:id="rId2"/>
  </p:sldLayoutIdLst>
  <p:txStyles>
    <p:titleStyle>
      <a:lvl1pPr algn="ctr" defTabSz="2286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400" y="0"/>
            <a:ext cx="12242800" cy="685800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5066" y="6321580"/>
            <a:ext cx="1714500" cy="152400"/>
          </a:xfrm>
          <a:prstGeom prst="rect">
            <a:avLst/>
          </a:prstGeom>
        </p:spPr>
      </p:pic>
      <p:pic>
        <p:nvPicPr>
          <p:cNvPr id="7" name="Picture 6"/>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5400" y="5838922"/>
            <a:ext cx="12242800" cy="1028700"/>
          </a:xfrm>
          <a:prstGeom prst="rect">
            <a:avLst/>
          </a:prstGeom>
        </p:spPr>
      </p:pic>
    </p:spTree>
    <p:extLst>
      <p:ext uri="{BB962C8B-B14F-4D97-AF65-F5344CB8AC3E}">
        <p14:creationId xmlns:p14="http://schemas.microsoft.com/office/powerpoint/2010/main" val="3703888736"/>
      </p:ext>
    </p:extLst>
  </p:cSld>
  <p:clrMap bg1="lt1" tx1="dk1" bg2="lt2" tx2="dk2" accent1="accent1" accent2="accent2" accent3="accent3" accent4="accent4" accent5="accent5" accent6="accent6" hlink="hlink" folHlink="folHlink"/>
  <p:sldLayoutIdLst>
    <p:sldLayoutId id="2147483716" r:id="rId1"/>
  </p:sldLayoutIdLst>
  <p:txStyles>
    <p:titleStyle>
      <a:lvl1pPr algn="ctr" defTabSz="2286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fulbrightscholars.org/us-scholar-awards/IEA"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slide" Target="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fulbrightscholars.org/sir"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mailto:dcook@iie.org" TargetMode="External"/><Relationship Id="rId5" Type="http://schemas.openxmlformats.org/officeDocument/2006/relationships/hyperlink" Target="https://foreign.fulbrightonline.org/" TargetMode="External"/><Relationship Id="rId4" Type="http://schemas.openxmlformats.org/officeDocument/2006/relationships/hyperlink" Target="mailto:SIR@iie.org"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mailto:FulbrightTGC@irex.org" TargetMode="External"/><Relationship Id="rId3" Type="http://schemas.openxmlformats.org/officeDocument/2006/relationships/hyperlink" Target="mailto:GPA@ed.gov" TargetMode="External"/><Relationship Id="rId7" Type="http://schemas.openxmlformats.org/officeDocument/2006/relationships/hyperlink" Target="mailto:irex@irex.org"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hyperlink" Target="mailto:FBstudent@iie.org" TargetMode="External"/><Relationship Id="rId5" Type="http://schemas.openxmlformats.org/officeDocument/2006/relationships/hyperlink" Target="mailto:DDRA@ed.gov" TargetMode="External"/><Relationship Id="rId4" Type="http://schemas.openxmlformats.org/officeDocument/2006/relationships/hyperlink" Target="mailto:fulbrightspecialist@worldlearning.org"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mailto:scholars@iie.org" TargetMode="External"/><Relationship Id="rId7"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www.fulbrightscholars.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fulbrightscholars.org/fulbright-scholar-directory"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irst &amp; Last Name, Position…"/>
          <p:cNvSpPr txBox="1"/>
          <p:nvPr/>
        </p:nvSpPr>
        <p:spPr>
          <a:xfrm>
            <a:off x="844525" y="793485"/>
            <a:ext cx="4900408" cy="479427"/>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a:lnSpc>
                <a:spcPct val="125000"/>
              </a:lnSpc>
              <a:buSzPct val="120000"/>
              <a:defRPr>
                <a:solidFill>
                  <a:srgbClr val="FAFFF8"/>
                </a:solidFill>
                <a:latin typeface="Mark OT Light"/>
                <a:ea typeface="Mark OT Light"/>
                <a:cs typeface="Mark OT Light"/>
                <a:sym typeface="Mark OT Light"/>
              </a:defRPr>
            </a:pPr>
            <a:endParaRPr lang="en-US" sz="2200" b="1" dirty="0">
              <a:solidFill>
                <a:srgbClr val="0065A2"/>
              </a:solidFill>
              <a:latin typeface="Montserrat" panose="00000500000000000000" pitchFamily="2" charset="0"/>
            </a:endParaRPr>
          </a:p>
        </p:txBody>
      </p:sp>
      <p:sp>
        <p:nvSpPr>
          <p:cNvPr id="30" name="TextBox 29">
            <a:extLst>
              <a:ext uri="{FF2B5EF4-FFF2-40B4-BE49-F238E27FC236}">
                <a16:creationId xmlns:a16="http://schemas.microsoft.com/office/drawing/2014/main" id="{13CB3A06-5C7D-3F6F-5025-A85B79A5E11C}"/>
              </a:ext>
            </a:extLst>
          </p:cNvPr>
          <p:cNvSpPr txBox="1"/>
          <p:nvPr/>
        </p:nvSpPr>
        <p:spPr>
          <a:xfrm>
            <a:off x="564551" y="949746"/>
            <a:ext cx="7694970" cy="646331"/>
          </a:xfrm>
          <a:prstGeom prst="rect">
            <a:avLst/>
          </a:prstGeom>
          <a:noFill/>
        </p:spPr>
        <p:txBody>
          <a:bodyPr wrap="square" rtlCol="0">
            <a:spAutoFit/>
          </a:bodyPr>
          <a:lstStyle/>
          <a:p>
            <a:r>
              <a:rPr lang="en-US" sz="3600" b="1" dirty="0">
                <a:solidFill>
                  <a:srgbClr val="0065A2"/>
                </a:solidFill>
                <a:latin typeface="Montserrat SemiBold" pitchFamily="2" charset="0"/>
              </a:rPr>
              <a:t>Fulbright Scholar Awards</a:t>
            </a:r>
          </a:p>
        </p:txBody>
      </p:sp>
      <p:pic>
        <p:nvPicPr>
          <p:cNvPr id="32" name="Picture 31">
            <a:extLst>
              <a:ext uri="{FF2B5EF4-FFF2-40B4-BE49-F238E27FC236}">
                <a16:creationId xmlns:a16="http://schemas.microsoft.com/office/drawing/2014/main" id="{5926358F-8DBB-B898-39DA-521744164A14}"/>
              </a:ext>
            </a:extLst>
          </p:cNvPr>
          <p:cNvPicPr>
            <a:picLocks noChangeAspect="1"/>
          </p:cNvPicPr>
          <p:nvPr/>
        </p:nvPicPr>
        <p:blipFill>
          <a:blip r:embed="rId3"/>
          <a:stretch>
            <a:fillRect/>
          </a:stretch>
        </p:blipFill>
        <p:spPr>
          <a:xfrm>
            <a:off x="8138498" y="959066"/>
            <a:ext cx="3609975" cy="4848225"/>
          </a:xfrm>
          <a:prstGeom prst="rect">
            <a:avLst/>
          </a:prstGeom>
          <a:ln w="38100">
            <a:solidFill>
              <a:srgbClr val="009ED5"/>
            </a:solidFill>
          </a:ln>
        </p:spPr>
      </p:pic>
      <p:sp>
        <p:nvSpPr>
          <p:cNvPr id="5" name="TextBox 4">
            <a:extLst>
              <a:ext uri="{FF2B5EF4-FFF2-40B4-BE49-F238E27FC236}">
                <a16:creationId xmlns:a16="http://schemas.microsoft.com/office/drawing/2014/main" id="{9D3E45D7-24BB-6957-350A-50D5457FB954}"/>
              </a:ext>
            </a:extLst>
          </p:cNvPr>
          <p:cNvSpPr txBox="1"/>
          <p:nvPr/>
        </p:nvSpPr>
        <p:spPr>
          <a:xfrm>
            <a:off x="564551" y="1969676"/>
            <a:ext cx="6104708" cy="4094839"/>
          </a:xfrm>
          <a:prstGeom prst="rect">
            <a:avLst/>
          </a:prstGeom>
          <a:noFill/>
        </p:spPr>
        <p:txBody>
          <a:bodyPr wrap="square" lIns="91440" tIns="45720" rIns="91440" bIns="45720" anchor="t">
            <a:spAutoFit/>
          </a:bodyPr>
          <a:lstStyle/>
          <a:p>
            <a:pPr marL="285750" indent="-285750" hangingPunct="0">
              <a:lnSpc>
                <a:spcPct val="114000"/>
              </a:lnSpc>
              <a:spcBef>
                <a:spcPts val="350"/>
              </a:spcBef>
              <a:spcAft>
                <a:spcPts val="1200"/>
              </a:spcAft>
              <a:buClr>
                <a:srgbClr val="205E9F"/>
              </a:buClr>
              <a:buSzPct val="100000"/>
              <a:buFont typeface="Arial" panose="020B0604020202020204" pitchFamily="34" charset="0"/>
              <a:buChar char="•"/>
              <a:defRPr/>
            </a:pPr>
            <a:r>
              <a:rPr lang="en-US" altLang="en-US" sz="1900" b="1" dirty="0">
                <a:solidFill>
                  <a:srgbClr val="0065A2"/>
                </a:solidFill>
                <a:latin typeface="Montserrat"/>
                <a:sym typeface="Calibri"/>
              </a:rPr>
              <a:t>380+</a:t>
            </a:r>
            <a:r>
              <a:rPr lang="en-US" altLang="en-US" sz="1900" dirty="0">
                <a:solidFill>
                  <a:srgbClr val="0065A2"/>
                </a:solidFill>
                <a:latin typeface="Montserrat"/>
                <a:sym typeface="Calibri"/>
              </a:rPr>
              <a:t> awards in </a:t>
            </a:r>
            <a:r>
              <a:rPr lang="en-US" altLang="en-US" sz="1900" b="1" dirty="0">
                <a:solidFill>
                  <a:srgbClr val="0065A2"/>
                </a:solidFill>
                <a:latin typeface="Montserrat"/>
                <a:sym typeface="Calibri"/>
              </a:rPr>
              <a:t>120+</a:t>
            </a:r>
            <a:r>
              <a:rPr lang="en-US" altLang="en-US" sz="1900" dirty="0">
                <a:solidFill>
                  <a:srgbClr val="0065A2"/>
                </a:solidFill>
                <a:latin typeface="Montserrat"/>
                <a:sym typeface="Calibri"/>
              </a:rPr>
              <a:t> countries</a:t>
            </a:r>
          </a:p>
          <a:p>
            <a:pPr marL="285750" indent="-285750" hangingPunct="0">
              <a:lnSpc>
                <a:spcPct val="114000"/>
              </a:lnSpc>
              <a:spcBef>
                <a:spcPts val="350"/>
              </a:spcBef>
              <a:spcAft>
                <a:spcPts val="1200"/>
              </a:spcAft>
              <a:buClr>
                <a:srgbClr val="205E9F"/>
              </a:buClr>
              <a:buSzPct val="100000"/>
              <a:buFont typeface="Arial" panose="020B0604020202020204" pitchFamily="34" charset="0"/>
              <a:buChar char="•"/>
              <a:defRPr/>
            </a:pPr>
            <a:r>
              <a:rPr lang="en-US" altLang="en-US" sz="1900" b="1" dirty="0">
                <a:solidFill>
                  <a:srgbClr val="0065A2"/>
                </a:solidFill>
                <a:latin typeface="Montserrat"/>
                <a:sym typeface="Calibri"/>
              </a:rPr>
              <a:t>2-12</a:t>
            </a:r>
            <a:r>
              <a:rPr lang="en-US" altLang="en-US" sz="1900" dirty="0">
                <a:solidFill>
                  <a:srgbClr val="0065A2"/>
                </a:solidFill>
                <a:latin typeface="Montserrat"/>
                <a:sym typeface="Calibri"/>
              </a:rPr>
              <a:t> months </a:t>
            </a:r>
          </a:p>
          <a:p>
            <a:pPr marL="285750" indent="-285750" hangingPunct="0">
              <a:lnSpc>
                <a:spcPct val="114000"/>
              </a:lnSpc>
              <a:spcBef>
                <a:spcPts val="350"/>
              </a:spcBef>
              <a:spcAft>
                <a:spcPts val="1200"/>
              </a:spcAft>
              <a:buClr>
                <a:srgbClr val="205E9F"/>
              </a:buClr>
              <a:buSzPct val="100000"/>
              <a:buFont typeface="Arial" panose="020B0604020202020204" pitchFamily="34" charset="0"/>
              <a:buChar char="•"/>
              <a:defRPr/>
            </a:pPr>
            <a:r>
              <a:rPr lang="en-US" altLang="en-US" sz="1900" u="sng" dirty="0">
                <a:solidFill>
                  <a:srgbClr val="0065A2"/>
                </a:solidFill>
                <a:latin typeface="Montserrat"/>
                <a:sym typeface="Calibri"/>
              </a:rPr>
              <a:t>Options</a:t>
            </a:r>
            <a:r>
              <a:rPr lang="en-US" altLang="en-US" sz="1900" dirty="0">
                <a:solidFill>
                  <a:srgbClr val="0065A2"/>
                </a:solidFill>
                <a:latin typeface="Montserrat"/>
                <a:sym typeface="Calibri"/>
              </a:rPr>
              <a:t>: Research, Teaching, Teaching/Research, Professional Project, Seminars (2 weeks)</a:t>
            </a:r>
            <a:endParaRPr lang="en-US" altLang="en-US" sz="1900" dirty="0">
              <a:solidFill>
                <a:srgbClr val="0065A2"/>
              </a:solidFill>
              <a:latin typeface="Montserrat"/>
            </a:endParaRPr>
          </a:p>
          <a:p>
            <a:pPr marL="285750" indent="-285750" hangingPunct="0">
              <a:lnSpc>
                <a:spcPct val="114000"/>
              </a:lnSpc>
              <a:spcBef>
                <a:spcPts val="350"/>
              </a:spcBef>
              <a:spcAft>
                <a:spcPts val="1200"/>
              </a:spcAft>
              <a:buClr>
                <a:srgbClr val="205E9F"/>
              </a:buClr>
              <a:buSzPct val="100000"/>
              <a:buFont typeface="Arial" panose="020B0604020202020204" pitchFamily="34" charset="0"/>
              <a:buChar char="•"/>
              <a:defRPr/>
            </a:pPr>
            <a:r>
              <a:rPr lang="en-US" altLang="en-US" sz="1900" u="sng" dirty="0">
                <a:solidFill>
                  <a:srgbClr val="0065A2"/>
                </a:solidFill>
                <a:latin typeface="Montserrat"/>
                <a:sym typeface="Calibri"/>
              </a:rPr>
              <a:t>Flex option</a:t>
            </a:r>
            <a:r>
              <a:rPr lang="en-US" altLang="en-US" sz="1900" dirty="0">
                <a:solidFill>
                  <a:srgbClr val="0065A2"/>
                </a:solidFill>
                <a:latin typeface="Montserrat"/>
                <a:sym typeface="Calibri"/>
              </a:rPr>
              <a:t>: segment your award into 2-3 non-consecutive month(s)-long visits over 1-2 years</a:t>
            </a:r>
          </a:p>
          <a:p>
            <a:pPr marL="285750" indent="-285750" hangingPunct="0">
              <a:lnSpc>
                <a:spcPct val="114000"/>
              </a:lnSpc>
              <a:spcBef>
                <a:spcPts val="350"/>
              </a:spcBef>
              <a:spcAft>
                <a:spcPts val="1200"/>
              </a:spcAft>
              <a:buClr>
                <a:srgbClr val="205E9F"/>
              </a:buClr>
              <a:buSzPct val="100000"/>
              <a:buFont typeface="Arial" panose="020B0604020202020204" pitchFamily="34" charset="0"/>
              <a:buChar char="•"/>
              <a:defRPr/>
            </a:pPr>
            <a:r>
              <a:rPr lang="en-US" altLang="en-US" sz="1900" b="1" dirty="0">
                <a:solidFill>
                  <a:srgbClr val="0065A2"/>
                </a:solidFill>
                <a:latin typeface="Montserrat"/>
                <a:sym typeface="Calibri"/>
              </a:rPr>
              <a:t>ONE Award per cycle / competition year</a:t>
            </a:r>
          </a:p>
          <a:p>
            <a:pPr marL="285750" indent="-285750" hangingPunct="0">
              <a:lnSpc>
                <a:spcPct val="114000"/>
              </a:lnSpc>
              <a:spcBef>
                <a:spcPts val="350"/>
              </a:spcBef>
              <a:buClr>
                <a:srgbClr val="205E9F"/>
              </a:buClr>
              <a:buSzPct val="100000"/>
              <a:buFont typeface="Arial" panose="020B0604020202020204" pitchFamily="34" charset="0"/>
              <a:buChar char="•"/>
              <a:defRPr/>
            </a:pPr>
            <a:endParaRPr lang="en-US" altLang="en-US" sz="1900" dirty="0">
              <a:solidFill>
                <a:srgbClr val="0065A2"/>
              </a:solidFill>
              <a:latin typeface="Montserrat"/>
              <a:sym typeface="Calibri"/>
            </a:endParaRPr>
          </a:p>
        </p:txBody>
      </p:sp>
    </p:spTree>
    <p:extLst>
      <p:ext uri="{BB962C8B-B14F-4D97-AF65-F5344CB8AC3E}">
        <p14:creationId xmlns:p14="http://schemas.microsoft.com/office/powerpoint/2010/main" val="1714532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11329-F080-65A8-632B-315402D41473}"/>
            </a:ext>
          </a:extLst>
        </p:cNvPr>
        <p:cNvGrpSpPr/>
        <p:nvPr/>
      </p:nvGrpSpPr>
      <p:grpSpPr>
        <a:xfrm>
          <a:off x="0" y="0"/>
          <a:ext cx="0" cy="0"/>
          <a:chOff x="0" y="0"/>
          <a:chExt cx="0" cy="0"/>
        </a:xfrm>
      </p:grpSpPr>
      <p:sp>
        <p:nvSpPr>
          <p:cNvPr id="3" name="First &amp; Last Name, Position…">
            <a:extLst>
              <a:ext uri="{FF2B5EF4-FFF2-40B4-BE49-F238E27FC236}">
                <a16:creationId xmlns:a16="http://schemas.microsoft.com/office/drawing/2014/main" id="{E81806A8-9392-6A5A-F1AF-66A6BC8E2A19}"/>
              </a:ext>
            </a:extLst>
          </p:cNvPr>
          <p:cNvSpPr txBox="1"/>
          <p:nvPr/>
        </p:nvSpPr>
        <p:spPr>
          <a:xfrm>
            <a:off x="844525" y="793485"/>
            <a:ext cx="4900408" cy="47942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91440" tIns="45720" rIns="91440" bIns="45720" anchor="t">
            <a:spAutoFit/>
          </a:bodyPr>
          <a:lstStyle/>
          <a:p>
            <a:pPr>
              <a:lnSpc>
                <a:spcPct val="125000"/>
              </a:lnSpc>
              <a:buSzPct val="120000"/>
              <a:defRPr>
                <a:solidFill>
                  <a:srgbClr val="FAFFF8"/>
                </a:solidFill>
                <a:latin typeface="Mark OT Light"/>
                <a:ea typeface="Mark OT Light"/>
                <a:cs typeface="Mark OT Light"/>
                <a:sym typeface="Mark OT Light"/>
              </a:defRPr>
            </a:pPr>
            <a:endParaRPr lang="en-US" sz="2200" b="1" dirty="0">
              <a:solidFill>
                <a:srgbClr val="0065A2"/>
              </a:solidFill>
              <a:latin typeface="Montserrat" panose="00000500000000000000" pitchFamily="2" charset="0"/>
            </a:endParaRPr>
          </a:p>
        </p:txBody>
      </p:sp>
      <p:sp>
        <p:nvSpPr>
          <p:cNvPr id="30" name="TextBox 29">
            <a:extLst>
              <a:ext uri="{FF2B5EF4-FFF2-40B4-BE49-F238E27FC236}">
                <a16:creationId xmlns:a16="http://schemas.microsoft.com/office/drawing/2014/main" id="{3FF78787-E479-BC74-DE66-C3ACF5A4F88D}"/>
              </a:ext>
            </a:extLst>
          </p:cNvPr>
          <p:cNvSpPr txBox="1"/>
          <p:nvPr/>
        </p:nvSpPr>
        <p:spPr>
          <a:xfrm>
            <a:off x="564551" y="949746"/>
            <a:ext cx="7694970" cy="646331"/>
          </a:xfrm>
          <a:prstGeom prst="rect">
            <a:avLst/>
          </a:prstGeom>
          <a:noFill/>
        </p:spPr>
        <p:txBody>
          <a:bodyPr wrap="square" rtlCol="0">
            <a:spAutoFit/>
          </a:bodyPr>
          <a:lstStyle/>
          <a:p>
            <a:r>
              <a:rPr lang="en-US" sz="3600" b="1" dirty="0">
                <a:solidFill>
                  <a:srgbClr val="0065A2"/>
                </a:solidFill>
                <a:latin typeface="Montserrat SemiBold" pitchFamily="2" charset="0"/>
              </a:rPr>
              <a:t>Fulbright Scholar Awards</a:t>
            </a:r>
          </a:p>
        </p:txBody>
      </p:sp>
      <p:sp>
        <p:nvSpPr>
          <p:cNvPr id="4" name="TextBox 3">
            <a:extLst>
              <a:ext uri="{FF2B5EF4-FFF2-40B4-BE49-F238E27FC236}">
                <a16:creationId xmlns:a16="http://schemas.microsoft.com/office/drawing/2014/main" id="{DBC2731B-913D-7967-3541-EC5B02380418}"/>
              </a:ext>
            </a:extLst>
          </p:cNvPr>
          <p:cNvSpPr txBox="1"/>
          <p:nvPr/>
        </p:nvSpPr>
        <p:spPr>
          <a:xfrm>
            <a:off x="566805" y="1717957"/>
            <a:ext cx="6104708" cy="702052"/>
          </a:xfrm>
          <a:prstGeom prst="rect">
            <a:avLst/>
          </a:prstGeom>
          <a:noFill/>
        </p:spPr>
        <p:txBody>
          <a:bodyPr wrap="square">
            <a:spAutoFit/>
          </a:bodyPr>
          <a:lstStyle/>
          <a:p>
            <a:pPr hangingPunct="0">
              <a:lnSpc>
                <a:spcPct val="114000"/>
              </a:lnSpc>
              <a:spcBef>
                <a:spcPts val="350"/>
              </a:spcBef>
              <a:buSzPct val="100000"/>
              <a:defRPr/>
            </a:pPr>
            <a:r>
              <a:rPr lang="en-US" altLang="en-US" sz="1800" b="1" kern="0" dirty="0">
                <a:solidFill>
                  <a:srgbClr val="00B1E4"/>
                </a:solidFill>
                <a:latin typeface="Montserrat" panose="00000500000000000000" pitchFamily="2" charset="0"/>
                <a:ea typeface="+mj-ea"/>
                <a:cs typeface="+mj-cs"/>
                <a:sym typeface="Calibri"/>
              </a:rPr>
              <a:t>Awards for Research, Teaching, Teaching/Research, or Professional Projects</a:t>
            </a:r>
          </a:p>
        </p:txBody>
      </p:sp>
      <p:sp>
        <p:nvSpPr>
          <p:cNvPr id="7" name="First &amp; Last Name, Position…">
            <a:extLst>
              <a:ext uri="{FF2B5EF4-FFF2-40B4-BE49-F238E27FC236}">
                <a16:creationId xmlns:a16="http://schemas.microsoft.com/office/drawing/2014/main" id="{60807709-0D34-7D60-7FD9-8B6EF90D4FAB}"/>
              </a:ext>
            </a:extLst>
          </p:cNvPr>
          <p:cNvSpPr txBox="1"/>
          <p:nvPr/>
        </p:nvSpPr>
        <p:spPr>
          <a:xfrm>
            <a:off x="566805" y="2372913"/>
            <a:ext cx="4644827" cy="2201821"/>
          </a:xfrm>
          <a:prstGeom prst="rect">
            <a:avLst/>
          </a:prstGeom>
          <a:ln w="25400">
            <a:miter lim="400000"/>
          </a:ln>
          <a:extLst>
            <a:ext uri="{C572A759-6A51-4108-AA02-DFA0A04FC94B}">
              <ma14:wrappingTextBoxFlag xmlns="" xmlns:mc="http://schemas.openxmlformats.org/markup-compatibility/2006" xmlns:mv="urn:schemas-microsoft-com:mac:vml" xmlns:ma14="http://schemas.microsoft.com/office/mac/drawingml/2011/main" xmlns:a14="http://schemas.microsoft.com/office/drawing/2010/main" xmlns:m="http://schemas.openxmlformats.org/officeDocument/2006/math" val="1"/>
            </a:ext>
          </a:extLst>
        </p:spPr>
        <p:txBody>
          <a:bodyPr wrap="square" lIns="91440" tIns="45720" rIns="91440" bIns="45720" anchor="t">
            <a:spAutoFit/>
          </a:bodyPr>
          <a:lstStyle/>
          <a:p>
            <a:pPr>
              <a:lnSpc>
                <a:spcPct val="125000"/>
              </a:lnSpc>
              <a:buSzPct val="120000"/>
              <a:defRPr>
                <a:solidFill>
                  <a:srgbClr val="FAFFF8"/>
                </a:solidFill>
                <a:latin typeface="Mark OT Light"/>
                <a:ea typeface="Mark OT Light"/>
                <a:cs typeface="Mark OT Light"/>
                <a:sym typeface="Mark OT Light"/>
              </a:defRPr>
            </a:pPr>
            <a:endParaRPr lang="en-US" dirty="0">
              <a:solidFill>
                <a:srgbClr val="0065A2"/>
              </a:solidFill>
              <a:latin typeface="Montserrat" panose="00000500000000000000" pitchFamily="2" charset="0"/>
            </a:endParaRPr>
          </a:p>
          <a:p>
            <a:pPr marL="342900" indent="-342900">
              <a:spcAft>
                <a:spcPts val="1600"/>
              </a:spcAft>
              <a:buFont typeface="Arial" panose="020B0604020202020204" pitchFamily="34" charset="0"/>
              <a:buChar char="•"/>
            </a:pPr>
            <a:r>
              <a:rPr lang="en-US" dirty="0">
                <a:solidFill>
                  <a:srgbClr val="0065A2"/>
                </a:solidFill>
                <a:latin typeface="Montserrat" panose="00000500000000000000" pitchFamily="2" charset="0"/>
              </a:rPr>
              <a:t>Scholar Awards</a:t>
            </a:r>
          </a:p>
          <a:p>
            <a:pPr marL="342900" indent="-342900">
              <a:spcAft>
                <a:spcPts val="1600"/>
              </a:spcAft>
              <a:buFont typeface="Arial" panose="020B0604020202020204" pitchFamily="34" charset="0"/>
              <a:buChar char="•"/>
            </a:pPr>
            <a:r>
              <a:rPr lang="en-US" dirty="0">
                <a:solidFill>
                  <a:srgbClr val="0065A2"/>
                </a:solidFill>
                <a:latin typeface="Montserrat" panose="00000500000000000000" pitchFamily="2" charset="0"/>
              </a:rPr>
              <a:t>Postdoctoral Awards </a:t>
            </a:r>
          </a:p>
          <a:p>
            <a:pPr marL="342900" indent="-342900">
              <a:spcAft>
                <a:spcPts val="1600"/>
              </a:spcAft>
              <a:buFont typeface="Arial" panose="020B0604020202020204" pitchFamily="34" charset="0"/>
              <a:buChar char="•"/>
            </a:pPr>
            <a:r>
              <a:rPr lang="en-US" dirty="0">
                <a:solidFill>
                  <a:srgbClr val="0065A2"/>
                </a:solidFill>
                <a:latin typeface="Montserrat" panose="00000500000000000000" pitchFamily="2" charset="0"/>
              </a:rPr>
              <a:t>Distinguished Scholar Awards</a:t>
            </a:r>
          </a:p>
          <a:p>
            <a:pPr>
              <a:lnSpc>
                <a:spcPct val="125000"/>
              </a:lnSpc>
              <a:buSzPct val="120000"/>
              <a:defRPr>
                <a:solidFill>
                  <a:srgbClr val="FAFFF8"/>
                </a:solidFill>
                <a:latin typeface="Mark OT Light"/>
                <a:ea typeface="Mark OT Light"/>
                <a:cs typeface="Mark OT Light"/>
                <a:sym typeface="Mark OT Light"/>
              </a:defRPr>
            </a:pPr>
            <a:endParaRPr lang="en-US" dirty="0">
              <a:solidFill>
                <a:srgbClr val="0065A2"/>
              </a:solidFill>
              <a:latin typeface="Montserrat" panose="00000500000000000000" pitchFamily="2" charset="0"/>
            </a:endParaRPr>
          </a:p>
        </p:txBody>
      </p:sp>
      <p:pic>
        <p:nvPicPr>
          <p:cNvPr id="13" name="Picture 12" descr="A group of people in water&#10;&#10;AI-generated content may be incorrect.">
            <a:extLst>
              <a:ext uri="{FF2B5EF4-FFF2-40B4-BE49-F238E27FC236}">
                <a16:creationId xmlns:a16="http://schemas.microsoft.com/office/drawing/2014/main" id="{C6310E63-1923-33A4-8669-976EACD32F1B}"/>
              </a:ext>
            </a:extLst>
          </p:cNvPr>
          <p:cNvPicPr>
            <a:picLocks noChangeAspect="1"/>
          </p:cNvPicPr>
          <p:nvPr/>
        </p:nvPicPr>
        <p:blipFill>
          <a:blip r:embed="rId3"/>
          <a:stretch>
            <a:fillRect/>
          </a:stretch>
        </p:blipFill>
        <p:spPr>
          <a:xfrm>
            <a:off x="6284216" y="1720720"/>
            <a:ext cx="5484008" cy="3762478"/>
          </a:xfrm>
          <a:prstGeom prst="rect">
            <a:avLst/>
          </a:prstGeom>
          <a:ln w="38100">
            <a:solidFill>
              <a:srgbClr val="009ED5"/>
            </a:solidFill>
          </a:ln>
        </p:spPr>
      </p:pic>
    </p:spTree>
    <p:extLst>
      <p:ext uri="{BB962C8B-B14F-4D97-AF65-F5344CB8AC3E}">
        <p14:creationId xmlns:p14="http://schemas.microsoft.com/office/powerpoint/2010/main" val="3929708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76F6B-2D27-52A8-EC7B-2A87BB2CAF0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D913DA4-FC3A-29FD-903A-21842080054D}"/>
              </a:ext>
            </a:extLst>
          </p:cNvPr>
          <p:cNvSpPr txBox="1"/>
          <p:nvPr/>
        </p:nvSpPr>
        <p:spPr>
          <a:xfrm>
            <a:off x="8557432" y="584610"/>
            <a:ext cx="3523732" cy="400110"/>
          </a:xfrm>
          <a:prstGeom prst="rect">
            <a:avLst/>
          </a:prstGeom>
          <a:noFill/>
        </p:spPr>
        <p:txBody>
          <a:bodyPr wrap="square">
            <a:spAutoFit/>
          </a:bodyPr>
          <a:lstStyle/>
          <a:p>
            <a:r>
              <a:rPr lang="en-US" sz="2000" dirty="0">
                <a:solidFill>
                  <a:srgbClr val="0065A2"/>
                </a:solidFill>
                <a:latin typeface="Montserrat" panose="00000500000000000000" pitchFamily="2" charset="0"/>
                <a:hlinkClick r:id="rId3"/>
              </a:rPr>
              <a:t>fulbrightscholars</a:t>
            </a:r>
            <a:r>
              <a:rPr lang="en-US" sz="2000" dirty="0">
                <a:solidFill>
                  <a:srgbClr val="0065A2"/>
                </a:solidFill>
                <a:latin typeface="Mark OT" panose="020B0504020201010104"/>
                <a:hlinkClick r:id="rId3"/>
              </a:rPr>
              <a:t>.</a:t>
            </a:r>
            <a:r>
              <a:rPr lang="en-US" sz="2000" dirty="0">
                <a:solidFill>
                  <a:srgbClr val="0065A2"/>
                </a:solidFill>
                <a:latin typeface="Montserrat" panose="00000500000000000000" pitchFamily="2" charset="0"/>
                <a:hlinkClick r:id="rId3"/>
              </a:rPr>
              <a:t>org/IEA</a:t>
            </a:r>
            <a:endParaRPr lang="en-US" sz="2000" dirty="0">
              <a:solidFill>
                <a:srgbClr val="0065A2"/>
              </a:solidFill>
              <a:latin typeface="Montserrat" panose="00000500000000000000" pitchFamily="2" charset="0"/>
            </a:endParaRPr>
          </a:p>
        </p:txBody>
      </p:sp>
      <p:pic>
        <p:nvPicPr>
          <p:cNvPr id="5" name="Picture 4" descr="A group of people posing for a photo in front of a stone monument&#10;&#10;Description automatically generated with medium confidence">
            <a:extLst>
              <a:ext uri="{FF2B5EF4-FFF2-40B4-BE49-F238E27FC236}">
                <a16:creationId xmlns:a16="http://schemas.microsoft.com/office/drawing/2014/main" id="{712A903D-C9B9-812B-A4C9-A4FF64A589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9238" y="1711500"/>
            <a:ext cx="5160336" cy="3870252"/>
          </a:xfrm>
          <a:prstGeom prst="rect">
            <a:avLst/>
          </a:prstGeom>
        </p:spPr>
      </p:pic>
      <p:sp>
        <p:nvSpPr>
          <p:cNvPr id="11" name="TextBox 10">
            <a:extLst>
              <a:ext uri="{FF2B5EF4-FFF2-40B4-BE49-F238E27FC236}">
                <a16:creationId xmlns:a16="http://schemas.microsoft.com/office/drawing/2014/main" id="{41C6CC2C-5B90-081E-A473-C9EB9FA23603}"/>
              </a:ext>
            </a:extLst>
          </p:cNvPr>
          <p:cNvSpPr txBox="1"/>
          <p:nvPr/>
        </p:nvSpPr>
        <p:spPr>
          <a:xfrm>
            <a:off x="692426" y="876603"/>
            <a:ext cx="8964192" cy="523220"/>
          </a:xfrm>
          <a:prstGeom prst="rect">
            <a:avLst/>
          </a:prstGeom>
          <a:noFill/>
        </p:spPr>
        <p:txBody>
          <a:bodyPr wrap="square" lIns="91440" tIns="45720" rIns="91440" bIns="45720" anchor="t">
            <a:spAutoFit/>
          </a:bodyPr>
          <a:lstStyle/>
          <a:p>
            <a:r>
              <a:rPr lang="en-US" sz="2800" dirty="0">
                <a:solidFill>
                  <a:srgbClr val="0065A2"/>
                </a:solidFill>
                <a:latin typeface="Montserrat SemiBold" panose="00000700000000000000" pitchFamily="2" charset="0"/>
              </a:rPr>
              <a:t>International Education Administrator Awards</a:t>
            </a:r>
          </a:p>
        </p:txBody>
      </p:sp>
      <p:sp>
        <p:nvSpPr>
          <p:cNvPr id="13" name="TextBox 12">
            <a:extLst>
              <a:ext uri="{FF2B5EF4-FFF2-40B4-BE49-F238E27FC236}">
                <a16:creationId xmlns:a16="http://schemas.microsoft.com/office/drawing/2014/main" id="{43265A88-A678-E194-A18C-44ABB6F935EB}"/>
              </a:ext>
            </a:extLst>
          </p:cNvPr>
          <p:cNvSpPr txBox="1"/>
          <p:nvPr/>
        </p:nvSpPr>
        <p:spPr>
          <a:xfrm>
            <a:off x="692426" y="1517707"/>
            <a:ext cx="5160337" cy="3822585"/>
          </a:xfrm>
          <a:prstGeom prst="rect">
            <a:avLst/>
          </a:prstGeom>
          <a:noFill/>
        </p:spPr>
        <p:txBody>
          <a:bodyPr wrap="square" lIns="91440" tIns="45720" rIns="91440" bIns="45720" anchor="t">
            <a:spAutoFit/>
          </a:bodyPr>
          <a:lstStyle/>
          <a:p>
            <a:pPr marR="0" lvl="0" algn="l" defTabSz="457200" rtl="0" eaLnBrk="0" fontAlgn="base" latinLnBrk="0" hangingPunct="0">
              <a:lnSpc>
                <a:spcPct val="100000"/>
              </a:lnSpc>
              <a:spcBef>
                <a:spcPct val="20000"/>
              </a:spcBef>
              <a:spcAft>
                <a:spcPct val="0"/>
              </a:spcAft>
              <a:buClr>
                <a:srgbClr val="C84D0A"/>
              </a:buClr>
              <a:buSzTx/>
              <a:tabLst/>
              <a:defRPr/>
            </a:pPr>
            <a:endParaRPr lang="en-US" sz="2200" b="0" i="0" u="none" strike="noStrike" kern="1200" cap="none" spc="0" normalizeH="0" baseline="0" noProof="0" dirty="0">
              <a:ln>
                <a:noFill/>
              </a:ln>
              <a:solidFill>
                <a:srgbClr val="0065A2"/>
              </a:solidFill>
              <a:effectLst/>
              <a:uLnTx/>
              <a:uFillTx/>
              <a:latin typeface="Montserrat" panose="00000500000000000000" pitchFamily="2" charset="0"/>
            </a:endParaRPr>
          </a:p>
          <a:p>
            <a:pPr marR="0" lvl="0" algn="l" defTabSz="457200" rtl="0" eaLnBrk="0" fontAlgn="base" latinLnBrk="0" hangingPunct="0">
              <a:lnSpc>
                <a:spcPct val="100000"/>
              </a:lnSpc>
              <a:spcBef>
                <a:spcPct val="20000"/>
              </a:spcBef>
              <a:spcAft>
                <a:spcPct val="0"/>
              </a:spcAft>
              <a:buClr>
                <a:srgbClr val="C84D0A"/>
              </a:buClr>
              <a:buSzTx/>
              <a:tabLst/>
              <a:defRPr/>
            </a:pPr>
            <a:r>
              <a:rPr lang="en-US" sz="2200" b="1" dirty="0">
                <a:solidFill>
                  <a:srgbClr val="0065A2"/>
                </a:solidFill>
                <a:latin typeface="Montserrat" panose="00000500000000000000" pitchFamily="2" charset="0"/>
              </a:rPr>
              <a:t>What do you do on an IEA seminar? </a:t>
            </a:r>
          </a:p>
          <a:p>
            <a:pPr marL="800100" lvl="1" indent="-342900" defTabSz="457200" eaLnBrk="0" fontAlgn="base" hangingPunct="0">
              <a:buClr>
                <a:srgbClr val="C84D0A"/>
              </a:buClr>
              <a:buFont typeface="Arial" panose="020B0604020202020204" pitchFamily="34" charset="0"/>
              <a:buChar char="•"/>
              <a:defRPr/>
            </a:pPr>
            <a:endParaRPr kumimoji="0" lang="en-US" sz="2200" b="0" i="0" u="none" strike="noStrike" kern="1200" cap="none" spc="0" normalizeH="0" baseline="0" noProof="0" dirty="0">
              <a:ln>
                <a:noFill/>
              </a:ln>
              <a:solidFill>
                <a:srgbClr val="0065A2"/>
              </a:solidFill>
              <a:effectLst/>
              <a:uLnTx/>
              <a:uFillTx/>
              <a:latin typeface="Montserrat"/>
            </a:endParaRPr>
          </a:p>
          <a:p>
            <a:pPr marL="342900" indent="-342900" defTabSz="457200" eaLnBrk="0" fontAlgn="base" hangingPunct="0">
              <a:buClr>
                <a:schemeClr val="tx2"/>
              </a:buClr>
              <a:buFont typeface="Arial" panose="020B0604020202020204" pitchFamily="34" charset="0"/>
              <a:buChar char="•"/>
              <a:defRPr/>
            </a:pPr>
            <a:r>
              <a:rPr lang="en-US" sz="2200" dirty="0">
                <a:solidFill>
                  <a:schemeClr val="tx2"/>
                </a:solidFill>
                <a:latin typeface="Montserrat"/>
              </a:rPr>
              <a:t>S</a:t>
            </a:r>
            <a:r>
              <a:rPr kumimoji="0" lang="en-US" sz="2200" b="0" i="0" u="none" strike="noStrike" kern="1200" cap="none" spc="0" normalizeH="0" baseline="0" noProof="0" dirty="0" err="1">
                <a:ln>
                  <a:noFill/>
                </a:ln>
                <a:solidFill>
                  <a:schemeClr val="tx2"/>
                </a:solidFill>
                <a:effectLst/>
                <a:uLnTx/>
                <a:uFillTx/>
                <a:latin typeface="Montserrat"/>
              </a:rPr>
              <a:t>ite</a:t>
            </a:r>
            <a:r>
              <a:rPr kumimoji="0" lang="en-US" sz="2200" b="0" i="0" u="none" strike="noStrike" kern="1200" cap="none" spc="0" normalizeH="0" baseline="0" noProof="0" dirty="0">
                <a:ln>
                  <a:noFill/>
                </a:ln>
                <a:solidFill>
                  <a:schemeClr val="tx2"/>
                </a:solidFill>
                <a:effectLst/>
                <a:uLnTx/>
                <a:uFillTx/>
                <a:latin typeface="Montserrat"/>
              </a:rPr>
              <a:t> visits at universities and government agencies</a:t>
            </a:r>
          </a:p>
          <a:p>
            <a:pPr marL="342900" indent="-342900" defTabSz="457200" eaLnBrk="0" fontAlgn="base" hangingPunct="0">
              <a:buClr>
                <a:schemeClr val="tx2"/>
              </a:buClr>
              <a:buFont typeface="Arial" panose="020B0604020202020204" pitchFamily="34" charset="0"/>
              <a:buChar char="•"/>
              <a:defRPr/>
            </a:pPr>
            <a:endParaRPr kumimoji="0" lang="en-US" sz="800" b="0" i="0" u="none" strike="noStrike" kern="1200" cap="none" spc="0" normalizeH="0" baseline="0" noProof="0" dirty="0">
              <a:ln>
                <a:noFill/>
              </a:ln>
              <a:solidFill>
                <a:schemeClr val="tx2"/>
              </a:solidFill>
              <a:effectLst/>
              <a:uLnTx/>
              <a:uFillTx/>
              <a:latin typeface="Montserrat"/>
            </a:endParaRPr>
          </a:p>
          <a:p>
            <a:pPr marL="342900" indent="-342900" defTabSz="457200" eaLnBrk="0" fontAlgn="base" hangingPunct="0">
              <a:buClr>
                <a:schemeClr val="tx2"/>
              </a:buClr>
              <a:buFont typeface="Arial" panose="020B0604020202020204" pitchFamily="34" charset="0"/>
              <a:buChar char="•"/>
              <a:defRPr/>
            </a:pPr>
            <a:r>
              <a:rPr lang="en-US" sz="2200" dirty="0">
                <a:solidFill>
                  <a:schemeClr val="tx2"/>
                </a:solidFill>
                <a:latin typeface="Montserrat"/>
              </a:rPr>
              <a:t>B</a:t>
            </a:r>
            <a:r>
              <a:rPr kumimoji="0" lang="en-US" sz="2200" b="0" i="0" u="none" strike="noStrike" kern="1200" cap="none" spc="0" normalizeH="0" baseline="0" noProof="0" dirty="0" err="1">
                <a:ln>
                  <a:noFill/>
                </a:ln>
                <a:solidFill>
                  <a:schemeClr val="tx2"/>
                </a:solidFill>
                <a:effectLst/>
                <a:uLnTx/>
                <a:uFillTx/>
                <a:latin typeface="Montserrat"/>
              </a:rPr>
              <a:t>riefings</a:t>
            </a:r>
            <a:r>
              <a:rPr kumimoji="0" lang="en-US" sz="2200" b="0" i="0" u="none" strike="noStrike" kern="1200" cap="none" spc="0" normalizeH="0" baseline="0" noProof="0" dirty="0">
                <a:ln>
                  <a:noFill/>
                </a:ln>
                <a:solidFill>
                  <a:schemeClr val="tx2"/>
                </a:solidFill>
                <a:effectLst/>
                <a:uLnTx/>
                <a:uFillTx/>
                <a:latin typeface="Montserrat"/>
              </a:rPr>
              <a:t> with </a:t>
            </a:r>
            <a:r>
              <a:rPr lang="en-US" sz="2200" dirty="0">
                <a:solidFill>
                  <a:schemeClr val="tx2"/>
                </a:solidFill>
                <a:latin typeface="Montserrat"/>
              </a:rPr>
              <a:t>officials</a:t>
            </a:r>
            <a:r>
              <a:rPr kumimoji="0" lang="en-US" sz="2200" b="0" i="0" u="none" strike="noStrike" kern="1200" cap="none" spc="0" normalizeH="0" baseline="0" noProof="0" dirty="0">
                <a:ln>
                  <a:noFill/>
                </a:ln>
                <a:solidFill>
                  <a:schemeClr val="tx2"/>
                </a:solidFill>
                <a:effectLst/>
                <a:uLnTx/>
                <a:uFillTx/>
                <a:latin typeface="Montserrat"/>
              </a:rPr>
              <a:t> </a:t>
            </a:r>
          </a:p>
          <a:p>
            <a:pPr marL="171450" indent="-171450" defTabSz="457200" eaLnBrk="0" fontAlgn="base" hangingPunct="0">
              <a:buClr>
                <a:schemeClr val="tx2"/>
              </a:buClr>
              <a:buFont typeface="Arial" panose="020B0604020202020204" pitchFamily="34" charset="0"/>
              <a:buChar char="•"/>
              <a:defRPr/>
            </a:pPr>
            <a:endParaRPr lang="en-US" sz="800" dirty="0">
              <a:solidFill>
                <a:schemeClr val="tx2"/>
              </a:solidFill>
              <a:latin typeface="Montserrat"/>
            </a:endParaRPr>
          </a:p>
          <a:p>
            <a:pPr marL="342900" indent="-342900" defTabSz="457200" eaLnBrk="0" fontAlgn="base" hangingPunct="0">
              <a:buClr>
                <a:schemeClr val="tx2"/>
              </a:buClr>
              <a:buFont typeface="Arial" panose="020B0604020202020204" pitchFamily="34" charset="0"/>
              <a:buChar char="•"/>
              <a:defRPr/>
            </a:pPr>
            <a:r>
              <a:rPr lang="en-US" sz="2200" dirty="0">
                <a:solidFill>
                  <a:schemeClr val="tx2"/>
                </a:solidFill>
                <a:latin typeface="Montserrat"/>
              </a:rPr>
              <a:t>N</a:t>
            </a:r>
            <a:r>
              <a:rPr kumimoji="0" lang="en-US" sz="2200" b="0" i="0" u="none" strike="noStrike" kern="1200" cap="none" spc="0" normalizeH="0" baseline="0" noProof="0" dirty="0" err="1">
                <a:ln>
                  <a:noFill/>
                </a:ln>
                <a:solidFill>
                  <a:schemeClr val="tx2"/>
                </a:solidFill>
                <a:effectLst/>
                <a:uLnTx/>
                <a:uFillTx/>
                <a:latin typeface="Montserrat"/>
              </a:rPr>
              <a:t>etworking</a:t>
            </a:r>
            <a:r>
              <a:rPr kumimoji="0" lang="en-US" sz="2200" b="0" i="0" u="none" strike="noStrike" kern="1200" cap="none" spc="0" normalizeH="0" baseline="0" noProof="0" dirty="0">
                <a:ln>
                  <a:noFill/>
                </a:ln>
                <a:solidFill>
                  <a:schemeClr val="tx2"/>
                </a:solidFill>
                <a:effectLst/>
                <a:uLnTx/>
                <a:uFillTx/>
                <a:latin typeface="Montserrat"/>
              </a:rPr>
              <a:t> events plus tours of historical and cultural sites</a:t>
            </a:r>
            <a:endParaRPr lang="en-US" sz="2200" b="0" i="0" u="none" strike="noStrike" kern="1200" cap="none" spc="0" normalizeH="0" baseline="0" noProof="0" dirty="0">
              <a:ln>
                <a:noFill/>
              </a:ln>
              <a:solidFill>
                <a:schemeClr val="tx2"/>
              </a:solidFill>
              <a:effectLst/>
              <a:uLnTx/>
              <a:uFillTx/>
              <a:latin typeface="Montserrat" panose="00000500000000000000" pitchFamily="2" charset="0"/>
            </a:endParaRPr>
          </a:p>
          <a:p>
            <a:pPr marR="0" lvl="0" algn="l" defTabSz="457200" rtl="0" eaLnBrk="0" fontAlgn="base" latinLnBrk="0" hangingPunct="0">
              <a:lnSpc>
                <a:spcPct val="100000"/>
              </a:lnSpc>
              <a:spcBef>
                <a:spcPct val="20000"/>
              </a:spcBef>
              <a:spcAft>
                <a:spcPct val="0"/>
              </a:spcAft>
              <a:buClr>
                <a:srgbClr val="C84D0A"/>
              </a:buClr>
              <a:buSzTx/>
              <a:tabLst/>
              <a:defRPr/>
            </a:pPr>
            <a:endParaRPr lang="en-US" sz="2000" b="0" i="0" u="none" strike="noStrike" kern="1200" cap="none" spc="0" normalizeH="0" baseline="0" noProof="0" dirty="0">
              <a:ln>
                <a:noFill/>
              </a:ln>
              <a:solidFill>
                <a:srgbClr val="0065A2"/>
              </a:solidFill>
              <a:effectLst/>
              <a:uLnTx/>
              <a:uFillTx/>
              <a:latin typeface="Montserrat" panose="00000500000000000000" pitchFamily="2" charset="0"/>
            </a:endParaRPr>
          </a:p>
        </p:txBody>
      </p:sp>
    </p:spTree>
    <p:extLst>
      <p:ext uri="{BB962C8B-B14F-4D97-AF65-F5344CB8AC3E}">
        <p14:creationId xmlns:p14="http://schemas.microsoft.com/office/powerpoint/2010/main" val="4079259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CCBB2-EB81-3085-1CF0-9CB14FE26794}"/>
            </a:ext>
          </a:extLst>
        </p:cNvPr>
        <p:cNvGrpSpPr/>
        <p:nvPr/>
      </p:nvGrpSpPr>
      <p:grpSpPr>
        <a:xfrm>
          <a:off x="0" y="0"/>
          <a:ext cx="0" cy="0"/>
          <a:chOff x="0" y="0"/>
          <a:chExt cx="0" cy="0"/>
        </a:xfrm>
      </p:grpSpPr>
      <p:sp>
        <p:nvSpPr>
          <p:cNvPr id="102" name="Google Shape;102;p28">
            <a:extLst>
              <a:ext uri="{FF2B5EF4-FFF2-40B4-BE49-F238E27FC236}">
                <a16:creationId xmlns:a16="http://schemas.microsoft.com/office/drawing/2014/main" id="{063FC2B0-3821-383B-3C64-2E31F19B8CFF}"/>
              </a:ext>
            </a:extLst>
          </p:cNvPr>
          <p:cNvSpPr txBox="1"/>
          <p:nvPr/>
        </p:nvSpPr>
        <p:spPr>
          <a:xfrm>
            <a:off x="1003565" y="1039876"/>
            <a:ext cx="11000270" cy="584775"/>
          </a:xfrm>
          <a:prstGeom prst="rect">
            <a:avLst/>
          </a:prstGeom>
          <a:noFill/>
          <a:ln>
            <a:noFill/>
          </a:ln>
        </p:spPr>
        <p:txBody>
          <a:bodyPr spcFirstLastPara="1" wrap="square" lIns="45713" tIns="45713" rIns="45713" bIns="45713" anchor="t" anchorCtr="0">
            <a:noAutofit/>
          </a:bodyPr>
          <a:lstStyle/>
          <a:p>
            <a:pPr>
              <a:lnSpc>
                <a:spcPct val="80000"/>
              </a:lnSpc>
              <a:buClr>
                <a:srgbClr val="0065A2"/>
              </a:buClr>
              <a:buSzPts val="8000"/>
            </a:pPr>
            <a:r>
              <a:rPr lang="en-US" sz="3600">
                <a:solidFill>
                  <a:srgbClr val="0065A2"/>
                </a:solidFill>
                <a:latin typeface="Montserrat SemiBold"/>
                <a:sym typeface="Arial"/>
              </a:rPr>
              <a:t>Fulbright IEA Seminar Offerings for 2026-27</a:t>
            </a:r>
            <a:endParaRPr lang="en-US" sz="3600">
              <a:solidFill>
                <a:srgbClr val="0065A2"/>
              </a:solidFill>
              <a:latin typeface="Montserrat SemiBold" panose="00000700000000000000" pitchFamily="2" charset="0"/>
              <a:sym typeface="Arial"/>
            </a:endParaRPr>
          </a:p>
          <a:p>
            <a:pPr>
              <a:lnSpc>
                <a:spcPct val="80000"/>
              </a:lnSpc>
              <a:buClr>
                <a:srgbClr val="0065A2"/>
              </a:buClr>
              <a:buSzPts val="8000"/>
            </a:pPr>
            <a:endParaRPr sz="3600">
              <a:solidFill>
                <a:srgbClr val="0065A2"/>
              </a:solidFill>
              <a:latin typeface="Montserrat" panose="00000500000000000000" pitchFamily="2" charset="0"/>
              <a:sym typeface="Arial"/>
            </a:endParaRPr>
          </a:p>
        </p:txBody>
      </p:sp>
      <p:graphicFrame>
        <p:nvGraphicFramePr>
          <p:cNvPr id="103" name="Google Shape;103;p28">
            <a:extLst>
              <a:ext uri="{FF2B5EF4-FFF2-40B4-BE49-F238E27FC236}">
                <a16:creationId xmlns:a16="http://schemas.microsoft.com/office/drawing/2014/main" id="{32A1414A-B1A9-CD32-76A9-2F8311FA6BFE}"/>
              </a:ext>
            </a:extLst>
          </p:cNvPr>
          <p:cNvGraphicFramePr/>
          <p:nvPr/>
        </p:nvGraphicFramePr>
        <p:xfrm>
          <a:off x="188165" y="1716091"/>
          <a:ext cx="11815670" cy="3800722"/>
        </p:xfrm>
        <a:graphic>
          <a:graphicData uri="http://schemas.openxmlformats.org/drawingml/2006/table">
            <a:tbl>
              <a:tblPr firstRow="1" bandRow="1">
                <a:noFill/>
              </a:tblPr>
              <a:tblGrid>
                <a:gridCol w="1737674">
                  <a:extLst>
                    <a:ext uri="{9D8B030D-6E8A-4147-A177-3AD203B41FA5}">
                      <a16:colId xmlns:a16="http://schemas.microsoft.com/office/drawing/2014/main" val="20000"/>
                    </a:ext>
                  </a:extLst>
                </a:gridCol>
                <a:gridCol w="6346792">
                  <a:extLst>
                    <a:ext uri="{9D8B030D-6E8A-4147-A177-3AD203B41FA5}">
                      <a16:colId xmlns:a16="http://schemas.microsoft.com/office/drawing/2014/main" val="20001"/>
                    </a:ext>
                  </a:extLst>
                </a:gridCol>
                <a:gridCol w="2011680">
                  <a:extLst>
                    <a:ext uri="{9D8B030D-6E8A-4147-A177-3AD203B41FA5}">
                      <a16:colId xmlns:a16="http://schemas.microsoft.com/office/drawing/2014/main" val="20002"/>
                    </a:ext>
                  </a:extLst>
                </a:gridCol>
                <a:gridCol w="1719524">
                  <a:extLst>
                    <a:ext uri="{9D8B030D-6E8A-4147-A177-3AD203B41FA5}">
                      <a16:colId xmlns:a16="http://schemas.microsoft.com/office/drawing/2014/main" val="20004"/>
                    </a:ext>
                  </a:extLst>
                </a:gridCol>
              </a:tblGrid>
              <a:tr h="448542">
                <a:tc>
                  <a:txBody>
                    <a:bodyPr/>
                    <a:lstStyle/>
                    <a:p>
                      <a:pPr marL="0" marR="0" lvl="0" indent="0" algn="ctr" rtl="0">
                        <a:lnSpc>
                          <a:spcPct val="100000"/>
                        </a:lnSpc>
                        <a:spcBef>
                          <a:spcPts val="0"/>
                        </a:spcBef>
                        <a:spcAft>
                          <a:spcPts val="0"/>
                        </a:spcAft>
                        <a:buClr>
                          <a:schemeClr val="lt1"/>
                        </a:buClr>
                        <a:buSzPts val="2800"/>
                        <a:buFont typeface="Arial"/>
                        <a:buNone/>
                      </a:pPr>
                      <a:r>
                        <a:rPr lang="en-US" sz="1400" b="1" u="none" strike="noStrike" cap="none">
                          <a:solidFill>
                            <a:schemeClr val="lt1"/>
                          </a:solidFill>
                          <a:latin typeface="Montserrat"/>
                          <a:ea typeface="Arial"/>
                          <a:cs typeface="Arial"/>
                          <a:sym typeface="Arial"/>
                        </a:rPr>
                        <a:t>Country</a:t>
                      </a:r>
                      <a:endParaRPr sz="1400">
                        <a:latin typeface="Montserrat"/>
                        <a:cs typeface="Arial"/>
                      </a:endParaRPr>
                    </a:p>
                  </a:txBody>
                  <a:tcPr marL="45725" marR="45725" marT="22863" marB="22863"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009ED5"/>
                    </a:solidFill>
                  </a:tcPr>
                </a:tc>
                <a:tc>
                  <a:txBody>
                    <a:bodyPr/>
                    <a:lstStyle/>
                    <a:p>
                      <a:pPr marL="0" marR="0" lvl="0" indent="0" algn="ctr" rtl="0">
                        <a:lnSpc>
                          <a:spcPct val="100000"/>
                        </a:lnSpc>
                        <a:spcBef>
                          <a:spcPts val="0"/>
                        </a:spcBef>
                        <a:spcAft>
                          <a:spcPts val="0"/>
                        </a:spcAft>
                        <a:buClr>
                          <a:schemeClr val="lt1"/>
                        </a:buClr>
                        <a:buSzPts val="2800"/>
                        <a:buFont typeface="Arial"/>
                        <a:buNone/>
                      </a:pPr>
                      <a:r>
                        <a:rPr lang="en-US" sz="1400" b="1" u="none" strike="noStrike" cap="none">
                          <a:solidFill>
                            <a:schemeClr val="lt1"/>
                          </a:solidFill>
                          <a:latin typeface="Montserrat"/>
                          <a:ea typeface="Arial"/>
                          <a:cs typeface="Arial"/>
                          <a:sym typeface="Arial"/>
                        </a:rPr>
                        <a:t>Professional Profile</a:t>
                      </a:r>
                      <a:endParaRPr sz="1400">
                        <a:latin typeface="Montserrat"/>
                        <a:cs typeface="Arial"/>
                      </a:endParaRPr>
                    </a:p>
                  </a:txBody>
                  <a:tcPr marL="45725" marR="45725" marT="22863" marB="22863"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009ED5"/>
                    </a:solidFill>
                  </a:tcPr>
                </a:tc>
                <a:tc>
                  <a:txBody>
                    <a:bodyPr/>
                    <a:lstStyle/>
                    <a:p>
                      <a:pPr marL="0" marR="0" lvl="0" indent="0" algn="ctr" rtl="0">
                        <a:spcBef>
                          <a:spcPts val="0"/>
                        </a:spcBef>
                        <a:spcAft>
                          <a:spcPts val="0"/>
                        </a:spcAft>
                        <a:buNone/>
                      </a:pPr>
                      <a:r>
                        <a:rPr lang="en-US" sz="1400" b="1" u="none" strike="noStrike" cap="none">
                          <a:solidFill>
                            <a:schemeClr val="lt1"/>
                          </a:solidFill>
                          <a:latin typeface="Montserrat"/>
                          <a:ea typeface="Arial"/>
                          <a:cs typeface="Arial"/>
                          <a:sym typeface="Arial"/>
                        </a:rPr>
                        <a:t>Application Deadline</a:t>
                      </a:r>
                      <a:endParaRPr sz="1400" u="none" strike="noStrike" cap="none">
                        <a:latin typeface="Montserrat"/>
                        <a:cs typeface="Arial"/>
                      </a:endParaRPr>
                    </a:p>
                  </a:txBody>
                  <a:tcPr marL="45725" marR="45725" marT="22863" marB="22863"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009ED5"/>
                    </a:solidFill>
                  </a:tcPr>
                </a:tc>
                <a:tc>
                  <a:txBody>
                    <a:bodyPr/>
                    <a:lstStyle/>
                    <a:p>
                      <a:pPr marL="0" marR="0" lvl="0" indent="0" algn="ctr" rtl="0">
                        <a:spcBef>
                          <a:spcPts val="0"/>
                        </a:spcBef>
                        <a:spcAft>
                          <a:spcPts val="0"/>
                        </a:spcAft>
                        <a:buNone/>
                      </a:pPr>
                      <a:r>
                        <a:rPr lang="en-US" sz="1400" b="1" u="none" strike="noStrike" cap="none">
                          <a:solidFill>
                            <a:schemeClr val="lt1"/>
                          </a:solidFill>
                          <a:latin typeface="Montserrat"/>
                          <a:ea typeface="Arial"/>
                          <a:cs typeface="Arial"/>
                          <a:sym typeface="Arial"/>
                        </a:rPr>
                        <a:t>Expected Grant Timing</a:t>
                      </a:r>
                      <a:endParaRPr sz="1400" u="none" strike="noStrike" cap="none">
                        <a:latin typeface="Montserrat"/>
                        <a:cs typeface="Arial"/>
                      </a:endParaRPr>
                    </a:p>
                  </a:txBody>
                  <a:tcPr marL="45725" marR="45725" marT="22863" marB="22863" anchor="ctr">
                    <a:lnL w="9525" cap="flat" cmpd="sng" algn="ctr">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lgn="ctr">
                      <a:solidFill>
                        <a:srgbClr val="7F7F7F"/>
                      </a:solidFill>
                      <a:prstDash val="solid"/>
                      <a:round/>
                      <a:headEnd type="none" w="sm" len="sm"/>
                      <a:tailEnd type="none" w="sm" len="sm"/>
                    </a:lnB>
                    <a:solidFill>
                      <a:srgbClr val="009ED5"/>
                    </a:solidFill>
                  </a:tcPr>
                </a:tc>
                <a:extLst>
                  <a:ext uri="{0D108BD9-81ED-4DB2-BD59-A6C34878D82A}">
                    <a16:rowId xmlns:a16="http://schemas.microsoft.com/office/drawing/2014/main" val="10000"/>
                  </a:ext>
                </a:extLst>
              </a:tr>
              <a:tr h="442128">
                <a:tc>
                  <a:txBody>
                    <a:bodyPr/>
                    <a:lstStyle/>
                    <a:p>
                      <a:pPr marL="0" marR="0" lvl="0" indent="0" algn="ctr">
                        <a:lnSpc>
                          <a:spcPct val="133333"/>
                        </a:lnSpc>
                        <a:spcBef>
                          <a:spcPts val="0"/>
                        </a:spcBef>
                        <a:spcAft>
                          <a:spcPts val="0"/>
                        </a:spcAft>
                        <a:buNone/>
                      </a:pPr>
                      <a:r>
                        <a:rPr lang="en-US" sz="1400" u="none" strike="noStrike" cap="none" baseline="0">
                          <a:solidFill>
                            <a:schemeClr val="tx2"/>
                          </a:solidFill>
                          <a:latin typeface="Montserrat"/>
                          <a:cs typeface="Arial"/>
                        </a:rPr>
                        <a:t>Taiwan</a:t>
                      </a:r>
                      <a:endParaRPr sz="1400">
                        <a:solidFill>
                          <a:schemeClr val="tx2"/>
                        </a:solidFill>
                        <a:latin typeface="Montserrat"/>
                      </a:endParaRPr>
                    </a:p>
                  </a:txBody>
                  <a:tcPr marL="45725" marR="45725" marT="22863" marB="22863" anchor="ctr">
                    <a:lnL w="9525" cap="flat" cmpd="sng">
                      <a:solidFill>
                        <a:srgbClr val="7F7F7F"/>
                      </a:solidFill>
                      <a:prstDash val="solid"/>
                      <a:round/>
                      <a:headEnd type="none" w="sm" len="sm"/>
                      <a:tailEnd type="none" w="sm" len="sm"/>
                    </a:lnL>
                    <a:lnR w="9525" cap="flat" cmpd="sng" algn="ctr">
                      <a:solidFill>
                        <a:srgbClr val="7F7F7F"/>
                      </a:solidFill>
                      <a:prstDash val="solid"/>
                      <a:round/>
                      <a:headEnd type="none" w="sm" len="sm"/>
                      <a:tailEnd type="none" w="sm" len="sm"/>
                    </a:lnR>
                    <a:lnT w="9525" cap="flat" cmpd="sng" algn="ctr">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tc>
                  <a:txBody>
                    <a:bodyPr/>
                    <a:lstStyle/>
                    <a:p>
                      <a:pPr marL="0" marR="0" lvl="0" indent="0" algn="l" rtl="0">
                        <a:lnSpc>
                          <a:spcPct val="133333"/>
                        </a:lnSpc>
                        <a:spcBef>
                          <a:spcPts val="0"/>
                        </a:spcBef>
                        <a:spcAft>
                          <a:spcPts val="0"/>
                        </a:spcAft>
                        <a:buNone/>
                      </a:pPr>
                      <a:r>
                        <a:rPr lang="en-US" sz="1400" b="0" u="none" strike="noStrike" cap="none" baseline="0">
                          <a:solidFill>
                            <a:schemeClr val="tx2"/>
                          </a:solidFill>
                          <a:latin typeface="Montserrat"/>
                          <a:ea typeface="Montserrat"/>
                          <a:cs typeface="Arial"/>
                        </a:rPr>
                        <a:t>Administrators with daily interaction with students + experienced administrators</a:t>
                      </a:r>
                    </a:p>
                  </a:txBody>
                  <a:tcPr marL="45725" marR="45725" marT="22863" marB="22863" anchor="ctr">
                    <a:lnL w="9525" cap="flat" cmpd="sng" algn="ctr">
                      <a:solidFill>
                        <a:srgbClr val="7F7F7F"/>
                      </a:solidFill>
                      <a:prstDash val="solid"/>
                      <a:round/>
                      <a:headEnd type="none" w="sm" len="sm"/>
                      <a:tailEnd type="none" w="sm" len="sm"/>
                    </a:lnL>
                    <a:lnR w="9525" cap="flat" cmpd="sng" algn="ctr">
                      <a:solidFill>
                        <a:srgbClr val="7F7F7F"/>
                      </a:solidFill>
                      <a:prstDash val="solid"/>
                      <a:round/>
                      <a:headEnd type="none" w="sm" len="sm"/>
                      <a:tailEnd type="none" w="sm" len="sm"/>
                    </a:lnR>
                    <a:lnT w="9525" cap="flat" cmpd="sng" algn="ctr">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tc>
                  <a:txBody>
                    <a:bodyPr/>
                    <a:lstStyle/>
                    <a:p>
                      <a:pPr marL="0" marR="0" lvl="0" indent="0" algn="ctr" defTabSz="228600" rtl="0" eaLnBrk="1" fontAlgn="auto" latinLnBrk="0" hangingPunct="1">
                        <a:lnSpc>
                          <a:spcPct val="133333"/>
                        </a:lnSpc>
                        <a:spcBef>
                          <a:spcPts val="0"/>
                        </a:spcBef>
                        <a:spcAft>
                          <a:spcPts val="0"/>
                        </a:spcAft>
                        <a:buClrTx/>
                        <a:buSzTx/>
                        <a:buFontTx/>
                        <a:buNone/>
                        <a:tabLst/>
                        <a:defRPr/>
                      </a:pPr>
                      <a:r>
                        <a:rPr lang="en-US" sz="1400" b="1" u="none" strike="noStrike" cap="none" baseline="0">
                          <a:solidFill>
                            <a:schemeClr val="tx2"/>
                          </a:solidFill>
                          <a:latin typeface="Montserrat"/>
                          <a:cs typeface="Arial"/>
                        </a:rPr>
                        <a:t>September 2025</a:t>
                      </a:r>
                    </a:p>
                  </a:txBody>
                  <a:tcPr marL="45725" marR="45725" marT="22863" marB="22863" anchor="ctr">
                    <a:lnL w="9525" cap="flat" cmpd="sng" algn="ctr">
                      <a:solidFill>
                        <a:srgbClr val="7F7F7F"/>
                      </a:solidFill>
                      <a:prstDash val="solid"/>
                      <a:round/>
                      <a:headEnd type="none" w="sm" len="sm"/>
                      <a:tailEnd type="none" w="sm" len="sm"/>
                    </a:lnL>
                    <a:lnR w="9525" cap="flat" cmpd="sng" algn="ctr">
                      <a:solidFill>
                        <a:srgbClr val="7F7F7F"/>
                      </a:solidFill>
                      <a:prstDash val="solid"/>
                      <a:round/>
                      <a:headEnd type="none" w="sm" len="sm"/>
                      <a:tailEnd type="none" w="sm" len="sm"/>
                    </a:lnR>
                    <a:lnT w="9525" cap="flat" cmpd="sng" algn="ctr">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tc>
                  <a:txBody>
                    <a:bodyPr/>
                    <a:lstStyle/>
                    <a:p>
                      <a:pPr marL="0" marR="0" lvl="0" indent="0" algn="ctr" rtl="0">
                        <a:lnSpc>
                          <a:spcPct val="133333"/>
                        </a:lnSpc>
                        <a:spcBef>
                          <a:spcPts val="0"/>
                        </a:spcBef>
                        <a:spcAft>
                          <a:spcPts val="0"/>
                        </a:spcAft>
                        <a:buNone/>
                      </a:pPr>
                      <a:r>
                        <a:rPr lang="en-US" sz="1400" u="none" strike="noStrike" cap="none" baseline="0">
                          <a:solidFill>
                            <a:schemeClr val="tx2"/>
                          </a:solidFill>
                          <a:latin typeface="Montserrat"/>
                          <a:ea typeface="Montserrat"/>
                          <a:cs typeface="Arial"/>
                        </a:rPr>
                        <a:t>Spring 2026</a:t>
                      </a:r>
                      <a:endParaRPr sz="1400" u="none" strike="noStrike" cap="none" baseline="0">
                        <a:solidFill>
                          <a:schemeClr val="tx2"/>
                        </a:solidFill>
                        <a:latin typeface="Montserrat"/>
                        <a:ea typeface="Montserrat"/>
                        <a:cs typeface="Arial"/>
                        <a:sym typeface="Montserrat"/>
                      </a:endParaRPr>
                    </a:p>
                  </a:txBody>
                  <a:tcPr marL="45725" marR="45725" marT="22863" marB="22863" anchor="ctr">
                    <a:lnL w="9525" cap="flat" cmpd="sng" algn="ctr">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lgn="ctr">
                      <a:solidFill>
                        <a:srgbClr val="7F7F7F"/>
                      </a:solidFill>
                      <a:prstDash val="solid"/>
                      <a:round/>
                      <a:headEnd type="none" w="sm" len="sm"/>
                      <a:tailEnd type="none" w="sm" len="sm"/>
                    </a:lnT>
                    <a:lnB w="9525" cap="flat" cmpd="sng" algn="ctr">
                      <a:solidFill>
                        <a:srgbClr val="7F7F7F"/>
                      </a:solidFill>
                      <a:prstDash val="solid"/>
                      <a:round/>
                      <a:headEnd type="none" w="sm" len="sm"/>
                      <a:tailEnd type="none" w="sm" len="sm"/>
                    </a:lnB>
                  </a:tcPr>
                </a:tc>
                <a:extLst>
                  <a:ext uri="{0D108BD9-81ED-4DB2-BD59-A6C34878D82A}">
                    <a16:rowId xmlns:a16="http://schemas.microsoft.com/office/drawing/2014/main" val="1238042531"/>
                  </a:ext>
                </a:extLst>
              </a:tr>
              <a:tr h="433061">
                <a:tc>
                  <a:txBody>
                    <a:bodyPr/>
                    <a:lstStyle/>
                    <a:p>
                      <a:pPr marL="0" marR="0" lvl="0" indent="0" algn="ctr">
                        <a:lnSpc>
                          <a:spcPct val="133333"/>
                        </a:lnSpc>
                        <a:spcBef>
                          <a:spcPts val="0"/>
                        </a:spcBef>
                        <a:spcAft>
                          <a:spcPts val="0"/>
                        </a:spcAft>
                        <a:buNone/>
                      </a:pPr>
                      <a:r>
                        <a:rPr lang="en-US" sz="1400">
                          <a:solidFill>
                            <a:schemeClr val="tx2"/>
                          </a:solidFill>
                          <a:latin typeface="Montserrat"/>
                        </a:rPr>
                        <a:t>France &amp; Senegal</a:t>
                      </a:r>
                      <a:endParaRPr sz="1400">
                        <a:solidFill>
                          <a:schemeClr val="tx2"/>
                        </a:solidFill>
                        <a:latin typeface="Montserrat"/>
                      </a:endParaRPr>
                    </a:p>
                  </a:txBody>
                  <a:tcPr marL="45725" marR="45725" marT="22863" marB="22863" anchor="ctr">
                    <a:lnL w="9525" cap="flat" cmpd="sng">
                      <a:solidFill>
                        <a:srgbClr val="7F7F7F"/>
                      </a:solidFill>
                      <a:prstDash val="solid"/>
                      <a:round/>
                      <a:headEnd type="none" w="sm" len="sm"/>
                      <a:tailEnd type="none" w="sm" len="sm"/>
                    </a:lnL>
                    <a:lnR w="9525" cap="flat" cmpd="sng" algn="ctr">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tc>
                  <a:txBody>
                    <a:bodyPr/>
                    <a:lstStyle/>
                    <a:p>
                      <a:pPr marL="0" marR="0" lvl="0" indent="0" algn="l" defTabSz="228600" rtl="0" eaLnBrk="1" fontAlgn="auto" latinLnBrk="0" hangingPunct="1">
                        <a:lnSpc>
                          <a:spcPct val="133333"/>
                        </a:lnSpc>
                        <a:spcBef>
                          <a:spcPts val="0"/>
                        </a:spcBef>
                        <a:spcAft>
                          <a:spcPts val="0"/>
                        </a:spcAft>
                        <a:buClrTx/>
                        <a:buSzTx/>
                        <a:buFontTx/>
                        <a:buNone/>
                        <a:tabLst/>
                        <a:defRPr/>
                      </a:pPr>
                      <a:r>
                        <a:rPr lang="en-US" sz="1400" b="0" u="none" strike="noStrike" cap="none" baseline="0" dirty="0">
                          <a:solidFill>
                            <a:schemeClr val="tx2"/>
                          </a:solidFill>
                          <a:latin typeface="Montserrat"/>
                          <a:ea typeface="Montserrat"/>
                          <a:cs typeface="Arial"/>
                          <a:sym typeface="Montserrat"/>
                        </a:rPr>
                        <a:t>Senior-level university administrators</a:t>
                      </a:r>
                      <a:r>
                        <a:rPr lang="en-US" sz="1400" b="0" u="none" strike="noStrike" cap="none" baseline="0" dirty="0">
                          <a:solidFill>
                            <a:schemeClr val="tx2"/>
                          </a:solidFill>
                          <a:latin typeface="Montserrat"/>
                          <a:ea typeface="Montserrat"/>
                          <a:cs typeface="Arial"/>
                        </a:rPr>
                        <a:t> (provosts, deans, directors, etc.) and experienced international education administrators </a:t>
                      </a:r>
                      <a:r>
                        <a:rPr lang="en-US" sz="1400" b="1" u="none" strike="noStrike" cap="none" baseline="0" dirty="0">
                          <a:solidFill>
                            <a:schemeClr val="tx2"/>
                          </a:solidFill>
                          <a:latin typeface="Montserrat"/>
                          <a:ea typeface="Montserrat"/>
                          <a:cs typeface="Arial"/>
                        </a:rPr>
                        <a:t>at HBCUs</a:t>
                      </a:r>
                      <a:endParaRPr lang="en-US" sz="1400" b="1" u="none" strike="noStrike" cap="none" baseline="0" dirty="0">
                        <a:solidFill>
                          <a:schemeClr val="tx2"/>
                        </a:solidFill>
                        <a:latin typeface="Montserrat"/>
                        <a:ea typeface="Montserrat"/>
                        <a:cs typeface="Arial"/>
                        <a:sym typeface="Montserrat"/>
                      </a:endParaRPr>
                    </a:p>
                  </a:txBody>
                  <a:tcPr marL="45725" marR="45725" marT="22863" marB="22863" anchor="ctr">
                    <a:lnL w="9525" cap="flat" cmpd="sng" algn="ctr">
                      <a:solidFill>
                        <a:srgbClr val="7F7F7F"/>
                      </a:solidFill>
                      <a:prstDash val="solid"/>
                      <a:round/>
                      <a:headEnd type="none" w="sm" len="sm"/>
                      <a:tailEnd type="none" w="sm" len="sm"/>
                    </a:lnL>
                    <a:lnR w="9525" cap="flat" cmpd="sng" algn="ctr">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tc>
                  <a:txBody>
                    <a:bodyPr/>
                    <a:lstStyle/>
                    <a:p>
                      <a:pPr marL="0" marR="0" lvl="0" indent="0" algn="ctr" defTabSz="228600" rtl="0" eaLnBrk="1" fontAlgn="auto" latinLnBrk="0" hangingPunct="1">
                        <a:lnSpc>
                          <a:spcPct val="133333"/>
                        </a:lnSpc>
                        <a:spcBef>
                          <a:spcPts val="0"/>
                        </a:spcBef>
                        <a:spcAft>
                          <a:spcPts val="0"/>
                        </a:spcAft>
                        <a:buClrTx/>
                        <a:buSzTx/>
                        <a:buFontTx/>
                        <a:buNone/>
                        <a:tabLst/>
                        <a:defRPr/>
                      </a:pPr>
                      <a:r>
                        <a:rPr lang="en-US" sz="1400" b="1" u="none" strike="noStrike" kern="1200" cap="none" baseline="0">
                          <a:solidFill>
                            <a:schemeClr val="tx2"/>
                          </a:solidFill>
                          <a:latin typeface="Montserrat"/>
                          <a:ea typeface="+mn-ea"/>
                          <a:cs typeface="Arial"/>
                        </a:rPr>
                        <a:t>September 2025</a:t>
                      </a:r>
                    </a:p>
                  </a:txBody>
                  <a:tcPr marL="45725" marR="45725" marT="22863" marB="22863" anchor="ctr">
                    <a:lnL w="9525" cap="flat" cmpd="sng" algn="ctr">
                      <a:solidFill>
                        <a:srgbClr val="7F7F7F"/>
                      </a:solidFill>
                      <a:prstDash val="solid"/>
                      <a:round/>
                      <a:headEnd type="none" w="sm" len="sm"/>
                      <a:tailEnd type="none" w="sm" len="sm"/>
                    </a:lnL>
                    <a:lnR w="9525" cap="flat" cmpd="sng" algn="ctr">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tc>
                  <a:txBody>
                    <a:bodyPr/>
                    <a:lstStyle/>
                    <a:p>
                      <a:pPr marL="0" marR="0" lvl="0" indent="0" algn="ctr" rtl="0">
                        <a:lnSpc>
                          <a:spcPct val="133333"/>
                        </a:lnSpc>
                        <a:spcBef>
                          <a:spcPts val="0"/>
                        </a:spcBef>
                        <a:spcAft>
                          <a:spcPts val="0"/>
                        </a:spcAft>
                        <a:buNone/>
                      </a:pPr>
                      <a:r>
                        <a:rPr lang="en-US" sz="1400" u="none" strike="noStrike" cap="none" baseline="0">
                          <a:solidFill>
                            <a:schemeClr val="tx2"/>
                          </a:solidFill>
                          <a:latin typeface="Montserrat"/>
                          <a:ea typeface="Montserrat"/>
                          <a:cs typeface="Arial"/>
                        </a:rPr>
                        <a:t>Spring 2026</a:t>
                      </a:r>
                      <a:endParaRPr sz="1400" u="none" strike="noStrike" cap="none" baseline="0">
                        <a:solidFill>
                          <a:schemeClr val="tx2"/>
                        </a:solidFill>
                        <a:latin typeface="Montserrat"/>
                        <a:ea typeface="Montserrat"/>
                        <a:cs typeface="Arial"/>
                        <a:sym typeface="Montserrat"/>
                      </a:endParaRPr>
                    </a:p>
                  </a:txBody>
                  <a:tcPr marL="45725" marR="45725" marT="22863" marB="22863" anchor="ctr">
                    <a:lnL w="9525" cap="flat" cmpd="sng" algn="ctr">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lgn="ctr">
                      <a:solidFill>
                        <a:srgbClr val="7F7F7F"/>
                      </a:solidFill>
                      <a:prstDash val="solid"/>
                      <a:round/>
                      <a:headEnd type="none" w="sm" len="sm"/>
                      <a:tailEnd type="none" w="sm" len="sm"/>
                    </a:lnT>
                    <a:lnB w="9525" cap="flat" cmpd="sng" algn="ctr">
                      <a:solidFill>
                        <a:srgbClr val="7F7F7F"/>
                      </a:solidFill>
                      <a:prstDash val="solid"/>
                      <a:round/>
                      <a:headEnd type="none" w="sm" len="sm"/>
                      <a:tailEnd type="none" w="sm" len="sm"/>
                    </a:lnB>
                  </a:tcPr>
                </a:tc>
                <a:extLst>
                  <a:ext uri="{0D108BD9-81ED-4DB2-BD59-A6C34878D82A}">
                    <a16:rowId xmlns:a16="http://schemas.microsoft.com/office/drawing/2014/main" val="3464987668"/>
                  </a:ext>
                </a:extLst>
              </a:tr>
              <a:tr h="569259">
                <a:tc>
                  <a:txBody>
                    <a:bodyPr/>
                    <a:lstStyle/>
                    <a:p>
                      <a:pPr marL="0" lvl="0" indent="0" algn="ctr">
                        <a:lnSpc>
                          <a:spcPct val="133333"/>
                        </a:lnSpc>
                        <a:spcBef>
                          <a:spcPts val="0"/>
                        </a:spcBef>
                        <a:spcAft>
                          <a:spcPts val="0"/>
                        </a:spcAft>
                        <a:buNone/>
                      </a:pPr>
                      <a:r>
                        <a:rPr lang="en-US" sz="1400" u="none" strike="noStrike" kern="1200" cap="none" baseline="0">
                          <a:solidFill>
                            <a:schemeClr val="tx2"/>
                          </a:solidFill>
                          <a:latin typeface="Montserrat"/>
                          <a:ea typeface="+mn-ea"/>
                          <a:cs typeface="Arial"/>
                        </a:rPr>
                        <a:t>Japan</a:t>
                      </a:r>
                      <a:endParaRPr sz="1400" u="none" strike="noStrike" kern="1200" cap="none" baseline="0">
                        <a:solidFill>
                          <a:schemeClr val="tx2"/>
                        </a:solidFill>
                        <a:latin typeface="Montserrat"/>
                        <a:ea typeface="+mn-ea"/>
                        <a:cs typeface="Arial"/>
                      </a:endParaRPr>
                    </a:p>
                  </a:txBody>
                  <a:tcPr marL="45724" marR="45724" marT="22862" marB="22862" anchor="ctr">
                    <a:lnL w="9524">
                      <a:solidFill>
                        <a:srgbClr val="7F7F7F"/>
                      </a:solidFill>
                    </a:lnL>
                    <a:lnR w="9524">
                      <a:solidFill>
                        <a:srgbClr val="7F7F7F"/>
                      </a:solidFill>
                    </a:lnR>
                    <a:lnT w="9525" cap="flat" cmpd="sng" algn="ctr">
                      <a:solidFill>
                        <a:srgbClr val="7F7F7F"/>
                      </a:solidFill>
                      <a:prstDash val="solid"/>
                      <a:round/>
                      <a:headEnd type="none" w="sm" len="sm"/>
                      <a:tailEnd type="none" w="sm" len="sm"/>
                    </a:lnT>
                    <a:lnB w="9524" cap="flat" cmpd="sng" algn="ctr">
                      <a:solidFill>
                        <a:srgbClr val="7F7F7F"/>
                      </a:solidFill>
                      <a:prstDash val="solid"/>
                      <a:round/>
                      <a:headEnd type="none" w="med" len="med"/>
                      <a:tailEnd type="none" w="med" len="med"/>
                    </a:lnB>
                  </a:tcPr>
                </a:tc>
                <a:tc>
                  <a:txBody>
                    <a:bodyPr/>
                    <a:lstStyle/>
                    <a:p>
                      <a:pPr marL="0" lvl="0" indent="0" algn="l">
                        <a:lnSpc>
                          <a:spcPct val="133333"/>
                        </a:lnSpc>
                        <a:spcBef>
                          <a:spcPts val="0"/>
                        </a:spcBef>
                        <a:spcAft>
                          <a:spcPts val="0"/>
                        </a:spcAft>
                        <a:buNone/>
                      </a:pPr>
                      <a:r>
                        <a:rPr lang="en-US" sz="1400" b="0" i="0" u="none" strike="noStrike" cap="none" baseline="0" noProof="0" dirty="0">
                          <a:solidFill>
                            <a:schemeClr val="tx2"/>
                          </a:solidFill>
                          <a:latin typeface="Montserrat"/>
                        </a:rPr>
                        <a:t>Experienced administrators (Wider range of experience welcome)</a:t>
                      </a:r>
                      <a:endParaRPr sz="1400" dirty="0">
                        <a:solidFill>
                          <a:schemeClr val="tx2"/>
                        </a:solidFill>
                        <a:latin typeface="Montserrat"/>
                      </a:endParaRPr>
                    </a:p>
                  </a:txBody>
                  <a:tcPr marL="45724" marR="45724" marT="22862" marB="22862" anchor="ctr">
                    <a:lnL w="9524">
                      <a:solidFill>
                        <a:srgbClr val="7F7F7F"/>
                      </a:solidFill>
                    </a:lnL>
                    <a:lnR w="9524">
                      <a:solidFill>
                        <a:srgbClr val="7F7F7F"/>
                      </a:solidFill>
                    </a:lnR>
                    <a:lnT w="9525" cap="flat" cmpd="sng" algn="ctr">
                      <a:solidFill>
                        <a:srgbClr val="7F7F7F"/>
                      </a:solidFill>
                      <a:prstDash val="solid"/>
                      <a:round/>
                      <a:headEnd type="none" w="sm" len="sm"/>
                      <a:tailEnd type="none" w="sm" len="sm"/>
                    </a:lnT>
                    <a:lnB w="9524" cap="flat" cmpd="sng" algn="ctr">
                      <a:solidFill>
                        <a:srgbClr val="7F7F7F"/>
                      </a:solidFill>
                      <a:prstDash val="solid"/>
                      <a:round/>
                      <a:headEnd type="none" w="med" len="med"/>
                      <a:tailEnd type="none" w="med" len="med"/>
                    </a:lnB>
                  </a:tcPr>
                </a:tc>
                <a:tc>
                  <a:txBody>
                    <a:bodyPr/>
                    <a:lstStyle/>
                    <a:p>
                      <a:pPr marL="0" lvl="0" indent="0" algn="ctr">
                        <a:lnSpc>
                          <a:spcPct val="133333"/>
                        </a:lnSpc>
                        <a:spcBef>
                          <a:spcPts val="0"/>
                        </a:spcBef>
                        <a:spcAft>
                          <a:spcPts val="0"/>
                        </a:spcAft>
                        <a:buNone/>
                      </a:pPr>
                      <a:r>
                        <a:rPr lang="en-US" sz="1400" b="1" u="none" strike="noStrike" cap="none" baseline="0">
                          <a:solidFill>
                            <a:schemeClr val="tx2"/>
                          </a:solidFill>
                          <a:latin typeface="Montserrat"/>
                          <a:cs typeface="Arial"/>
                        </a:rPr>
                        <a:t>November 2025</a:t>
                      </a:r>
                    </a:p>
                  </a:txBody>
                  <a:tcPr marL="45724" marR="45724" marT="22862" marB="22862" anchor="ctr">
                    <a:lnL w="9524">
                      <a:solidFill>
                        <a:srgbClr val="7F7F7F"/>
                      </a:solidFill>
                    </a:lnL>
                    <a:lnR w="9524">
                      <a:solidFill>
                        <a:srgbClr val="7F7F7F"/>
                      </a:solidFill>
                    </a:lnR>
                    <a:lnT w="9525" cap="flat" cmpd="sng" algn="ctr">
                      <a:solidFill>
                        <a:srgbClr val="7F7F7F"/>
                      </a:solidFill>
                      <a:prstDash val="solid"/>
                      <a:round/>
                      <a:headEnd type="none" w="sm" len="sm"/>
                      <a:tailEnd type="none" w="sm" len="sm"/>
                    </a:lnT>
                    <a:lnB w="9524" cap="flat" cmpd="sng" algn="ctr">
                      <a:solidFill>
                        <a:srgbClr val="7F7F7F"/>
                      </a:solidFill>
                      <a:prstDash val="solid"/>
                      <a:round/>
                      <a:headEnd type="none" w="med" len="med"/>
                      <a:tailEnd type="none" w="med" len="med"/>
                    </a:lnB>
                  </a:tcPr>
                </a:tc>
                <a:tc>
                  <a:txBody>
                    <a:bodyPr/>
                    <a:lstStyle/>
                    <a:p>
                      <a:pPr marL="0" marR="0" lvl="0" indent="0" algn="ctr">
                        <a:lnSpc>
                          <a:spcPct val="133333"/>
                        </a:lnSpc>
                        <a:spcBef>
                          <a:spcPts val="0"/>
                        </a:spcBef>
                        <a:spcAft>
                          <a:spcPts val="0"/>
                        </a:spcAft>
                        <a:buNone/>
                      </a:pPr>
                      <a:r>
                        <a:rPr lang="en-US" sz="1400" b="0" i="0" u="none" strike="noStrike" cap="none" baseline="0" noProof="0">
                          <a:solidFill>
                            <a:schemeClr val="tx2"/>
                          </a:solidFill>
                          <a:latin typeface="Montserrat"/>
                        </a:rPr>
                        <a:t>Summer 2025</a:t>
                      </a:r>
                    </a:p>
                  </a:txBody>
                  <a:tcPr marL="45724" marR="45724" marT="22862" marB="22862" anchor="ctr">
                    <a:lnL w="9524">
                      <a:solidFill>
                        <a:srgbClr val="7F7F7F"/>
                      </a:solidFill>
                    </a:lnL>
                    <a:lnR w="9524">
                      <a:solidFill>
                        <a:srgbClr val="7F7F7F"/>
                      </a:solidFill>
                    </a:lnR>
                    <a:lnT w="9525" cap="flat" cmpd="sng" algn="ctr">
                      <a:solidFill>
                        <a:srgbClr val="7F7F7F"/>
                      </a:solidFill>
                      <a:prstDash val="solid"/>
                      <a:round/>
                      <a:headEnd type="none" w="sm" len="sm"/>
                      <a:tailEnd type="none" w="sm" len="sm"/>
                    </a:lnT>
                    <a:lnB w="9524"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218793763"/>
                  </a:ext>
                </a:extLst>
              </a:tr>
              <a:tr h="535078">
                <a:tc>
                  <a:txBody>
                    <a:bodyPr/>
                    <a:lstStyle/>
                    <a:p>
                      <a:pPr marL="0" marR="0" lvl="0" indent="0" algn="ctr">
                        <a:lnSpc>
                          <a:spcPct val="133333"/>
                        </a:lnSpc>
                        <a:spcBef>
                          <a:spcPts val="0"/>
                        </a:spcBef>
                        <a:spcAft>
                          <a:spcPts val="0"/>
                        </a:spcAft>
                        <a:buNone/>
                      </a:pPr>
                      <a:r>
                        <a:rPr lang="en-US" sz="1400" u="none" strike="noStrike" cap="none" baseline="0">
                          <a:solidFill>
                            <a:schemeClr val="tx2"/>
                          </a:solidFill>
                          <a:latin typeface="Montserrat"/>
                          <a:cs typeface="Arial"/>
                        </a:rPr>
                        <a:t>Korea</a:t>
                      </a:r>
                      <a:endParaRPr sz="1400">
                        <a:solidFill>
                          <a:schemeClr val="tx2"/>
                        </a:solidFill>
                        <a:latin typeface="Montserrat"/>
                      </a:endParaRPr>
                    </a:p>
                  </a:txBody>
                  <a:tcPr marL="45725" marR="45725" marT="22863" marB="22863" anchor="ctr">
                    <a:lnL w="9525" cap="flat" cmpd="sng">
                      <a:solidFill>
                        <a:srgbClr val="7F7F7F"/>
                      </a:solidFill>
                      <a:prstDash val="solid"/>
                      <a:round/>
                      <a:headEnd type="none" w="sm" len="sm"/>
                      <a:tailEnd type="none" w="sm" len="sm"/>
                    </a:lnL>
                    <a:lnR w="9525" cap="flat" cmpd="sng" algn="ctr">
                      <a:solidFill>
                        <a:srgbClr val="7F7F7F"/>
                      </a:solidFill>
                      <a:prstDash val="solid"/>
                      <a:round/>
                      <a:headEnd type="none" w="sm" len="sm"/>
                      <a:tailEnd type="none" w="sm" len="sm"/>
                    </a:lnR>
                    <a:lnT w="9524" cap="flat" cmpd="sng" algn="ctr">
                      <a:solidFill>
                        <a:srgbClr val="7F7F7F"/>
                      </a:solidFill>
                      <a:prstDash val="solid"/>
                      <a:round/>
                      <a:headEnd type="none" w="med" len="med"/>
                      <a:tailEnd type="none" w="med" len="med"/>
                    </a:lnT>
                    <a:lnB w="9524" cap="flat" cmpd="sng" algn="ctr">
                      <a:solidFill>
                        <a:srgbClr val="7F7F7F"/>
                      </a:solidFill>
                      <a:prstDash val="solid"/>
                      <a:round/>
                      <a:headEnd type="none" w="med" len="med"/>
                      <a:tailEnd type="none" w="med" len="med"/>
                    </a:lnB>
                  </a:tcPr>
                </a:tc>
                <a:tc>
                  <a:txBody>
                    <a:bodyPr/>
                    <a:lstStyle/>
                    <a:p>
                      <a:pPr marL="0" marR="0" lvl="0" indent="0" algn="l" rtl="0">
                        <a:lnSpc>
                          <a:spcPct val="133333"/>
                        </a:lnSpc>
                        <a:spcBef>
                          <a:spcPts val="0"/>
                        </a:spcBef>
                        <a:spcAft>
                          <a:spcPts val="0"/>
                        </a:spcAft>
                        <a:buNone/>
                      </a:pPr>
                      <a:r>
                        <a:rPr lang="en-US" sz="1400" b="0" u="none" strike="noStrike" cap="none" baseline="0">
                          <a:solidFill>
                            <a:schemeClr val="tx2"/>
                          </a:solidFill>
                          <a:latin typeface="Montserrat"/>
                          <a:ea typeface="Montserrat"/>
                          <a:cs typeface="Arial"/>
                        </a:rPr>
                        <a:t>Administrators with daily interaction with students</a:t>
                      </a:r>
                      <a:endParaRPr sz="1400" b="0" u="none" strike="noStrike" cap="none" baseline="0">
                        <a:solidFill>
                          <a:schemeClr val="tx2"/>
                        </a:solidFill>
                        <a:latin typeface="Montserrat"/>
                        <a:cs typeface="Arial"/>
                      </a:endParaRPr>
                    </a:p>
                  </a:txBody>
                  <a:tcPr marL="45725" marR="45725" marT="22863" marB="22863" anchor="ctr">
                    <a:lnL w="9525" cap="flat" cmpd="sng" algn="ctr">
                      <a:solidFill>
                        <a:srgbClr val="7F7F7F"/>
                      </a:solidFill>
                      <a:prstDash val="solid"/>
                      <a:round/>
                      <a:headEnd type="none" w="sm" len="sm"/>
                      <a:tailEnd type="none" w="sm" len="sm"/>
                    </a:lnL>
                    <a:lnR w="9525" cap="flat" cmpd="sng" algn="ctr">
                      <a:solidFill>
                        <a:srgbClr val="7F7F7F"/>
                      </a:solidFill>
                      <a:prstDash val="solid"/>
                      <a:round/>
                      <a:headEnd type="none" w="sm" len="sm"/>
                      <a:tailEnd type="none" w="sm" len="sm"/>
                    </a:lnR>
                    <a:lnT w="9524" cap="flat" cmpd="sng" algn="ctr">
                      <a:solidFill>
                        <a:srgbClr val="7F7F7F"/>
                      </a:solidFill>
                      <a:prstDash val="solid"/>
                      <a:round/>
                      <a:headEnd type="none" w="med" len="med"/>
                      <a:tailEnd type="none" w="med" len="med"/>
                    </a:lnT>
                    <a:lnB w="9524" cap="flat" cmpd="sng" algn="ctr">
                      <a:solidFill>
                        <a:srgbClr val="7F7F7F"/>
                      </a:solidFill>
                      <a:prstDash val="solid"/>
                      <a:round/>
                      <a:headEnd type="none" w="med" len="med"/>
                      <a:tailEnd type="none" w="med" len="med"/>
                    </a:lnB>
                  </a:tcPr>
                </a:tc>
                <a:tc>
                  <a:txBody>
                    <a:bodyPr/>
                    <a:lstStyle/>
                    <a:p>
                      <a:pPr marL="0" marR="0" lvl="0" indent="0" algn="ctr" rtl="0">
                        <a:lnSpc>
                          <a:spcPct val="133333"/>
                        </a:lnSpc>
                        <a:spcBef>
                          <a:spcPts val="0"/>
                        </a:spcBef>
                        <a:spcAft>
                          <a:spcPts val="0"/>
                        </a:spcAft>
                        <a:buNone/>
                      </a:pPr>
                      <a:r>
                        <a:rPr lang="en-US" sz="1400" b="1" u="none" strike="noStrike" cap="none" baseline="0">
                          <a:solidFill>
                            <a:schemeClr val="tx2"/>
                          </a:solidFill>
                          <a:latin typeface="Montserrat"/>
                          <a:cs typeface="Arial"/>
                        </a:rPr>
                        <a:t>November 2025</a:t>
                      </a:r>
                    </a:p>
                  </a:txBody>
                  <a:tcPr marL="45725" marR="45725" marT="22863" marB="22863" anchor="ctr">
                    <a:lnL w="9525" cap="flat" cmpd="sng" algn="ctr">
                      <a:solidFill>
                        <a:srgbClr val="7F7F7F"/>
                      </a:solidFill>
                      <a:prstDash val="solid"/>
                      <a:round/>
                      <a:headEnd type="none" w="sm" len="sm"/>
                      <a:tailEnd type="none" w="sm" len="sm"/>
                    </a:lnL>
                    <a:lnR w="9525" cap="flat" cmpd="sng" algn="ctr">
                      <a:solidFill>
                        <a:srgbClr val="7F7F7F"/>
                      </a:solidFill>
                      <a:prstDash val="solid"/>
                      <a:round/>
                      <a:headEnd type="none" w="sm" len="sm"/>
                      <a:tailEnd type="none" w="sm" len="sm"/>
                    </a:lnR>
                    <a:lnT w="9524" cap="flat" cmpd="sng" algn="ctr">
                      <a:solidFill>
                        <a:srgbClr val="7F7F7F"/>
                      </a:solidFill>
                      <a:prstDash val="solid"/>
                      <a:round/>
                      <a:headEnd type="none" w="med" len="med"/>
                      <a:tailEnd type="none" w="med" len="med"/>
                    </a:lnT>
                    <a:lnB w="9524" cap="flat" cmpd="sng" algn="ctr">
                      <a:solidFill>
                        <a:srgbClr val="7F7F7F"/>
                      </a:solidFill>
                      <a:prstDash val="solid"/>
                      <a:round/>
                      <a:headEnd type="none" w="med" len="med"/>
                      <a:tailEnd type="none" w="med" len="med"/>
                    </a:lnB>
                  </a:tcPr>
                </a:tc>
                <a:tc>
                  <a:txBody>
                    <a:bodyPr/>
                    <a:lstStyle/>
                    <a:p>
                      <a:pPr marL="0" marR="0" lvl="0" indent="0" algn="ctr" rtl="0">
                        <a:lnSpc>
                          <a:spcPct val="133333"/>
                        </a:lnSpc>
                        <a:spcBef>
                          <a:spcPts val="0"/>
                        </a:spcBef>
                        <a:spcAft>
                          <a:spcPts val="0"/>
                        </a:spcAft>
                        <a:buNone/>
                      </a:pPr>
                      <a:r>
                        <a:rPr lang="en-US" sz="1400" u="none" strike="noStrike" cap="none" baseline="0">
                          <a:solidFill>
                            <a:schemeClr val="tx2"/>
                          </a:solidFill>
                          <a:latin typeface="Montserrat"/>
                          <a:ea typeface="Montserrat"/>
                          <a:cs typeface="Arial"/>
                        </a:rPr>
                        <a:t>Summer 2025</a:t>
                      </a:r>
                      <a:endParaRPr sz="1400" u="none" strike="noStrike" cap="none" baseline="0">
                        <a:solidFill>
                          <a:schemeClr val="tx2"/>
                        </a:solidFill>
                        <a:latin typeface="Montserrat"/>
                        <a:ea typeface="Montserrat"/>
                        <a:cs typeface="Arial"/>
                        <a:sym typeface="Montserrat"/>
                      </a:endParaRPr>
                    </a:p>
                  </a:txBody>
                  <a:tcPr marL="45725" marR="45725" marT="22863" marB="22863" anchor="ctr">
                    <a:lnL w="9525" cap="flat" cmpd="sng" algn="ctr">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4" cap="flat" cmpd="sng" algn="ctr">
                      <a:solidFill>
                        <a:srgbClr val="7F7F7F"/>
                      </a:solidFill>
                      <a:prstDash val="solid"/>
                      <a:round/>
                      <a:headEnd type="none" w="med" len="med"/>
                      <a:tailEnd type="none" w="med" len="med"/>
                    </a:lnT>
                    <a:lnB w="9524"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912751761"/>
                  </a:ext>
                </a:extLst>
              </a:tr>
              <a:tr h="535078">
                <a:tc>
                  <a:txBody>
                    <a:bodyPr/>
                    <a:lstStyle/>
                    <a:p>
                      <a:pPr marL="0" marR="0" lvl="0" indent="0" algn="ctr" rtl="0">
                        <a:lnSpc>
                          <a:spcPct val="133333"/>
                        </a:lnSpc>
                        <a:spcBef>
                          <a:spcPts val="0"/>
                        </a:spcBef>
                        <a:spcAft>
                          <a:spcPts val="0"/>
                        </a:spcAft>
                        <a:buNone/>
                      </a:pPr>
                      <a:r>
                        <a:rPr lang="en-US" sz="1400" u="none" strike="noStrike" cap="none" baseline="0">
                          <a:solidFill>
                            <a:schemeClr val="tx2"/>
                          </a:solidFill>
                          <a:latin typeface="Montserrat"/>
                          <a:ea typeface="Montserrat"/>
                          <a:cs typeface="Arial"/>
                          <a:sym typeface="Montserrat"/>
                        </a:rPr>
                        <a:t>France</a:t>
                      </a:r>
                      <a:endParaRPr sz="1400" baseline="0">
                        <a:solidFill>
                          <a:schemeClr val="tx2"/>
                        </a:solidFill>
                        <a:latin typeface="Montserrat"/>
                        <a:cs typeface="Arial"/>
                      </a:endParaRPr>
                    </a:p>
                  </a:txBody>
                  <a:tcPr marL="45725" marR="45725" marT="22863" marB="22863" anchor="ctr">
                    <a:lnL w="9525" cap="flat" cmpd="sng">
                      <a:solidFill>
                        <a:srgbClr val="7F7F7F"/>
                      </a:solidFill>
                      <a:prstDash val="solid"/>
                      <a:round/>
                      <a:headEnd type="none" w="sm" len="sm"/>
                      <a:tailEnd type="none" w="sm" len="sm"/>
                    </a:lnL>
                    <a:lnR w="9525" cap="flat" cmpd="sng" algn="ctr">
                      <a:solidFill>
                        <a:srgbClr val="7F7F7F"/>
                      </a:solidFill>
                      <a:prstDash val="solid"/>
                      <a:round/>
                      <a:headEnd type="none" w="sm" len="sm"/>
                      <a:tailEnd type="none" w="sm" len="sm"/>
                    </a:lnR>
                    <a:lnT w="9524" cap="flat" cmpd="sng" algn="ctr">
                      <a:solidFill>
                        <a:srgbClr val="7F7F7F"/>
                      </a:solidFill>
                      <a:prstDash val="solid"/>
                      <a:round/>
                      <a:headEnd type="none" w="med" len="med"/>
                      <a:tailEnd type="none" w="med" len="med"/>
                    </a:lnT>
                    <a:lnB w="9525" cap="flat" cmpd="sng">
                      <a:solidFill>
                        <a:srgbClr val="7F7F7F"/>
                      </a:solidFill>
                      <a:prstDash val="solid"/>
                      <a:round/>
                      <a:headEnd type="none" w="sm" len="sm"/>
                      <a:tailEnd type="none" w="sm" len="sm"/>
                    </a:lnB>
                  </a:tcPr>
                </a:tc>
                <a:tc>
                  <a:txBody>
                    <a:bodyPr/>
                    <a:lstStyle/>
                    <a:p>
                      <a:pPr marL="0" marR="0" lvl="0" indent="0" algn="l" rtl="0">
                        <a:lnSpc>
                          <a:spcPct val="133333"/>
                        </a:lnSpc>
                        <a:spcBef>
                          <a:spcPts val="0"/>
                        </a:spcBef>
                        <a:spcAft>
                          <a:spcPts val="0"/>
                        </a:spcAft>
                        <a:buNone/>
                      </a:pPr>
                      <a:r>
                        <a:rPr lang="en-US" sz="1400" b="0" u="none" strike="noStrike" cap="none" baseline="0">
                          <a:solidFill>
                            <a:schemeClr val="tx2"/>
                          </a:solidFill>
                          <a:latin typeface="Montserrat"/>
                          <a:ea typeface="Montserrat"/>
                          <a:cs typeface="Arial"/>
                          <a:sym typeface="Montserrat"/>
                        </a:rPr>
                        <a:t>Senior-level university administrators</a:t>
                      </a:r>
                      <a:r>
                        <a:rPr lang="en-US" sz="1400" b="0" u="none" strike="noStrike" cap="none" baseline="0">
                          <a:solidFill>
                            <a:schemeClr val="tx2"/>
                          </a:solidFill>
                          <a:latin typeface="Montserrat"/>
                          <a:ea typeface="Montserrat"/>
                          <a:cs typeface="Arial"/>
                        </a:rPr>
                        <a:t> (provosts, deans, directors, etc.)</a:t>
                      </a:r>
                      <a:endParaRPr sz="1400" u="none" strike="noStrike" cap="none" baseline="0">
                        <a:solidFill>
                          <a:schemeClr val="tx2"/>
                        </a:solidFill>
                        <a:latin typeface="Montserrat"/>
                        <a:ea typeface="Montserrat"/>
                        <a:cs typeface="Arial"/>
                        <a:sym typeface="Montserrat"/>
                      </a:endParaRPr>
                    </a:p>
                  </a:txBody>
                  <a:tcPr marL="45725" marR="45725" marT="22863" marB="22863" anchor="ctr">
                    <a:lnL w="9525" cap="flat" cmpd="sng" algn="ctr">
                      <a:solidFill>
                        <a:srgbClr val="7F7F7F"/>
                      </a:solidFill>
                      <a:prstDash val="solid"/>
                      <a:round/>
                      <a:headEnd type="none" w="sm" len="sm"/>
                      <a:tailEnd type="none" w="sm" len="sm"/>
                    </a:lnL>
                    <a:lnR w="9525" cap="flat" cmpd="sng" algn="ctr">
                      <a:solidFill>
                        <a:srgbClr val="7F7F7F"/>
                      </a:solidFill>
                      <a:prstDash val="solid"/>
                      <a:round/>
                      <a:headEnd type="none" w="sm" len="sm"/>
                      <a:tailEnd type="none" w="sm" len="sm"/>
                    </a:lnR>
                    <a:lnT w="9524" cap="flat" cmpd="sng" algn="ctr">
                      <a:solidFill>
                        <a:srgbClr val="7F7F7F"/>
                      </a:solidFill>
                      <a:prstDash val="solid"/>
                      <a:round/>
                      <a:headEnd type="none" w="med" len="med"/>
                      <a:tailEnd type="none" w="med" len="med"/>
                    </a:lnT>
                    <a:lnB w="9525" cap="flat" cmpd="sng">
                      <a:solidFill>
                        <a:srgbClr val="7F7F7F"/>
                      </a:solidFill>
                      <a:prstDash val="solid"/>
                      <a:round/>
                      <a:headEnd type="none" w="sm" len="sm"/>
                      <a:tailEnd type="none" w="sm" len="sm"/>
                    </a:lnB>
                  </a:tcPr>
                </a:tc>
                <a:tc>
                  <a:txBody>
                    <a:bodyPr/>
                    <a:lstStyle/>
                    <a:p>
                      <a:pPr marL="0" marR="0" lvl="0" indent="0" algn="ctr" rtl="0">
                        <a:lnSpc>
                          <a:spcPct val="133333"/>
                        </a:lnSpc>
                        <a:spcBef>
                          <a:spcPts val="0"/>
                        </a:spcBef>
                        <a:spcAft>
                          <a:spcPts val="0"/>
                        </a:spcAft>
                        <a:buNone/>
                      </a:pPr>
                      <a:r>
                        <a:rPr lang="en-US" sz="1400" b="1" u="none" strike="noStrike" cap="none" baseline="0">
                          <a:solidFill>
                            <a:schemeClr val="tx2"/>
                          </a:solidFill>
                          <a:latin typeface="Montserrat"/>
                          <a:ea typeface="Montserrat"/>
                          <a:cs typeface="Arial"/>
                          <a:sym typeface="Montserrat"/>
                        </a:rPr>
                        <a:t>February </a:t>
                      </a:r>
                      <a:r>
                        <a:rPr lang="en-US" sz="1400" b="1" u="none" strike="noStrike" cap="none" baseline="0">
                          <a:solidFill>
                            <a:schemeClr val="tx2"/>
                          </a:solidFill>
                          <a:latin typeface="Montserrat"/>
                          <a:ea typeface="Montserrat"/>
                          <a:cs typeface="Arial"/>
                        </a:rPr>
                        <a:t>2026</a:t>
                      </a:r>
                      <a:endParaRPr lang="en-US" sz="1400" b="1" u="none" strike="noStrike" cap="none" baseline="0">
                        <a:solidFill>
                          <a:schemeClr val="tx2"/>
                        </a:solidFill>
                        <a:latin typeface="Montserrat"/>
                        <a:ea typeface="Montserrat"/>
                        <a:cs typeface="Arial"/>
                        <a:sym typeface="Montserrat"/>
                      </a:endParaRPr>
                    </a:p>
                  </a:txBody>
                  <a:tcPr marL="45725" marR="45725" marT="22863" marB="22863" anchor="ctr">
                    <a:lnL w="9525" cap="flat" cmpd="sng" algn="ctr">
                      <a:solidFill>
                        <a:srgbClr val="7F7F7F"/>
                      </a:solidFill>
                      <a:prstDash val="solid"/>
                      <a:round/>
                      <a:headEnd type="none" w="sm" len="sm"/>
                      <a:tailEnd type="none" w="sm" len="sm"/>
                    </a:lnL>
                    <a:lnR w="9525" cap="flat" cmpd="sng" algn="ctr">
                      <a:solidFill>
                        <a:srgbClr val="7F7F7F"/>
                      </a:solidFill>
                      <a:prstDash val="solid"/>
                      <a:round/>
                      <a:headEnd type="none" w="sm" len="sm"/>
                      <a:tailEnd type="none" w="sm" len="sm"/>
                    </a:lnR>
                    <a:lnT w="9524" cap="flat" cmpd="sng" algn="ctr">
                      <a:solidFill>
                        <a:srgbClr val="7F7F7F"/>
                      </a:solidFill>
                      <a:prstDash val="solid"/>
                      <a:round/>
                      <a:headEnd type="none" w="med" len="med"/>
                      <a:tailEnd type="none" w="med" len="med"/>
                    </a:lnT>
                    <a:lnB w="9525" cap="flat" cmpd="sng">
                      <a:solidFill>
                        <a:srgbClr val="7F7F7F"/>
                      </a:solidFill>
                      <a:prstDash val="solid"/>
                      <a:round/>
                      <a:headEnd type="none" w="sm" len="sm"/>
                      <a:tailEnd type="none" w="sm" len="sm"/>
                    </a:lnB>
                  </a:tcPr>
                </a:tc>
                <a:tc>
                  <a:txBody>
                    <a:bodyPr/>
                    <a:lstStyle/>
                    <a:p>
                      <a:pPr marL="0" marR="0" lvl="0" indent="0" algn="ctr" rtl="0">
                        <a:lnSpc>
                          <a:spcPct val="133333"/>
                        </a:lnSpc>
                        <a:spcBef>
                          <a:spcPts val="0"/>
                        </a:spcBef>
                        <a:spcAft>
                          <a:spcPts val="0"/>
                        </a:spcAft>
                        <a:buNone/>
                      </a:pPr>
                      <a:r>
                        <a:rPr lang="en-US" sz="1400" u="none" strike="noStrike" cap="none" baseline="0">
                          <a:solidFill>
                            <a:schemeClr val="tx2"/>
                          </a:solidFill>
                          <a:latin typeface="Montserrat"/>
                          <a:cs typeface="Arial"/>
                        </a:rPr>
                        <a:t>Fall 2026</a:t>
                      </a:r>
                      <a:endParaRPr sz="1400" baseline="0">
                        <a:solidFill>
                          <a:schemeClr val="tx2"/>
                        </a:solidFill>
                        <a:latin typeface="Montserrat"/>
                        <a:cs typeface="Arial"/>
                      </a:endParaRPr>
                    </a:p>
                  </a:txBody>
                  <a:tcPr marL="45725" marR="45725" marT="22863" marB="22863" anchor="ctr">
                    <a:lnL w="9525" cap="flat" cmpd="sng" algn="ctr">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4" cap="flat" cmpd="sng" algn="ctr">
                      <a:solidFill>
                        <a:srgbClr val="7F7F7F"/>
                      </a:solidFill>
                      <a:prstDash val="solid"/>
                      <a:round/>
                      <a:headEnd type="none" w="med" len="med"/>
                      <a:tailEnd type="none" w="med" len="med"/>
                    </a:lnT>
                    <a:lnB w="9525" cap="flat" cmpd="sng" algn="ctr">
                      <a:solidFill>
                        <a:srgbClr val="7F7F7F"/>
                      </a:solidFill>
                      <a:prstDash val="solid"/>
                      <a:round/>
                      <a:headEnd type="none" w="sm" len="sm"/>
                      <a:tailEnd type="none" w="sm" len="sm"/>
                    </a:lnB>
                  </a:tcPr>
                </a:tc>
                <a:extLst>
                  <a:ext uri="{0D108BD9-81ED-4DB2-BD59-A6C34878D82A}">
                    <a16:rowId xmlns:a16="http://schemas.microsoft.com/office/drawing/2014/main" val="3864023255"/>
                  </a:ext>
                </a:extLst>
              </a:tr>
              <a:tr h="516257">
                <a:tc>
                  <a:txBody>
                    <a:bodyPr/>
                    <a:lstStyle/>
                    <a:p>
                      <a:pPr marL="0" marR="0" lvl="0" indent="0" algn="ctr" rtl="0">
                        <a:lnSpc>
                          <a:spcPct val="133333"/>
                        </a:lnSpc>
                        <a:spcBef>
                          <a:spcPts val="0"/>
                        </a:spcBef>
                        <a:spcAft>
                          <a:spcPts val="0"/>
                        </a:spcAft>
                        <a:buNone/>
                      </a:pPr>
                      <a:r>
                        <a:rPr lang="en-US" sz="1400" u="none" strike="noStrike" cap="none" baseline="0">
                          <a:solidFill>
                            <a:schemeClr val="tx2"/>
                          </a:solidFill>
                          <a:latin typeface="Montserrat"/>
                          <a:ea typeface="Montserrat"/>
                          <a:cs typeface="Arial"/>
                          <a:sym typeface="Montserrat"/>
                        </a:rPr>
                        <a:t>Germany</a:t>
                      </a:r>
                      <a:endParaRPr sz="1400" baseline="0">
                        <a:solidFill>
                          <a:schemeClr val="tx2"/>
                        </a:solidFill>
                        <a:latin typeface="Montserrat"/>
                        <a:cs typeface="Arial"/>
                      </a:endParaRPr>
                    </a:p>
                  </a:txBody>
                  <a:tcPr marL="45725" marR="45725" marT="22863" marB="22863"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lgn="ctr">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tc>
                  <a:txBody>
                    <a:bodyPr/>
                    <a:lstStyle/>
                    <a:p>
                      <a:pPr marL="0" marR="0" lvl="0" indent="0" algn="l" rtl="0">
                        <a:lnSpc>
                          <a:spcPct val="133333"/>
                        </a:lnSpc>
                        <a:spcBef>
                          <a:spcPts val="0"/>
                        </a:spcBef>
                        <a:spcAft>
                          <a:spcPts val="0"/>
                        </a:spcAft>
                        <a:buNone/>
                      </a:pPr>
                      <a:r>
                        <a:rPr lang="en-US" sz="1400" u="none" strike="noStrike" cap="none" baseline="0">
                          <a:solidFill>
                            <a:schemeClr val="tx2"/>
                          </a:solidFill>
                          <a:latin typeface="Montserrat"/>
                          <a:ea typeface="Montserrat"/>
                          <a:cs typeface="Arial"/>
                          <a:sym typeface="Montserrat"/>
                        </a:rPr>
                        <a:t>Experienced administrators</a:t>
                      </a:r>
                      <a:r>
                        <a:rPr lang="en-US" sz="1400" u="none" strike="noStrike" cap="none" baseline="0">
                          <a:solidFill>
                            <a:schemeClr val="tx2"/>
                          </a:solidFill>
                          <a:latin typeface="Montserrat"/>
                          <a:ea typeface="Montserrat"/>
                          <a:cs typeface="Arial"/>
                        </a:rPr>
                        <a:t> (Wider range of experience welcome)</a:t>
                      </a:r>
                      <a:endParaRPr sz="1400" u="none" strike="noStrike" cap="none" baseline="0">
                        <a:solidFill>
                          <a:schemeClr val="tx2"/>
                        </a:solidFill>
                        <a:latin typeface="Montserrat"/>
                        <a:ea typeface="Montserrat"/>
                        <a:cs typeface="Arial"/>
                        <a:sym typeface="Montserrat"/>
                      </a:endParaRPr>
                    </a:p>
                  </a:txBody>
                  <a:tcPr marL="45725" marR="45725" marT="22863" marB="22863"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lgn="ctr">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tc>
                  <a:txBody>
                    <a:bodyPr/>
                    <a:lstStyle/>
                    <a:p>
                      <a:pPr marL="0" marR="0" lvl="0" indent="0" algn="ctr" rtl="0">
                        <a:lnSpc>
                          <a:spcPct val="133333"/>
                        </a:lnSpc>
                        <a:spcBef>
                          <a:spcPts val="0"/>
                        </a:spcBef>
                        <a:spcAft>
                          <a:spcPts val="0"/>
                        </a:spcAft>
                        <a:buNone/>
                      </a:pPr>
                      <a:r>
                        <a:rPr lang="en-US" sz="1400" b="1" u="none" strike="noStrike" cap="none" baseline="0">
                          <a:solidFill>
                            <a:schemeClr val="tx2"/>
                          </a:solidFill>
                          <a:latin typeface="Montserrat"/>
                          <a:ea typeface="Montserrat"/>
                          <a:cs typeface="Arial"/>
                          <a:sym typeface="Montserrat"/>
                        </a:rPr>
                        <a:t>February</a:t>
                      </a:r>
                      <a:r>
                        <a:rPr lang="en-US" sz="1400" b="1" u="none" strike="noStrike" cap="none" baseline="0">
                          <a:solidFill>
                            <a:schemeClr val="tx2"/>
                          </a:solidFill>
                          <a:latin typeface="Montserrat"/>
                          <a:ea typeface="Montserrat"/>
                          <a:cs typeface="Arial"/>
                        </a:rPr>
                        <a:t> 2026</a:t>
                      </a:r>
                      <a:endParaRPr sz="1400" b="1" baseline="0">
                        <a:solidFill>
                          <a:schemeClr val="tx2"/>
                        </a:solidFill>
                        <a:latin typeface="Montserrat"/>
                        <a:cs typeface="Arial"/>
                      </a:endParaRPr>
                    </a:p>
                  </a:txBody>
                  <a:tcPr marL="45725" marR="45725" marT="22863" marB="22863"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lgn="ctr">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tc>
                  <a:txBody>
                    <a:bodyPr/>
                    <a:lstStyle/>
                    <a:p>
                      <a:pPr marL="0" marR="0" lvl="0" indent="0" algn="ctr" rtl="0">
                        <a:lnSpc>
                          <a:spcPct val="133333"/>
                        </a:lnSpc>
                        <a:spcBef>
                          <a:spcPts val="0"/>
                        </a:spcBef>
                        <a:spcAft>
                          <a:spcPts val="0"/>
                        </a:spcAft>
                        <a:buNone/>
                      </a:pPr>
                      <a:r>
                        <a:rPr lang="en-US" sz="1400" u="none" strike="noStrike" cap="none" baseline="0" dirty="0">
                          <a:solidFill>
                            <a:schemeClr val="tx2"/>
                          </a:solidFill>
                          <a:latin typeface="Montserrat"/>
                          <a:ea typeface="Montserrat"/>
                          <a:cs typeface="Arial"/>
                        </a:rPr>
                        <a:t>Fall</a:t>
                      </a:r>
                      <a:r>
                        <a:rPr lang="en-US" sz="1400" u="none" strike="noStrike" cap="none" baseline="0" dirty="0">
                          <a:solidFill>
                            <a:schemeClr val="tx2"/>
                          </a:solidFill>
                          <a:latin typeface="Montserrat"/>
                          <a:ea typeface="Montserrat"/>
                          <a:cs typeface="Arial"/>
                          <a:sym typeface="Montserrat"/>
                        </a:rPr>
                        <a:t> </a:t>
                      </a:r>
                      <a:r>
                        <a:rPr lang="en-US" sz="1400" u="none" strike="noStrike" cap="none" baseline="0" dirty="0">
                          <a:solidFill>
                            <a:schemeClr val="tx2"/>
                          </a:solidFill>
                          <a:latin typeface="Montserrat"/>
                          <a:ea typeface="Montserrat"/>
                          <a:cs typeface="Arial"/>
                        </a:rPr>
                        <a:t>2026</a:t>
                      </a:r>
                      <a:endParaRPr sz="1400" baseline="0" dirty="0">
                        <a:solidFill>
                          <a:schemeClr val="tx2"/>
                        </a:solidFill>
                        <a:latin typeface="Montserrat"/>
                        <a:cs typeface="Arial"/>
                      </a:endParaRPr>
                    </a:p>
                  </a:txBody>
                  <a:tcPr marL="45725" marR="45725" marT="22863" marB="22863" anchor="ctr">
                    <a:lnL w="9525" cap="flat" cmpd="sng" algn="ctr">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lgn="ctr">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8197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752336" y="961319"/>
            <a:ext cx="10900069" cy="439544"/>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lIns="91440" tIns="45720" rIns="91440" bIns="45720" anchor="t">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2800" kern="0" dirty="0">
                <a:solidFill>
                  <a:srgbClr val="0065A2"/>
                </a:solidFill>
                <a:latin typeface="Montserrat SemiBold"/>
                <a:sym typeface="Mark OT Bold"/>
              </a:rPr>
              <a:t>Tips for Choosing the Right Fulbright Award</a:t>
            </a:r>
            <a:endParaRPr sz="2800" kern="0" dirty="0">
              <a:solidFill>
                <a:srgbClr val="0065A2"/>
              </a:solidFill>
              <a:latin typeface="Montserrat SemiBold"/>
              <a:sym typeface="Mark OT Bold"/>
            </a:endParaRPr>
          </a:p>
        </p:txBody>
      </p:sp>
      <p:sp>
        <p:nvSpPr>
          <p:cNvPr id="6" name="First &amp; Last Name, Position…">
            <a:extLst>
              <a:ext uri="{FF2B5EF4-FFF2-40B4-BE49-F238E27FC236}">
                <a16:creationId xmlns:a16="http://schemas.microsoft.com/office/drawing/2014/main" id="{300D3C15-CB58-4930-BBA7-E5FC16802F9D}"/>
              </a:ext>
            </a:extLst>
          </p:cNvPr>
          <p:cNvSpPr txBox="1"/>
          <p:nvPr/>
        </p:nvSpPr>
        <p:spPr>
          <a:xfrm>
            <a:off x="566667" y="1794866"/>
            <a:ext cx="7196888" cy="3000180"/>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lIns="91440" tIns="45720" rIns="91440" bIns="45720" anchor="t">
            <a:spAutoFit/>
          </a:bodyPr>
          <a:lstStyle/>
          <a:p>
            <a:pPr marL="342900" indent="-342900">
              <a:lnSpc>
                <a:spcPct val="150000"/>
              </a:lnSpc>
              <a:spcAft>
                <a:spcPts val="1200"/>
              </a:spcAft>
              <a:buClr>
                <a:srgbClr val="205E9F"/>
              </a:buClr>
              <a:buSzPct val="10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Montserrat"/>
              </a:rPr>
              <a:t>Choose the </a:t>
            </a:r>
            <a:r>
              <a:rPr lang="en-US" b="1" dirty="0">
                <a:solidFill>
                  <a:srgbClr val="0065A2"/>
                </a:solidFill>
                <a:latin typeface="Montserrat"/>
              </a:rPr>
              <a:t>most specific award </a:t>
            </a:r>
            <a:r>
              <a:rPr lang="en-US" dirty="0">
                <a:solidFill>
                  <a:srgbClr val="0065A2"/>
                </a:solidFill>
                <a:latin typeface="Montserrat"/>
              </a:rPr>
              <a:t>that meets your needs</a:t>
            </a:r>
          </a:p>
          <a:p>
            <a:pPr marL="342900" indent="-342900">
              <a:lnSpc>
                <a:spcPct val="150000"/>
              </a:lnSpc>
              <a:spcAft>
                <a:spcPts val="1200"/>
              </a:spcAft>
              <a:buClr>
                <a:srgbClr val="205E9F"/>
              </a:buClr>
              <a:buSzPct val="100000"/>
              <a:buFont typeface="Arial" panose="020B0604020202020204" pitchFamily="34" charset="0"/>
              <a:buChar char="•"/>
              <a:defRPr>
                <a:solidFill>
                  <a:srgbClr val="FAFFF8"/>
                </a:solidFill>
                <a:latin typeface="Mark OT Light"/>
                <a:ea typeface="Mark OT Light"/>
                <a:cs typeface="Mark OT Light"/>
                <a:sym typeface="Mark OT Light"/>
              </a:defRPr>
            </a:pPr>
            <a:r>
              <a:rPr lang="en-US" b="1" dirty="0">
                <a:solidFill>
                  <a:srgbClr val="0065A2"/>
                </a:solidFill>
                <a:latin typeface="Montserrat"/>
              </a:rPr>
              <a:t>Target</a:t>
            </a:r>
            <a:r>
              <a:rPr lang="en-US" dirty="0">
                <a:solidFill>
                  <a:srgbClr val="0065A2"/>
                </a:solidFill>
                <a:latin typeface="Montserrat"/>
              </a:rPr>
              <a:t> your search by country, discipline, or award type</a:t>
            </a:r>
          </a:p>
          <a:p>
            <a:pPr marL="342900" indent="-342900">
              <a:lnSpc>
                <a:spcPct val="150000"/>
              </a:lnSpc>
              <a:spcAft>
                <a:spcPts val="1200"/>
              </a:spcAft>
              <a:buClr>
                <a:srgbClr val="205E9F"/>
              </a:buClr>
              <a:buSzPct val="10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Montserrat"/>
              </a:rPr>
              <a:t>Explore </a:t>
            </a:r>
            <a:r>
              <a:rPr lang="en-US" b="1" dirty="0">
                <a:solidFill>
                  <a:srgbClr val="0065A2"/>
                </a:solidFill>
                <a:latin typeface="Montserrat"/>
              </a:rPr>
              <a:t>“Hidden Gems”—</a:t>
            </a:r>
            <a:r>
              <a:rPr lang="en-US" dirty="0">
                <a:solidFill>
                  <a:srgbClr val="0065A2"/>
                </a:solidFill>
                <a:latin typeface="Montserrat"/>
              </a:rPr>
              <a:t>less competitive but rewarding opportunities</a:t>
            </a:r>
          </a:p>
          <a:p>
            <a:pPr marL="342900" indent="-342900">
              <a:lnSpc>
                <a:spcPct val="150000"/>
              </a:lnSpc>
              <a:spcAft>
                <a:spcPts val="1200"/>
              </a:spcAft>
              <a:buClr>
                <a:srgbClr val="205E9F"/>
              </a:buClr>
              <a:buSzPct val="10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Montserrat"/>
              </a:rPr>
              <a:t>Check if you're eligible for </a:t>
            </a:r>
            <a:r>
              <a:rPr lang="en-US" b="1" dirty="0">
                <a:solidFill>
                  <a:srgbClr val="0065A2"/>
                </a:solidFill>
                <a:latin typeface="Montserrat"/>
              </a:rPr>
              <a:t>Postdoctoral</a:t>
            </a:r>
            <a:r>
              <a:rPr lang="en-US" dirty="0">
                <a:solidFill>
                  <a:srgbClr val="0065A2"/>
                </a:solidFill>
                <a:latin typeface="Montserrat"/>
              </a:rPr>
              <a:t> or </a:t>
            </a:r>
            <a:r>
              <a:rPr lang="en-US" b="1" dirty="0">
                <a:solidFill>
                  <a:srgbClr val="0065A2"/>
                </a:solidFill>
                <a:latin typeface="Montserrat"/>
              </a:rPr>
              <a:t>Distinguished Awards</a:t>
            </a:r>
          </a:p>
        </p:txBody>
      </p:sp>
      <p:pic>
        <p:nvPicPr>
          <p:cNvPr id="5" name="Picture 4" descr="A person holding a turtle&#10;&#10;AI-generated content may be incorrect.">
            <a:extLst>
              <a:ext uri="{FF2B5EF4-FFF2-40B4-BE49-F238E27FC236}">
                <a16:creationId xmlns:a16="http://schemas.microsoft.com/office/drawing/2014/main" id="{4567CEA6-17E1-5509-4B6C-FEE114D1D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789" y="1794866"/>
            <a:ext cx="3712616" cy="2784462"/>
          </a:xfrm>
          <a:prstGeom prst="rect">
            <a:avLst/>
          </a:prstGeom>
        </p:spPr>
      </p:pic>
      <p:sp>
        <p:nvSpPr>
          <p:cNvPr id="7" name="TextBox 6">
            <a:extLst>
              <a:ext uri="{FF2B5EF4-FFF2-40B4-BE49-F238E27FC236}">
                <a16:creationId xmlns:a16="http://schemas.microsoft.com/office/drawing/2014/main" id="{B2FCC5B2-638E-0240-3036-4C1E55F62AAA}"/>
              </a:ext>
            </a:extLst>
          </p:cNvPr>
          <p:cNvSpPr txBox="1"/>
          <p:nvPr/>
        </p:nvSpPr>
        <p:spPr>
          <a:xfrm>
            <a:off x="566667" y="4795046"/>
            <a:ext cx="11271406" cy="876522"/>
          </a:xfrm>
          <a:prstGeom prst="rect">
            <a:avLst/>
          </a:prstGeom>
          <a:noFill/>
        </p:spPr>
        <p:txBody>
          <a:bodyPr wrap="square" rtlCol="0">
            <a:spAutoFit/>
          </a:bodyPr>
          <a:lstStyle/>
          <a:p>
            <a:pPr marL="342900" indent="-342900">
              <a:lnSpc>
                <a:spcPct val="150000"/>
              </a:lnSpc>
              <a:spcAft>
                <a:spcPts val="1200"/>
              </a:spcAft>
              <a:buClr>
                <a:srgbClr val="205E9F"/>
              </a:buClr>
              <a:buSzPct val="10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Montserrat"/>
              </a:rPr>
              <a:t>Reflect on your </a:t>
            </a:r>
            <a:r>
              <a:rPr lang="en-US" b="1" dirty="0">
                <a:solidFill>
                  <a:srgbClr val="0065A2"/>
                </a:solidFill>
                <a:latin typeface="Montserrat"/>
              </a:rPr>
              <a:t>career stage</a:t>
            </a:r>
            <a:r>
              <a:rPr lang="en-US" dirty="0">
                <a:solidFill>
                  <a:srgbClr val="0065A2"/>
                </a:solidFill>
                <a:latin typeface="Montserrat"/>
              </a:rPr>
              <a:t>, field trends, global events, and any </a:t>
            </a:r>
            <a:r>
              <a:rPr lang="en-US" b="1" dirty="0">
                <a:solidFill>
                  <a:srgbClr val="0065A2"/>
                </a:solidFill>
                <a:latin typeface="Montserrat"/>
              </a:rPr>
              <a:t>personal or professional constraints </a:t>
            </a:r>
            <a:r>
              <a:rPr lang="en-US" dirty="0">
                <a:solidFill>
                  <a:srgbClr val="0065A2"/>
                </a:solidFill>
                <a:latin typeface="Montserrat"/>
              </a:rPr>
              <a:t>(e.g., ability to take leave)</a:t>
            </a:r>
          </a:p>
        </p:txBody>
      </p:sp>
    </p:spTree>
    <p:extLst>
      <p:ext uri="{BB962C8B-B14F-4D97-AF65-F5344CB8AC3E}">
        <p14:creationId xmlns:p14="http://schemas.microsoft.com/office/powerpoint/2010/main" val="3392119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esentation Name…"/>
          <p:cNvSpPr txBox="1"/>
          <p:nvPr/>
        </p:nvSpPr>
        <p:spPr>
          <a:xfrm>
            <a:off x="206822" y="2426035"/>
            <a:ext cx="11295511" cy="1087670"/>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algn="ctr">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92D050"/>
                </a:solidFill>
                <a:latin typeface="Montserrat SemiBold"/>
                <a:sym typeface="Mark OT Bold"/>
              </a:rPr>
              <a:t>Title of Country/Discipline/ “Awards for” etc.</a:t>
            </a:r>
            <a:endParaRPr lang="en-US" sz="10000" dirty="0">
              <a:solidFill>
                <a:srgbClr val="92D050"/>
              </a:solidFill>
              <a:latin typeface="Mark OT Bold"/>
              <a:sym typeface="Mark OT Bold"/>
            </a:endParaRPr>
          </a:p>
        </p:txBody>
      </p:sp>
      <p:sp>
        <p:nvSpPr>
          <p:cNvPr id="2" name="TextBox 1">
            <a:extLst>
              <a:ext uri="{FF2B5EF4-FFF2-40B4-BE49-F238E27FC236}">
                <a16:creationId xmlns:a16="http://schemas.microsoft.com/office/drawing/2014/main" id="{DB0DF286-9CFE-88BC-F3F5-DA809B64E959}"/>
              </a:ext>
            </a:extLst>
          </p:cNvPr>
          <p:cNvSpPr txBox="1"/>
          <p:nvPr/>
        </p:nvSpPr>
        <p:spPr>
          <a:xfrm>
            <a:off x="4148426" y="3727269"/>
            <a:ext cx="3895148" cy="1754326"/>
          </a:xfrm>
          <a:prstGeom prst="rect">
            <a:avLst/>
          </a:prstGeom>
          <a:noFill/>
        </p:spPr>
        <p:txBody>
          <a:bodyPr wrap="square" rtlCol="0">
            <a:spAutoFit/>
          </a:bodyPr>
          <a:lstStyle/>
          <a:p>
            <a:r>
              <a:rPr lang="en-US" sz="1800" b="1" dirty="0">
                <a:solidFill>
                  <a:srgbClr val="92D050"/>
                </a:solidFill>
                <a:latin typeface="Montserrat SemiBold"/>
                <a:sym typeface="Wingdings" panose="05000000000000000000" pitchFamily="2" charset="2"/>
              </a:rPr>
              <a:t>[Insert country slides after this slide OR award slides. Use the “Reuse Slides” function for country slides to preserve formatting.]</a:t>
            </a:r>
            <a:endParaRPr lang="en-US" sz="1800" b="1" dirty="0">
              <a:solidFill>
                <a:schemeClr val="bg1"/>
              </a:solidFill>
              <a:latin typeface="Montserrat SemiBold"/>
              <a:sym typeface="Wingdings" panose="05000000000000000000" pitchFamily="2" charset="2"/>
            </a:endParaRPr>
          </a:p>
          <a:p>
            <a:endParaRPr lang="en-US" dirty="0"/>
          </a:p>
        </p:txBody>
      </p:sp>
    </p:spTree>
    <p:extLst>
      <p:ext uri="{BB962C8B-B14F-4D97-AF65-F5344CB8AC3E}">
        <p14:creationId xmlns:p14="http://schemas.microsoft.com/office/powerpoint/2010/main" val="2343556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C9968-DAB9-DFA8-E8B6-DF2BAC45ADDB}"/>
            </a:ext>
          </a:extLst>
        </p:cNvPr>
        <p:cNvGrpSpPr/>
        <p:nvPr/>
      </p:nvGrpSpPr>
      <p:grpSpPr>
        <a:xfrm>
          <a:off x="0" y="0"/>
          <a:ext cx="0" cy="0"/>
          <a:chOff x="0" y="0"/>
          <a:chExt cx="0" cy="0"/>
        </a:xfrm>
      </p:grpSpPr>
      <p:sp>
        <p:nvSpPr>
          <p:cNvPr id="2" name="Presentation Name…">
            <a:extLst>
              <a:ext uri="{FF2B5EF4-FFF2-40B4-BE49-F238E27FC236}">
                <a16:creationId xmlns:a16="http://schemas.microsoft.com/office/drawing/2014/main" id="{607E46D1-7BA2-85C6-7CDE-9631C91FA6A4}"/>
              </a:ext>
            </a:extLst>
          </p:cNvPr>
          <p:cNvSpPr txBox="1"/>
          <p:nvPr/>
        </p:nvSpPr>
        <p:spPr>
          <a:xfrm>
            <a:off x="521124" y="1014938"/>
            <a:ext cx="7192218" cy="538802"/>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lIns="91440" tIns="45720" rIns="91440" bIns="45720" anchor="t">
            <a:spAutoFit/>
          </a:bodyPr>
          <a:lstStyle/>
          <a:p>
            <a:pPr>
              <a:lnSpc>
                <a:spcPct val="80000"/>
              </a:lnSpc>
              <a:spcAft>
                <a:spcPts val="600"/>
              </a:spcAft>
              <a:defRPr sz="10000">
                <a:solidFill>
                  <a:srgbClr val="FAFFF8"/>
                </a:solidFill>
                <a:latin typeface="Mark OT Bold"/>
                <a:ea typeface="Mark OT Bold"/>
                <a:cs typeface="Mark OT Bold"/>
                <a:sym typeface="Mark OT Bold"/>
              </a:defRPr>
            </a:pPr>
            <a:r>
              <a:rPr lang="en-US" sz="3600" kern="0" dirty="0">
                <a:solidFill>
                  <a:srgbClr val="92D050"/>
                </a:solidFill>
                <a:latin typeface="Montserrat SemiBold"/>
                <a:sym typeface="Mark OT Bold"/>
              </a:rPr>
              <a:t>Region Name or Subheading</a:t>
            </a:r>
          </a:p>
        </p:txBody>
      </p:sp>
      <p:sp>
        <p:nvSpPr>
          <p:cNvPr id="7" name="TextBox 6">
            <a:extLst>
              <a:ext uri="{FF2B5EF4-FFF2-40B4-BE49-F238E27FC236}">
                <a16:creationId xmlns:a16="http://schemas.microsoft.com/office/drawing/2014/main" id="{2EA7D152-5B9F-C9D1-ADF2-E2FAEFCF6FAF}"/>
              </a:ext>
            </a:extLst>
          </p:cNvPr>
          <p:cNvSpPr txBox="1"/>
          <p:nvPr/>
        </p:nvSpPr>
        <p:spPr>
          <a:xfrm>
            <a:off x="521124" y="1553740"/>
            <a:ext cx="11169690" cy="2836033"/>
          </a:xfrm>
          <a:prstGeom prst="rect">
            <a:avLst/>
          </a:prstGeom>
          <a:noFill/>
        </p:spPr>
        <p:txBody>
          <a:bodyPr wrap="square" lIns="91440" tIns="45720" rIns="91440" bIns="45720" anchor="t">
            <a:spAutoFit/>
          </a:bodyPr>
          <a:lstStyle/>
          <a:p>
            <a:pPr>
              <a:lnSpc>
                <a:spcPct val="125000"/>
              </a:lnSpc>
              <a:buClr>
                <a:srgbClr val="0095D9"/>
              </a:buClr>
              <a:buSzPct val="120000"/>
              <a:defRPr>
                <a:solidFill>
                  <a:srgbClr val="FAFFF8"/>
                </a:solidFill>
                <a:latin typeface="Mark OT Light"/>
                <a:ea typeface="Mark OT Light"/>
                <a:cs typeface="Mark OT Light"/>
                <a:sym typeface="Mark OT Light"/>
              </a:defRPr>
            </a:pPr>
            <a:endParaRPr lang="en-US" sz="1600" dirty="0">
              <a:solidFill>
                <a:srgbClr val="0065A2"/>
              </a:solidFill>
              <a:latin typeface="Montserrat Medium"/>
            </a:endParaRPr>
          </a:p>
          <a:p>
            <a:pPr>
              <a:lnSpc>
                <a:spcPct val="125000"/>
              </a:lnSpc>
              <a:buClr>
                <a:srgbClr val="0095D9"/>
              </a:buClr>
              <a:buSzPct val="120000"/>
              <a:defRPr>
                <a:solidFill>
                  <a:srgbClr val="FAFFF8"/>
                </a:solidFill>
                <a:latin typeface="Mark OT Light"/>
                <a:ea typeface="Mark OT Light"/>
                <a:cs typeface="Mark OT Light"/>
                <a:sym typeface="Mark OT Light"/>
              </a:defRPr>
            </a:pPr>
            <a:r>
              <a:rPr lang="en-US" sz="1600" b="1" dirty="0">
                <a:solidFill>
                  <a:srgbClr val="008BC8"/>
                </a:solidFill>
                <a:latin typeface="Montserrat Medium"/>
              </a:rPr>
              <a:t>NEW</a:t>
            </a:r>
            <a:endParaRPr lang="en-US" sz="1600" dirty="0">
              <a:solidFill>
                <a:srgbClr val="008BC8"/>
              </a:solidFill>
              <a:latin typeface="Montserrat Medium"/>
            </a:endParaRPr>
          </a:p>
          <a:p>
            <a:pPr marL="285750" indent="-285750">
              <a:lnSpc>
                <a:spcPct val="125000"/>
              </a:lnSpc>
              <a:buClr>
                <a:srgbClr val="0095D9"/>
              </a:buClr>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b="1" dirty="0">
                <a:solidFill>
                  <a:srgbClr val="0065A2"/>
                </a:solidFill>
                <a:highlight>
                  <a:srgbClr val="00FF00"/>
                </a:highlight>
                <a:latin typeface="Montserrat Medium"/>
                <a:ea typeface="+mn-lt"/>
                <a:cs typeface="+mn-lt"/>
              </a:rPr>
              <a:t>Country: </a:t>
            </a:r>
            <a:r>
              <a:rPr lang="en-US" sz="1600" dirty="0">
                <a:solidFill>
                  <a:srgbClr val="0065A2"/>
                </a:solidFill>
                <a:highlight>
                  <a:srgbClr val="00FF00"/>
                </a:highlight>
                <a:latin typeface="Montserrat Medium"/>
                <a:ea typeface="+mn-lt"/>
                <a:cs typeface="+mn-lt"/>
              </a:rPr>
              <a:t>Award Name [Insert Link to Award]</a:t>
            </a:r>
          </a:p>
          <a:p>
            <a:pPr marL="285750" indent="-285750">
              <a:lnSpc>
                <a:spcPct val="125000"/>
              </a:lnSpc>
              <a:buClr>
                <a:srgbClr val="0095D9"/>
              </a:buClr>
              <a:buSzPct val="120000"/>
              <a:buFont typeface="Arial" panose="020B0604020202020204" pitchFamily="34" charset="0"/>
              <a:buChar char="•"/>
              <a:defRPr>
                <a:solidFill>
                  <a:srgbClr val="FAFFF8"/>
                </a:solidFill>
                <a:latin typeface="Mark OT Light"/>
                <a:ea typeface="Mark OT Light"/>
                <a:cs typeface="Mark OT Light"/>
                <a:sym typeface="Mark OT Light"/>
              </a:defRPr>
            </a:pPr>
            <a:endParaRPr lang="en-US" sz="1600" dirty="0">
              <a:solidFill>
                <a:srgbClr val="0065A2"/>
              </a:solidFill>
              <a:latin typeface="Montserrat Medium"/>
              <a:ea typeface="+mn-lt"/>
              <a:cs typeface="+mn-lt"/>
            </a:endParaRPr>
          </a:p>
          <a:p>
            <a:pPr>
              <a:lnSpc>
                <a:spcPct val="125000"/>
              </a:lnSpc>
              <a:buClr>
                <a:srgbClr val="0095D9"/>
              </a:buClr>
              <a:buSzPct val="120000"/>
              <a:defRPr>
                <a:solidFill>
                  <a:srgbClr val="FAFFF8"/>
                </a:solidFill>
                <a:latin typeface="Mark OT Light"/>
                <a:ea typeface="Mark OT Light"/>
                <a:cs typeface="Mark OT Light"/>
                <a:sym typeface="Mark OT Light"/>
              </a:defRPr>
            </a:pPr>
            <a:r>
              <a:rPr lang="en-US" sz="1600" b="1" dirty="0">
                <a:solidFill>
                  <a:srgbClr val="008BC8"/>
                </a:solidFill>
                <a:latin typeface="Montserrat Medium"/>
              </a:rPr>
              <a:t>Featured</a:t>
            </a:r>
          </a:p>
          <a:p>
            <a:pPr marL="285750" indent="-285750">
              <a:lnSpc>
                <a:spcPct val="125000"/>
              </a:lnSpc>
              <a:buClr>
                <a:srgbClr val="0095D9"/>
              </a:buClr>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b="1" dirty="0">
                <a:solidFill>
                  <a:srgbClr val="0065A2"/>
                </a:solidFill>
                <a:highlight>
                  <a:srgbClr val="00FF00"/>
                </a:highlight>
                <a:latin typeface="Montserrat Medium"/>
                <a:ea typeface="+mn-lt"/>
                <a:cs typeface="+mn-lt"/>
              </a:rPr>
              <a:t>Country: </a:t>
            </a:r>
            <a:r>
              <a:rPr lang="en-US" sz="1600" dirty="0">
                <a:solidFill>
                  <a:srgbClr val="0065A2"/>
                </a:solidFill>
                <a:highlight>
                  <a:srgbClr val="00FF00"/>
                </a:highlight>
                <a:latin typeface="Montserrat Medium"/>
                <a:ea typeface="+mn-lt"/>
                <a:cs typeface="+mn-lt"/>
              </a:rPr>
              <a:t>Award Name [Insert Link to Award]</a:t>
            </a:r>
          </a:p>
          <a:p>
            <a:pPr marL="285750" indent="-285750">
              <a:lnSpc>
                <a:spcPct val="125000"/>
              </a:lnSpc>
              <a:buClr>
                <a:srgbClr val="0095D9"/>
              </a:buClr>
              <a:buSzPct val="120000"/>
              <a:buFont typeface="Arial" panose="020B0604020202020204" pitchFamily="34" charset="0"/>
              <a:buChar char="•"/>
              <a:defRPr>
                <a:solidFill>
                  <a:srgbClr val="FAFFF8"/>
                </a:solidFill>
                <a:latin typeface="Mark OT Light"/>
                <a:ea typeface="Mark OT Light"/>
                <a:cs typeface="Mark OT Light"/>
                <a:sym typeface="Mark OT Light"/>
              </a:defRPr>
            </a:pPr>
            <a:endParaRPr lang="en-US" sz="1600" dirty="0">
              <a:solidFill>
                <a:srgbClr val="0065A2"/>
              </a:solidFill>
              <a:latin typeface="Montserrat Medium"/>
              <a:ea typeface="+mn-lt"/>
              <a:cs typeface="+mn-lt"/>
            </a:endParaRPr>
          </a:p>
          <a:p>
            <a:pPr marL="285750" indent="-285750">
              <a:lnSpc>
                <a:spcPct val="125000"/>
              </a:lnSpc>
              <a:buClr>
                <a:srgbClr val="0095D9"/>
              </a:buClr>
              <a:buSzPct val="120000"/>
              <a:buFont typeface="Arial" panose="020B0604020202020204" pitchFamily="34" charset="0"/>
              <a:buChar char="•"/>
              <a:defRPr>
                <a:solidFill>
                  <a:srgbClr val="FAFFF8"/>
                </a:solidFill>
                <a:latin typeface="Mark OT Light"/>
                <a:ea typeface="Mark OT Light"/>
                <a:cs typeface="Mark OT Light"/>
                <a:sym typeface="Mark OT Light"/>
              </a:defRPr>
            </a:pPr>
            <a:endParaRPr lang="en-US" sz="1600" b="1" dirty="0">
              <a:solidFill>
                <a:srgbClr val="0065A2"/>
              </a:solidFill>
              <a:latin typeface="Montserrat Medium"/>
              <a:ea typeface="+mn-lt"/>
              <a:cs typeface="+mn-lt"/>
            </a:endParaRPr>
          </a:p>
          <a:p>
            <a:pPr>
              <a:lnSpc>
                <a:spcPct val="125000"/>
              </a:lnSpc>
              <a:buClr>
                <a:srgbClr val="0095D9"/>
              </a:buClr>
              <a:buSzPct val="120000"/>
              <a:defRPr>
                <a:solidFill>
                  <a:srgbClr val="FAFFF8"/>
                </a:solidFill>
                <a:latin typeface="Mark OT Light"/>
                <a:ea typeface="Mark OT Light"/>
                <a:cs typeface="Mark OT Light"/>
                <a:sym typeface="Mark OT Light"/>
              </a:defRPr>
            </a:pPr>
            <a:r>
              <a:rPr lang="en-US" sz="1600" b="1" dirty="0">
                <a:solidFill>
                  <a:srgbClr val="92D050"/>
                </a:solidFill>
                <a:latin typeface="Montserrat Medium"/>
                <a:ea typeface="+mn-lt"/>
                <a:cs typeface="+mn-lt"/>
              </a:rPr>
              <a:t>Try to stick to no more than 8 awards per slide</a:t>
            </a:r>
            <a:endParaRPr lang="en-US" sz="1600" b="1" dirty="0">
              <a:solidFill>
                <a:srgbClr val="92D050"/>
              </a:solidFill>
              <a:latin typeface="Montserrat Medium"/>
            </a:endParaRPr>
          </a:p>
        </p:txBody>
      </p:sp>
      <p:sp>
        <p:nvSpPr>
          <p:cNvPr id="3" name="TextBox 2">
            <a:extLst>
              <a:ext uri="{FF2B5EF4-FFF2-40B4-BE49-F238E27FC236}">
                <a16:creationId xmlns:a16="http://schemas.microsoft.com/office/drawing/2014/main" id="{0B6AEB17-156B-634C-0BA1-E4F42025CAB7}"/>
              </a:ext>
            </a:extLst>
          </p:cNvPr>
          <p:cNvSpPr txBox="1"/>
          <p:nvPr/>
        </p:nvSpPr>
        <p:spPr>
          <a:xfrm>
            <a:off x="8143266" y="716670"/>
            <a:ext cx="35746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dirty="0">
                <a:solidFill>
                  <a:srgbClr val="009ED5"/>
                </a:solidFill>
                <a:highlight>
                  <a:srgbClr val="00FF00"/>
                </a:highlight>
              </a:rPr>
              <a:t>inbox/scholars@iie.org</a:t>
            </a: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034B45ED-F8B1-53B1-794A-1AA85C08B7DD}"/>
                  </a:ext>
                </a:extLst>
              </p:cNvPr>
              <p:cNvGraphicFramePr>
                <a:graphicFrameLocks noChangeAspect="1"/>
              </p:cNvGraphicFramePr>
              <p:nvPr>
                <p:extLst>
                  <p:ext uri="{D42A27DB-BD31-4B8C-83A1-F6EECF244321}">
                    <p14:modId xmlns:p14="http://schemas.microsoft.com/office/powerpoint/2010/main" val="117051228"/>
                  </p:ext>
                </p:extLst>
              </p:nvPr>
            </p:nvGraphicFramePr>
            <p:xfrm>
              <a:off x="-3302000" y="3422650"/>
              <a:ext cx="3048000" cy="1714500"/>
            </p:xfrm>
            <a:graphic>
              <a:graphicData uri="http://schemas.microsoft.com/office/powerpoint/2016/slidezoom">
                <pslz:sldZm>
                  <pslz:sldZmObj sldId="362" cId="3031479214">
                    <pslz:zmPr id="{B0AF17D2-89AB-470B-9573-642929342BFC}"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Slide Zoom 4">
                <a:hlinkClick r:id="rId4" action="ppaction://hlinksldjump"/>
                <a:extLst>
                  <a:ext uri="{FF2B5EF4-FFF2-40B4-BE49-F238E27FC236}">
                    <a16:creationId xmlns:a16="http://schemas.microsoft.com/office/drawing/2014/main" id="{034B45ED-F8B1-53B1-794A-1AA85C08B7DD}"/>
                  </a:ext>
                </a:extLst>
              </p:cNvPr>
              <p:cNvPicPr>
                <a:picLocks noGrp="1" noRot="1" noChangeAspect="1" noMove="1" noResize="1" noEditPoints="1" noAdjustHandles="1" noChangeArrowheads="1" noChangeShapeType="1"/>
              </p:cNvPicPr>
              <p:nvPr/>
            </p:nvPicPr>
            <p:blipFill>
              <a:blip r:embed="rId5"/>
              <a:stretch>
                <a:fillRect/>
              </a:stretch>
            </p:blipFill>
            <p:spPr>
              <a:xfrm>
                <a:off x="-3302000" y="3422650"/>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031479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esentation Name…">
            <a:extLst>
              <a:ext uri="{FF2B5EF4-FFF2-40B4-BE49-F238E27FC236}">
                <a16:creationId xmlns:a16="http://schemas.microsoft.com/office/drawing/2014/main" id="{873F6AF1-B8BC-0842-FA57-ACA1688A9BB4}"/>
              </a:ext>
            </a:extLst>
          </p:cNvPr>
          <p:cNvSpPr txBox="1"/>
          <p:nvPr/>
        </p:nvSpPr>
        <p:spPr>
          <a:xfrm>
            <a:off x="291830" y="1105287"/>
            <a:ext cx="11608340" cy="5416868"/>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lIns="45720" tIns="45720" rIns="45720" bIns="45720" anchor="t">
            <a:spAutoFit/>
          </a:bodyPr>
          <a:lstStyle/>
          <a:p>
            <a:pPr algn="ctr">
              <a:spcAft>
                <a:spcPts val="600"/>
              </a:spcAft>
              <a:defRPr sz="10000">
                <a:solidFill>
                  <a:srgbClr val="FAFFF8"/>
                </a:solidFill>
                <a:latin typeface="Mark OT Bold"/>
                <a:ea typeface="Mark OT Bold"/>
                <a:cs typeface="Mark OT Bold"/>
                <a:sym typeface="Mark OT Bold"/>
              </a:defRPr>
            </a:pPr>
            <a:endParaRPr lang="en-US" sz="4000" dirty="0">
              <a:solidFill>
                <a:srgbClr val="92D050"/>
              </a:solidFill>
              <a:latin typeface="Montserrat SemiBold"/>
              <a:sym typeface="Mark OT Bold"/>
            </a:endParaRPr>
          </a:p>
          <a:p>
            <a:pPr marL="0" marR="0" lvl="0" indent="0" algn="ctr" defTabSz="914400">
              <a:lnSpc>
                <a:spcPct val="100000"/>
              </a:lnSpc>
              <a:spcBef>
                <a:spcPts val="0"/>
              </a:spcBef>
              <a:spcAft>
                <a:spcPts val="600"/>
              </a:spcAft>
              <a:buClrTx/>
              <a:buSzTx/>
              <a:buFontTx/>
              <a:buNone/>
              <a:tabLst/>
              <a:defRPr sz="10000">
                <a:solidFill>
                  <a:srgbClr val="FAFFF8"/>
                </a:solidFill>
                <a:latin typeface="Mark OT Bold"/>
                <a:ea typeface="Mark OT Bold"/>
                <a:cs typeface="Mark OT Bold"/>
                <a:sym typeface="Mark OT Bold"/>
              </a:defRPr>
            </a:pPr>
            <a:r>
              <a:rPr lang="en-US" sz="4000" dirty="0">
                <a:solidFill>
                  <a:srgbClr val="92D050"/>
                </a:solidFill>
                <a:latin typeface="Montserrat SemiBold"/>
                <a:sym typeface="Mark OT Bold"/>
              </a:rPr>
              <a:t>Alum Name</a:t>
            </a:r>
            <a:endParaRPr lang="en-US" dirty="0">
              <a:latin typeface="Montserrat SemiBold"/>
            </a:endParaRPr>
          </a:p>
          <a:p>
            <a:pPr algn="ctr">
              <a:spcAft>
                <a:spcPts val="600"/>
              </a:spcAft>
              <a:defRPr sz="10000">
                <a:solidFill>
                  <a:srgbClr val="FAFFF8"/>
                </a:solidFill>
                <a:latin typeface="Mark OT Bold"/>
                <a:ea typeface="Mark OT Bold"/>
                <a:cs typeface="Mark OT Bold"/>
                <a:sym typeface="Mark OT Bold"/>
              </a:defRPr>
            </a:pPr>
            <a:r>
              <a:rPr lang="en-US" sz="2400" dirty="0">
                <a:solidFill>
                  <a:srgbClr val="92D050"/>
                </a:solidFill>
                <a:latin typeface="Montserrat SemiBold"/>
              </a:rPr>
              <a:t>Alum Home Institution</a:t>
            </a:r>
            <a:r>
              <a:rPr lang="en-US" sz="2400" dirty="0">
                <a:solidFill>
                  <a:schemeClr val="bg1"/>
                </a:solidFill>
                <a:latin typeface="Montserrat SemiBold"/>
              </a:rPr>
              <a:t> </a:t>
            </a:r>
            <a:r>
              <a:rPr lang="en-US" sz="2400" dirty="0">
                <a:solidFill>
                  <a:schemeClr val="bg1"/>
                </a:solidFill>
                <a:latin typeface="Montserrat SemiBold"/>
                <a:sym typeface="Wingdings" panose="05000000000000000000" pitchFamily="2" charset="2"/>
              </a:rPr>
              <a:t> </a:t>
            </a:r>
            <a:r>
              <a:rPr lang="en-US" sz="2400" dirty="0">
                <a:solidFill>
                  <a:srgbClr val="92D050"/>
                </a:solidFill>
                <a:latin typeface="Montserrat SemiBold"/>
                <a:sym typeface="Wingdings" panose="05000000000000000000" pitchFamily="2" charset="2"/>
              </a:rPr>
              <a:t>Alum Host Institution</a:t>
            </a:r>
            <a:endParaRPr lang="en-US" sz="2400" dirty="0">
              <a:solidFill>
                <a:schemeClr val="bg1"/>
              </a:solidFill>
              <a:latin typeface="Montserrat SemiBold"/>
              <a:sym typeface="Wingdings" panose="05000000000000000000" pitchFamily="2" charset="2"/>
            </a:endParaRPr>
          </a:p>
          <a:p>
            <a:pPr algn="ctr">
              <a:spcAft>
                <a:spcPts val="600"/>
              </a:spcAft>
              <a:defRPr sz="10000">
                <a:solidFill>
                  <a:srgbClr val="FAFFF8"/>
                </a:solidFill>
                <a:latin typeface="Mark OT Bold"/>
                <a:ea typeface="Mark OT Bold"/>
                <a:cs typeface="Mark OT Bold"/>
                <a:sym typeface="Mark OT Bold"/>
              </a:defRPr>
            </a:pPr>
            <a:endParaRPr lang="en-US" sz="2400" b="1" dirty="0">
              <a:solidFill>
                <a:schemeClr val="bg1"/>
              </a:solidFill>
              <a:latin typeface="Montserrat SemiBold"/>
              <a:sym typeface="Wingdings" panose="05000000000000000000" pitchFamily="2" charset="2"/>
            </a:endParaRPr>
          </a:p>
          <a:p>
            <a:pPr algn="ctr">
              <a:spcAft>
                <a:spcPts val="600"/>
              </a:spcAft>
              <a:defRPr sz="10000">
                <a:solidFill>
                  <a:srgbClr val="FAFFF8"/>
                </a:solidFill>
                <a:latin typeface="Mark OT Bold"/>
                <a:ea typeface="Mark OT Bold"/>
                <a:cs typeface="Mark OT Bold"/>
                <a:sym typeface="Mark OT Bold"/>
              </a:defRPr>
            </a:pPr>
            <a:endParaRPr lang="en-US" sz="2400" b="1" dirty="0">
              <a:solidFill>
                <a:schemeClr val="bg1"/>
              </a:solidFill>
              <a:latin typeface="Montserrat SemiBold"/>
              <a:sym typeface="Wingdings" panose="05000000000000000000" pitchFamily="2" charset="2"/>
            </a:endParaRPr>
          </a:p>
          <a:p>
            <a:pPr algn="ctr">
              <a:spcAft>
                <a:spcPts val="600"/>
              </a:spcAft>
              <a:defRPr sz="10000">
                <a:solidFill>
                  <a:srgbClr val="FAFFF8"/>
                </a:solidFill>
                <a:latin typeface="Mark OT Bold"/>
                <a:ea typeface="Mark OT Bold"/>
                <a:cs typeface="Mark OT Bold"/>
                <a:sym typeface="Mark OT Bold"/>
              </a:defRPr>
            </a:pPr>
            <a:r>
              <a:rPr lang="en-US" sz="2400" b="1" dirty="0">
                <a:solidFill>
                  <a:srgbClr val="92D050"/>
                </a:solidFill>
                <a:latin typeface="Montserrat SemiBold"/>
                <a:sym typeface="Wingdings" panose="05000000000000000000" pitchFamily="2" charset="2"/>
              </a:rPr>
              <a:t>Alum Award Cycle</a:t>
            </a:r>
            <a:endParaRPr lang="en-US" sz="2400" b="1" dirty="0">
              <a:solidFill>
                <a:schemeClr val="bg1"/>
              </a:solidFill>
              <a:latin typeface="Montserrat SemiBold"/>
              <a:sym typeface="Wingdings" panose="05000000000000000000" pitchFamily="2" charset="2"/>
            </a:endParaRPr>
          </a:p>
          <a:p>
            <a:pPr algn="ctr">
              <a:spcAft>
                <a:spcPts val="600"/>
              </a:spcAft>
              <a:defRPr sz="10000">
                <a:solidFill>
                  <a:srgbClr val="FAFFF8"/>
                </a:solidFill>
                <a:latin typeface="Mark OT Bold"/>
                <a:ea typeface="Mark OT Bold"/>
                <a:cs typeface="Mark OT Bold"/>
                <a:sym typeface="Mark OT Bold"/>
              </a:defRPr>
            </a:pPr>
            <a:r>
              <a:rPr lang="en-US" sz="2400" b="1" dirty="0">
                <a:solidFill>
                  <a:srgbClr val="92D050"/>
                </a:solidFill>
                <a:latin typeface="Montserrat SemiBold"/>
                <a:sym typeface="Wingdings" panose="05000000000000000000" pitchFamily="2" charset="2"/>
              </a:rPr>
              <a:t>Alum Award Type</a:t>
            </a:r>
            <a:endParaRPr lang="en-US" sz="2400" b="1" dirty="0">
              <a:solidFill>
                <a:srgbClr val="92D050"/>
              </a:solidFill>
              <a:latin typeface="Montserrat SemiBold"/>
            </a:endParaRPr>
          </a:p>
          <a:p>
            <a:pPr algn="ctr">
              <a:spcAft>
                <a:spcPts val="600"/>
              </a:spcAft>
              <a:defRPr sz="10000">
                <a:solidFill>
                  <a:srgbClr val="FAFFF8"/>
                </a:solidFill>
                <a:latin typeface="Mark OT Bold"/>
                <a:ea typeface="Mark OT Bold"/>
                <a:cs typeface="Mark OT Bold"/>
                <a:sym typeface="Mark OT Bold"/>
              </a:defRPr>
            </a:pPr>
            <a:endParaRPr lang="en-US" sz="2400" b="1" dirty="0">
              <a:solidFill>
                <a:schemeClr val="bg1"/>
              </a:solidFill>
              <a:latin typeface="Montserrat SemiBold"/>
              <a:sym typeface="Wingdings" panose="05000000000000000000" pitchFamily="2" charset="2"/>
            </a:endParaRPr>
          </a:p>
          <a:p>
            <a:pPr algn="ctr">
              <a:spcAft>
                <a:spcPts val="600"/>
              </a:spcAft>
              <a:defRPr sz="10000">
                <a:solidFill>
                  <a:srgbClr val="FAFFF8"/>
                </a:solidFill>
                <a:latin typeface="Mark OT Bold"/>
                <a:ea typeface="Mark OT Bold"/>
                <a:cs typeface="Mark OT Bold"/>
                <a:sym typeface="Mark OT Bold"/>
              </a:defRPr>
            </a:pPr>
            <a:endParaRPr lang="en-US" sz="2400" b="1" dirty="0">
              <a:solidFill>
                <a:schemeClr val="bg1"/>
              </a:solidFill>
              <a:latin typeface="Montserrat SemiBold"/>
              <a:sym typeface="Wingdings" panose="05000000000000000000" pitchFamily="2" charset="2"/>
            </a:endParaRPr>
          </a:p>
          <a:p>
            <a:pPr algn="ctr">
              <a:spcAft>
                <a:spcPts val="600"/>
              </a:spcAft>
              <a:defRPr sz="10000">
                <a:solidFill>
                  <a:srgbClr val="FAFFF8"/>
                </a:solidFill>
                <a:latin typeface="Mark OT Bold"/>
                <a:ea typeface="Mark OT Bold"/>
                <a:cs typeface="Mark OT Bold"/>
                <a:sym typeface="Mark OT Bold"/>
              </a:defRPr>
            </a:pPr>
            <a:endParaRPr lang="en-US" sz="2400" b="1" dirty="0">
              <a:solidFill>
                <a:schemeClr val="bg1"/>
              </a:solidFill>
              <a:latin typeface="Montserrat SemiBold"/>
              <a:sym typeface="Wingdings" panose="05000000000000000000" pitchFamily="2" charset="2"/>
            </a:endParaRPr>
          </a:p>
          <a:p>
            <a:pPr algn="ctr">
              <a:spcAft>
                <a:spcPts val="600"/>
              </a:spcAft>
              <a:defRPr sz="10000">
                <a:solidFill>
                  <a:srgbClr val="FAFFF8"/>
                </a:solidFill>
                <a:latin typeface="Mark OT Bold"/>
                <a:ea typeface="Mark OT Bold"/>
                <a:cs typeface="Mark OT Bold"/>
                <a:sym typeface="Mark OT Bold"/>
              </a:defRPr>
            </a:pPr>
            <a:endParaRPr lang="en-US" sz="2400" b="1" dirty="0">
              <a:solidFill>
                <a:schemeClr val="bg1"/>
              </a:solidFill>
              <a:latin typeface="Montserrat SemiBold"/>
            </a:endParaRPr>
          </a:p>
        </p:txBody>
      </p:sp>
    </p:spTree>
    <p:extLst>
      <p:ext uri="{BB962C8B-B14F-4D97-AF65-F5344CB8AC3E}">
        <p14:creationId xmlns:p14="http://schemas.microsoft.com/office/powerpoint/2010/main" val="122541361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181D9A-B9A0-B14E-FBEC-FBF5F24CFB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7383" y="672738"/>
            <a:ext cx="6917233" cy="5192032"/>
          </a:xfrm>
          <a:prstGeom prst="rect">
            <a:avLst/>
          </a:prstGeom>
          <a:noFill/>
          <a:ln w="38100">
            <a:solidFill>
              <a:srgbClr val="009ED5"/>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767095-AF9D-D18D-7DF0-9B537917E68F}"/>
              </a:ext>
            </a:extLst>
          </p:cNvPr>
          <p:cNvSpPr txBox="1"/>
          <p:nvPr/>
        </p:nvSpPr>
        <p:spPr>
          <a:xfrm>
            <a:off x="269966" y="2795451"/>
            <a:ext cx="1828800" cy="2308324"/>
          </a:xfrm>
          <a:prstGeom prst="rect">
            <a:avLst/>
          </a:prstGeom>
          <a:noFill/>
        </p:spPr>
        <p:txBody>
          <a:bodyPr wrap="square" rtlCol="0">
            <a:spAutoFit/>
          </a:bodyPr>
          <a:lstStyle/>
          <a:p>
            <a:r>
              <a:rPr lang="en-US" sz="1800" b="1" dirty="0">
                <a:solidFill>
                  <a:srgbClr val="92D050"/>
                </a:solidFill>
                <a:latin typeface="Montserrat SemiBold"/>
                <a:sym typeface="Wingdings" panose="05000000000000000000" pitchFamily="2" charset="2"/>
              </a:rPr>
              <a:t>[Replace photo with alum </a:t>
            </a:r>
            <a:r>
              <a:rPr lang="en-US" b="1" dirty="0">
                <a:solidFill>
                  <a:srgbClr val="92D050"/>
                </a:solidFill>
                <a:latin typeface="Montserrat SemiBold"/>
                <a:sym typeface="Wingdings" panose="05000000000000000000" pitchFamily="2" charset="2"/>
              </a:rPr>
              <a:t>photo, </a:t>
            </a:r>
            <a:r>
              <a:rPr lang="en-US" sz="1800" b="1" dirty="0">
                <a:solidFill>
                  <a:srgbClr val="92D050"/>
                </a:solidFill>
                <a:latin typeface="Montserrat SemiBold"/>
                <a:sym typeface="Wingdings" panose="05000000000000000000" pitchFamily="2" charset="2"/>
              </a:rPr>
              <a:t>use “Change Picture” to save size and border]</a:t>
            </a:r>
            <a:endParaRPr lang="en-US" sz="1800" b="1" dirty="0">
              <a:solidFill>
                <a:schemeClr val="bg1"/>
              </a:solidFill>
              <a:latin typeface="Montserrat SemiBold"/>
              <a:sym typeface="Wingdings" panose="05000000000000000000" pitchFamily="2" charset="2"/>
            </a:endParaRPr>
          </a:p>
          <a:p>
            <a:endParaRPr lang="en-US" dirty="0"/>
          </a:p>
        </p:txBody>
      </p:sp>
    </p:spTree>
    <p:extLst>
      <p:ext uri="{BB962C8B-B14F-4D97-AF65-F5344CB8AC3E}">
        <p14:creationId xmlns:p14="http://schemas.microsoft.com/office/powerpoint/2010/main" val="65261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181D9A-B9A0-B14E-FBEC-FBF5F24CFB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7383" y="672738"/>
            <a:ext cx="6917233" cy="5192032"/>
          </a:xfrm>
          <a:prstGeom prst="rect">
            <a:avLst/>
          </a:prstGeom>
          <a:noFill/>
          <a:ln w="38100">
            <a:solidFill>
              <a:srgbClr val="009ED5"/>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767095-AF9D-D18D-7DF0-9B537917E68F}"/>
              </a:ext>
            </a:extLst>
          </p:cNvPr>
          <p:cNvSpPr txBox="1"/>
          <p:nvPr/>
        </p:nvSpPr>
        <p:spPr>
          <a:xfrm>
            <a:off x="269966" y="2795451"/>
            <a:ext cx="1828800" cy="2308324"/>
          </a:xfrm>
          <a:prstGeom prst="rect">
            <a:avLst/>
          </a:prstGeom>
          <a:noFill/>
        </p:spPr>
        <p:txBody>
          <a:bodyPr wrap="square" rtlCol="0">
            <a:spAutoFit/>
          </a:bodyPr>
          <a:lstStyle/>
          <a:p>
            <a:r>
              <a:rPr lang="en-US" sz="1800" b="1" dirty="0">
                <a:solidFill>
                  <a:srgbClr val="92D050"/>
                </a:solidFill>
                <a:latin typeface="Montserrat SemiBold"/>
                <a:sym typeface="Wingdings" panose="05000000000000000000" pitchFamily="2" charset="2"/>
              </a:rPr>
              <a:t>[Replace photo with alum </a:t>
            </a:r>
            <a:r>
              <a:rPr lang="en-US" b="1" dirty="0">
                <a:solidFill>
                  <a:srgbClr val="92D050"/>
                </a:solidFill>
                <a:latin typeface="Montserrat SemiBold"/>
                <a:sym typeface="Wingdings" panose="05000000000000000000" pitchFamily="2" charset="2"/>
              </a:rPr>
              <a:t>photo, </a:t>
            </a:r>
            <a:r>
              <a:rPr lang="en-US" sz="1800" b="1" dirty="0">
                <a:solidFill>
                  <a:srgbClr val="92D050"/>
                </a:solidFill>
                <a:latin typeface="Montserrat SemiBold"/>
                <a:sym typeface="Wingdings" panose="05000000000000000000" pitchFamily="2" charset="2"/>
              </a:rPr>
              <a:t>use “Change Picture” to save size and border]</a:t>
            </a:r>
            <a:endParaRPr lang="en-US" sz="1800" b="1" dirty="0">
              <a:solidFill>
                <a:schemeClr val="bg1"/>
              </a:solidFill>
              <a:latin typeface="Montserrat SemiBold"/>
              <a:sym typeface="Wingdings" panose="05000000000000000000" pitchFamily="2" charset="2"/>
            </a:endParaRPr>
          </a:p>
          <a:p>
            <a:endParaRPr lang="en-US" dirty="0"/>
          </a:p>
        </p:txBody>
      </p:sp>
    </p:spTree>
    <p:extLst>
      <p:ext uri="{BB962C8B-B14F-4D97-AF65-F5344CB8AC3E}">
        <p14:creationId xmlns:p14="http://schemas.microsoft.com/office/powerpoint/2010/main" val="680151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613043" y="790028"/>
            <a:ext cx="10009650" cy="1834926"/>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lIns="45720" tIns="45720" rIns="45720" bIns="45720" anchor="t">
            <a:spAutoFit/>
          </a:bodyPr>
          <a:lstStyle/>
          <a:p>
            <a:pPr>
              <a:lnSpc>
                <a:spcPct val="150000"/>
              </a:lnSpc>
              <a:spcAft>
                <a:spcPts val="1200"/>
              </a:spcAft>
              <a:defRPr sz="10000">
                <a:solidFill>
                  <a:srgbClr val="FAFFF8"/>
                </a:solidFill>
                <a:latin typeface="Mark OT Bold"/>
                <a:ea typeface="Mark OT Bold"/>
                <a:cs typeface="Mark OT Bold"/>
                <a:sym typeface="Mark OT Bold"/>
              </a:defRPr>
            </a:pPr>
            <a:r>
              <a:rPr lang="en-US" sz="4000" dirty="0">
                <a:solidFill>
                  <a:srgbClr val="FFFF00"/>
                </a:solidFill>
                <a:latin typeface="Montserrat SemiBold"/>
              </a:rPr>
              <a:t>Fulbright U.S. Scholar Program: </a:t>
            </a:r>
            <a:r>
              <a:rPr lang="en-US" sz="4000" i="1" dirty="0">
                <a:solidFill>
                  <a:srgbClr val="FFFF00"/>
                </a:solidFill>
                <a:latin typeface="Montserrat SemiBold"/>
              </a:rPr>
              <a:t>Awards for 2026-2027</a:t>
            </a:r>
            <a:endParaRPr lang="en-US" sz="9600" i="1" dirty="0">
              <a:solidFill>
                <a:srgbClr val="FFFF00"/>
              </a:solidFill>
              <a:latin typeface="Montserrat" panose="00000500000000000000" pitchFamily="2" charset="0"/>
            </a:endParaRPr>
          </a:p>
        </p:txBody>
      </p:sp>
      <p:sp>
        <p:nvSpPr>
          <p:cNvPr id="3" name="First &amp; Last Name, Position…">
            <a:extLst>
              <a:ext uri="{FF2B5EF4-FFF2-40B4-BE49-F238E27FC236}">
                <a16:creationId xmlns:a16="http://schemas.microsoft.com/office/drawing/2014/main" id="{356E78C8-A0A7-3C12-0D09-49C996F79CF8}"/>
              </a:ext>
            </a:extLst>
          </p:cNvPr>
          <p:cNvSpPr txBox="1"/>
          <p:nvPr/>
        </p:nvSpPr>
        <p:spPr>
          <a:xfrm>
            <a:off x="687471" y="3232154"/>
            <a:ext cx="5192334" cy="418833"/>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lIns="45720" tIns="45720" rIns="45720" bIns="45720" anchor="t">
            <a:spAutoFit/>
          </a:bodyPr>
          <a:lstStyle/>
          <a:p>
            <a:pPr>
              <a:lnSpc>
                <a:spcPct val="113999"/>
              </a:lnSpc>
              <a:spcAft>
                <a:spcPts val="1200"/>
              </a:spcAft>
              <a:defRPr>
                <a:solidFill>
                  <a:srgbClr val="FAFFF8"/>
                </a:solidFill>
                <a:latin typeface="Mark OT Bold"/>
                <a:ea typeface="Mark OT Bold"/>
                <a:cs typeface="Mark OT Bold"/>
                <a:sym typeface="Mark OT Bold"/>
              </a:defRPr>
            </a:pPr>
            <a:endParaRPr lang="en-US" sz="2000" b="0" i="0" u="none" strike="noStrike" kern="1200" cap="none" spc="0" normalizeH="0" baseline="0" noProof="0" dirty="0">
              <a:ln>
                <a:noFill/>
              </a:ln>
              <a:solidFill>
                <a:srgbClr val="FAFFF8"/>
              </a:solidFill>
              <a:effectLst/>
              <a:uLnTx/>
              <a:uFillTx/>
              <a:latin typeface="Montserrat"/>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181D9A-B9A0-B14E-FBEC-FBF5F24CFB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7383" y="672738"/>
            <a:ext cx="6917233" cy="5192032"/>
          </a:xfrm>
          <a:prstGeom prst="rect">
            <a:avLst/>
          </a:prstGeom>
          <a:noFill/>
          <a:ln w="38100">
            <a:solidFill>
              <a:srgbClr val="009ED5"/>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767095-AF9D-D18D-7DF0-9B537917E68F}"/>
              </a:ext>
            </a:extLst>
          </p:cNvPr>
          <p:cNvSpPr txBox="1"/>
          <p:nvPr/>
        </p:nvSpPr>
        <p:spPr>
          <a:xfrm>
            <a:off x="269966" y="2795451"/>
            <a:ext cx="1828800" cy="2308324"/>
          </a:xfrm>
          <a:prstGeom prst="rect">
            <a:avLst/>
          </a:prstGeom>
          <a:noFill/>
        </p:spPr>
        <p:txBody>
          <a:bodyPr wrap="square" rtlCol="0">
            <a:spAutoFit/>
          </a:bodyPr>
          <a:lstStyle/>
          <a:p>
            <a:r>
              <a:rPr lang="en-US" sz="1800" b="1" dirty="0">
                <a:solidFill>
                  <a:srgbClr val="92D050"/>
                </a:solidFill>
                <a:latin typeface="Montserrat SemiBold"/>
                <a:sym typeface="Wingdings" panose="05000000000000000000" pitchFamily="2" charset="2"/>
              </a:rPr>
              <a:t>[Replace photo with alum </a:t>
            </a:r>
            <a:r>
              <a:rPr lang="en-US" b="1" dirty="0">
                <a:solidFill>
                  <a:srgbClr val="92D050"/>
                </a:solidFill>
                <a:latin typeface="Montserrat SemiBold"/>
                <a:sym typeface="Wingdings" panose="05000000000000000000" pitchFamily="2" charset="2"/>
              </a:rPr>
              <a:t>photo, </a:t>
            </a:r>
            <a:r>
              <a:rPr lang="en-US" sz="1800" b="1" dirty="0">
                <a:solidFill>
                  <a:srgbClr val="92D050"/>
                </a:solidFill>
                <a:latin typeface="Montserrat SemiBold"/>
                <a:sym typeface="Wingdings" panose="05000000000000000000" pitchFamily="2" charset="2"/>
              </a:rPr>
              <a:t>use “Change Picture” to save size and border]</a:t>
            </a:r>
            <a:endParaRPr lang="en-US" sz="1800" b="1" dirty="0">
              <a:solidFill>
                <a:schemeClr val="bg1"/>
              </a:solidFill>
              <a:latin typeface="Montserrat SemiBold"/>
              <a:sym typeface="Wingdings" panose="05000000000000000000" pitchFamily="2" charset="2"/>
            </a:endParaRPr>
          </a:p>
          <a:p>
            <a:endParaRPr lang="en-US" dirty="0"/>
          </a:p>
        </p:txBody>
      </p:sp>
    </p:spTree>
    <p:extLst>
      <p:ext uri="{BB962C8B-B14F-4D97-AF65-F5344CB8AC3E}">
        <p14:creationId xmlns:p14="http://schemas.microsoft.com/office/powerpoint/2010/main" val="3111364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538388" y="971495"/>
            <a:ext cx="9222425" cy="538802"/>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3600" kern="0" dirty="0">
                <a:solidFill>
                  <a:srgbClr val="0065A2"/>
                </a:solidFill>
                <a:latin typeface="Montserrat SemiBold" panose="00000700000000000000" pitchFamily="2" charset="0"/>
                <a:sym typeface="Mark OT Bold"/>
              </a:rPr>
              <a:t>Application Components</a:t>
            </a:r>
            <a:endParaRPr sz="3600" kern="0" dirty="0">
              <a:solidFill>
                <a:srgbClr val="0065A2"/>
              </a:solidFill>
              <a:latin typeface="Montserrat SemiBold" panose="00000700000000000000" pitchFamily="2" charset="0"/>
              <a:sym typeface="Mark OT Bold"/>
            </a:endParaRPr>
          </a:p>
        </p:txBody>
      </p:sp>
      <p:sp>
        <p:nvSpPr>
          <p:cNvPr id="7" name="First &amp; Last Name, Position…">
            <a:extLst>
              <a:ext uri="{FF2B5EF4-FFF2-40B4-BE49-F238E27FC236}">
                <a16:creationId xmlns:a16="http://schemas.microsoft.com/office/drawing/2014/main" id="{B65802A0-5245-4489-B53A-4875A54DF7FC}"/>
              </a:ext>
            </a:extLst>
          </p:cNvPr>
          <p:cNvSpPr txBox="1"/>
          <p:nvPr/>
        </p:nvSpPr>
        <p:spPr>
          <a:xfrm>
            <a:off x="538388" y="1699549"/>
            <a:ext cx="4013187" cy="430887"/>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tIns="45720" bIns="45720">
            <a:spAutoFit/>
          </a:bodyPr>
          <a:lstStyle/>
          <a:p>
            <a:pPr>
              <a:defRPr>
                <a:solidFill>
                  <a:srgbClr val="FAFFF8"/>
                </a:solidFill>
                <a:latin typeface="Mark OT Bold"/>
                <a:ea typeface="Mark OT Bold"/>
                <a:cs typeface="Mark OT Bold"/>
                <a:sym typeface="Mark OT Bold"/>
              </a:defRPr>
            </a:pPr>
            <a:r>
              <a:rPr lang="en-US" sz="2200" b="1" dirty="0">
                <a:solidFill>
                  <a:srgbClr val="0095D9"/>
                </a:solidFill>
                <a:latin typeface="Montserrat" panose="00000500000000000000" pitchFamily="2" charset="0"/>
              </a:rPr>
              <a:t>Requirements:</a:t>
            </a:r>
            <a:endParaRPr sz="2200" b="1" kern="0" dirty="0">
              <a:solidFill>
                <a:srgbClr val="0095D9"/>
              </a:solidFill>
              <a:latin typeface="Montserrat" panose="00000500000000000000" pitchFamily="2" charset="0"/>
              <a:sym typeface="Mark OT Bold"/>
            </a:endParaRPr>
          </a:p>
        </p:txBody>
      </p:sp>
      <p:pic>
        <p:nvPicPr>
          <p:cNvPr id="13" name="Picture 12">
            <a:extLst>
              <a:ext uri="{FF2B5EF4-FFF2-40B4-BE49-F238E27FC236}">
                <a16:creationId xmlns:a16="http://schemas.microsoft.com/office/drawing/2014/main" id="{3632AAFE-C4A1-433D-A007-D1E50E420D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12277" y="2280498"/>
            <a:ext cx="17399" cy="3108960"/>
          </a:xfrm>
          <a:prstGeom prst="rect">
            <a:avLst/>
          </a:prstGeom>
        </p:spPr>
      </p:pic>
      <p:sp>
        <p:nvSpPr>
          <p:cNvPr id="15" name="First &amp; Last Name, Position…">
            <a:extLst>
              <a:ext uri="{FF2B5EF4-FFF2-40B4-BE49-F238E27FC236}">
                <a16:creationId xmlns:a16="http://schemas.microsoft.com/office/drawing/2014/main" id="{074AD10E-8E5D-4BB6-B8DF-A839A0A3704D}"/>
              </a:ext>
            </a:extLst>
          </p:cNvPr>
          <p:cNvSpPr txBox="1"/>
          <p:nvPr/>
        </p:nvSpPr>
        <p:spPr>
          <a:xfrm>
            <a:off x="6791003" y="1699549"/>
            <a:ext cx="4520340" cy="430887"/>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tIns="45720" bIns="45720">
            <a:spAutoFit/>
          </a:bodyPr>
          <a:lstStyle/>
          <a:p>
            <a:pPr>
              <a:buSzPct val="120000"/>
              <a:defRPr>
                <a:solidFill>
                  <a:srgbClr val="FAFFF8"/>
                </a:solidFill>
                <a:latin typeface="Mark OT Light"/>
                <a:ea typeface="Mark OT Light"/>
                <a:cs typeface="Mark OT Light"/>
                <a:sym typeface="Mark OT Light"/>
              </a:defRPr>
            </a:pPr>
            <a:r>
              <a:rPr lang="en-US" sz="2200" b="1" dirty="0">
                <a:solidFill>
                  <a:srgbClr val="0095D9"/>
                </a:solidFill>
                <a:latin typeface="Montserrat" panose="00000500000000000000" pitchFamily="2" charset="0"/>
              </a:rPr>
              <a:t>Supplemental Materials:</a:t>
            </a:r>
          </a:p>
        </p:txBody>
      </p:sp>
      <p:sp>
        <p:nvSpPr>
          <p:cNvPr id="17" name="First &amp; Last Name, Position…">
            <a:extLst>
              <a:ext uri="{FF2B5EF4-FFF2-40B4-BE49-F238E27FC236}">
                <a16:creationId xmlns:a16="http://schemas.microsoft.com/office/drawing/2014/main" id="{BED59A08-36AA-4330-82AF-BACF019998F7}"/>
              </a:ext>
            </a:extLst>
          </p:cNvPr>
          <p:cNvSpPr txBox="1"/>
          <p:nvPr/>
        </p:nvSpPr>
        <p:spPr>
          <a:xfrm>
            <a:off x="7139417" y="2361381"/>
            <a:ext cx="5251283" cy="377924"/>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mv="urn:schemas-microsoft-com:mac:vml" xmlns:mc="http://schemas.openxmlformats.org/markup-compatibility/2006" xmlns="" val="1"/>
            </a:ext>
          </a:extLst>
        </p:spPr>
        <p:txBody>
          <a:bodyPr wrap="square" lIns="91440" tIns="45720" rIns="91440" bIns="45720" anchor="t">
            <a:spAutoFit/>
          </a:bodyPr>
          <a:lstStyle/>
          <a:p>
            <a:pPr>
              <a:lnSpc>
                <a:spcPct val="110000"/>
              </a:lnSpc>
              <a:buSzPct val="120000"/>
              <a:defRPr>
                <a:solidFill>
                  <a:srgbClr val="FAFFF8"/>
                </a:solidFill>
                <a:latin typeface="Mark OT Light"/>
                <a:ea typeface="Mark OT Light"/>
                <a:cs typeface="Mark OT Light"/>
                <a:sym typeface="Mark OT Light"/>
              </a:defRPr>
            </a:pPr>
            <a:r>
              <a:rPr lang="en-US" dirty="0">
                <a:solidFill>
                  <a:srgbClr val="0065A2"/>
                </a:solidFill>
                <a:latin typeface="Montserrat SemiBold" panose="00000700000000000000" pitchFamily="2" charset="0"/>
              </a:rPr>
              <a:t>Syllabi or Course Outlines </a:t>
            </a:r>
            <a:r>
              <a:rPr lang="en-US" i="1" dirty="0">
                <a:solidFill>
                  <a:srgbClr val="0065A2"/>
                </a:solidFill>
                <a:latin typeface="Montserrat" panose="00000500000000000000" pitchFamily="2" charset="0"/>
              </a:rPr>
              <a:t>(for teaching)</a:t>
            </a:r>
          </a:p>
        </p:txBody>
      </p:sp>
      <p:grpSp>
        <p:nvGrpSpPr>
          <p:cNvPr id="56" name="Group 55">
            <a:extLst>
              <a:ext uri="{FF2B5EF4-FFF2-40B4-BE49-F238E27FC236}">
                <a16:creationId xmlns:a16="http://schemas.microsoft.com/office/drawing/2014/main" id="{275C21BC-213A-145E-A8B8-E7437193EEEF}"/>
              </a:ext>
            </a:extLst>
          </p:cNvPr>
          <p:cNvGrpSpPr/>
          <p:nvPr/>
        </p:nvGrpSpPr>
        <p:grpSpPr>
          <a:xfrm>
            <a:off x="687057" y="2333431"/>
            <a:ext cx="3697969" cy="390151"/>
            <a:chOff x="5229686" y="2076772"/>
            <a:chExt cx="3697969" cy="390151"/>
          </a:xfrm>
        </p:grpSpPr>
        <p:sp>
          <p:nvSpPr>
            <p:cNvPr id="5" name="TextBox 4">
              <a:extLst>
                <a:ext uri="{FF2B5EF4-FFF2-40B4-BE49-F238E27FC236}">
                  <a16:creationId xmlns:a16="http://schemas.microsoft.com/office/drawing/2014/main" id="{5D12A169-ECE2-082B-82B6-A6D580452233}"/>
                </a:ext>
              </a:extLst>
            </p:cNvPr>
            <p:cNvSpPr txBox="1"/>
            <p:nvPr/>
          </p:nvSpPr>
          <p:spPr>
            <a:xfrm>
              <a:off x="5836168" y="2088999"/>
              <a:ext cx="3091487" cy="377924"/>
            </a:xfrm>
            <a:prstGeom prst="rect">
              <a:avLst/>
            </a:prstGeom>
            <a:noFill/>
          </p:spPr>
          <p:txBody>
            <a:bodyPr wrap="square">
              <a:spAutoFit/>
            </a:bodyPr>
            <a:lstStyle/>
            <a:p>
              <a:pPr>
                <a:lnSpc>
                  <a:spcPct val="110000"/>
                </a:lnSpc>
                <a:buSzPct val="120000"/>
                <a:defRPr>
                  <a:solidFill>
                    <a:srgbClr val="FAFFF8"/>
                  </a:solidFill>
                  <a:latin typeface="Mark OT Light"/>
                  <a:ea typeface="Mark OT Light"/>
                  <a:cs typeface="Mark OT Light"/>
                  <a:sym typeface="Mark OT Light"/>
                </a:defRPr>
              </a:pPr>
              <a:r>
                <a:rPr lang="en-US" sz="1800" b="1" dirty="0">
                  <a:solidFill>
                    <a:srgbClr val="0065A2"/>
                  </a:solidFill>
                  <a:latin typeface="Montserrat SemiBold" panose="00000700000000000000" pitchFamily="2" charset="0"/>
                </a:rPr>
                <a:t>Application Form</a:t>
              </a:r>
            </a:p>
          </p:txBody>
        </p:sp>
        <p:grpSp>
          <p:nvGrpSpPr>
            <p:cNvPr id="47" name="Group 46">
              <a:extLst>
                <a:ext uri="{FF2B5EF4-FFF2-40B4-BE49-F238E27FC236}">
                  <a16:creationId xmlns:a16="http://schemas.microsoft.com/office/drawing/2014/main" id="{ED2518D0-F48D-5996-6371-D0A00B5D9DB8}"/>
                </a:ext>
              </a:extLst>
            </p:cNvPr>
            <p:cNvGrpSpPr/>
            <p:nvPr/>
          </p:nvGrpSpPr>
          <p:grpSpPr>
            <a:xfrm>
              <a:off x="5229686" y="2076772"/>
              <a:ext cx="365760" cy="365760"/>
              <a:chOff x="5229686" y="2058662"/>
              <a:chExt cx="365760" cy="365760"/>
            </a:xfrm>
          </p:grpSpPr>
          <p:sp>
            <p:nvSpPr>
              <p:cNvPr id="4" name="Oval 3">
                <a:extLst>
                  <a:ext uri="{FF2B5EF4-FFF2-40B4-BE49-F238E27FC236}">
                    <a16:creationId xmlns:a16="http://schemas.microsoft.com/office/drawing/2014/main" id="{0B2B3FDA-2868-A2B0-E07C-71D42F4D3763}"/>
                  </a:ext>
                </a:extLst>
              </p:cNvPr>
              <p:cNvSpPr/>
              <p:nvPr/>
            </p:nvSpPr>
            <p:spPr>
              <a:xfrm>
                <a:off x="5229686" y="2058662"/>
                <a:ext cx="365760" cy="365760"/>
              </a:xfrm>
              <a:prstGeom prst="ellipse">
                <a:avLst/>
              </a:prstGeom>
              <a:solidFill>
                <a:srgbClr val="00B1E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latin typeface="Montserrat SemiBold" panose="00000700000000000000" pitchFamily="2" charset="0"/>
                </a:endParaRPr>
              </a:p>
            </p:txBody>
          </p:sp>
          <p:pic>
            <p:nvPicPr>
              <p:cNvPr id="29" name="Graphic 28" descr="Checkmark with solid fill">
                <a:extLst>
                  <a:ext uri="{FF2B5EF4-FFF2-40B4-BE49-F238E27FC236}">
                    <a16:creationId xmlns:a16="http://schemas.microsoft.com/office/drawing/2014/main" id="{7AB03F07-2DA4-C262-B202-33C152C807D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98266" y="2135446"/>
                <a:ext cx="228600" cy="228600"/>
              </a:xfrm>
              <a:prstGeom prst="rect">
                <a:avLst/>
              </a:prstGeom>
            </p:spPr>
          </p:pic>
        </p:grpSp>
      </p:grpSp>
      <p:grpSp>
        <p:nvGrpSpPr>
          <p:cNvPr id="57" name="Group 56">
            <a:extLst>
              <a:ext uri="{FF2B5EF4-FFF2-40B4-BE49-F238E27FC236}">
                <a16:creationId xmlns:a16="http://schemas.microsoft.com/office/drawing/2014/main" id="{4483F97E-E23E-C665-64EE-041CD7028125}"/>
              </a:ext>
            </a:extLst>
          </p:cNvPr>
          <p:cNvGrpSpPr/>
          <p:nvPr/>
        </p:nvGrpSpPr>
        <p:grpSpPr>
          <a:xfrm>
            <a:off x="687057" y="2882033"/>
            <a:ext cx="3804807" cy="390151"/>
            <a:chOff x="5231761" y="2620260"/>
            <a:chExt cx="3804807" cy="390151"/>
          </a:xfrm>
        </p:grpSpPr>
        <p:sp>
          <p:nvSpPr>
            <p:cNvPr id="9" name="TextBox 8">
              <a:extLst>
                <a:ext uri="{FF2B5EF4-FFF2-40B4-BE49-F238E27FC236}">
                  <a16:creationId xmlns:a16="http://schemas.microsoft.com/office/drawing/2014/main" id="{E4E400E8-A177-E153-012D-6D75E85D09E3}"/>
                </a:ext>
              </a:extLst>
            </p:cNvPr>
            <p:cNvSpPr txBox="1"/>
            <p:nvPr/>
          </p:nvSpPr>
          <p:spPr>
            <a:xfrm>
              <a:off x="5836168" y="2632487"/>
              <a:ext cx="3200400" cy="377924"/>
            </a:xfrm>
            <a:prstGeom prst="rect">
              <a:avLst/>
            </a:prstGeom>
            <a:noFill/>
          </p:spPr>
          <p:txBody>
            <a:bodyPr wrap="square">
              <a:spAutoFit/>
            </a:bodyPr>
            <a:lstStyle/>
            <a:p>
              <a:pPr>
                <a:lnSpc>
                  <a:spcPct val="110000"/>
                </a:lnSpc>
                <a:buSzPct val="120000"/>
                <a:defRPr>
                  <a:solidFill>
                    <a:srgbClr val="FAFFF8"/>
                  </a:solidFill>
                  <a:latin typeface="Mark OT Light"/>
                  <a:ea typeface="Mark OT Light"/>
                  <a:cs typeface="Mark OT Light"/>
                  <a:sym typeface="Mark OT Light"/>
                </a:defRPr>
              </a:pPr>
              <a:r>
                <a:rPr lang="en-US" sz="1800" b="1" dirty="0">
                  <a:solidFill>
                    <a:srgbClr val="0065A2"/>
                  </a:solidFill>
                  <a:latin typeface="Montserrat SemiBold" panose="00000700000000000000" pitchFamily="2" charset="0"/>
                </a:rPr>
                <a:t>Project Statement </a:t>
              </a:r>
            </a:p>
          </p:txBody>
        </p:sp>
        <p:grpSp>
          <p:nvGrpSpPr>
            <p:cNvPr id="40" name="Group 39">
              <a:extLst>
                <a:ext uri="{FF2B5EF4-FFF2-40B4-BE49-F238E27FC236}">
                  <a16:creationId xmlns:a16="http://schemas.microsoft.com/office/drawing/2014/main" id="{12413F53-6766-2733-2CE1-C36A29A2C2DA}"/>
                </a:ext>
              </a:extLst>
            </p:cNvPr>
            <p:cNvGrpSpPr/>
            <p:nvPr/>
          </p:nvGrpSpPr>
          <p:grpSpPr>
            <a:xfrm>
              <a:off x="5231761" y="2620260"/>
              <a:ext cx="365760" cy="365760"/>
              <a:chOff x="5232052" y="2712848"/>
              <a:chExt cx="365760" cy="365760"/>
            </a:xfrm>
          </p:grpSpPr>
          <p:sp>
            <p:nvSpPr>
              <p:cNvPr id="38" name="Oval 37">
                <a:extLst>
                  <a:ext uri="{FF2B5EF4-FFF2-40B4-BE49-F238E27FC236}">
                    <a16:creationId xmlns:a16="http://schemas.microsoft.com/office/drawing/2014/main" id="{2D824EFB-77AC-345E-415D-986FCA866E6C}"/>
                  </a:ext>
                </a:extLst>
              </p:cNvPr>
              <p:cNvSpPr/>
              <p:nvPr/>
            </p:nvSpPr>
            <p:spPr>
              <a:xfrm>
                <a:off x="5232052" y="2712848"/>
                <a:ext cx="365760" cy="365760"/>
              </a:xfrm>
              <a:prstGeom prst="ellipse">
                <a:avLst/>
              </a:prstGeom>
              <a:solidFill>
                <a:srgbClr val="00B1E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latin typeface="Montserrat SemiBold" panose="00000700000000000000" pitchFamily="2" charset="0"/>
                </a:endParaRPr>
              </a:p>
            </p:txBody>
          </p:sp>
          <p:pic>
            <p:nvPicPr>
              <p:cNvPr id="39" name="Graphic 38" descr="Checkmark with solid fill">
                <a:extLst>
                  <a:ext uri="{FF2B5EF4-FFF2-40B4-BE49-F238E27FC236}">
                    <a16:creationId xmlns:a16="http://schemas.microsoft.com/office/drawing/2014/main" id="{0CCC3E47-33D1-B75C-E23B-4EA67477273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00632" y="2789632"/>
                <a:ext cx="228600" cy="228600"/>
              </a:xfrm>
              <a:prstGeom prst="rect">
                <a:avLst/>
              </a:prstGeom>
            </p:spPr>
          </p:pic>
        </p:grpSp>
      </p:grpSp>
      <p:grpSp>
        <p:nvGrpSpPr>
          <p:cNvPr id="58" name="Group 57">
            <a:extLst>
              <a:ext uri="{FF2B5EF4-FFF2-40B4-BE49-F238E27FC236}">
                <a16:creationId xmlns:a16="http://schemas.microsoft.com/office/drawing/2014/main" id="{D4A1F5B8-0970-B7D1-9513-8BBE4B6C6335}"/>
              </a:ext>
            </a:extLst>
          </p:cNvPr>
          <p:cNvGrpSpPr/>
          <p:nvPr/>
        </p:nvGrpSpPr>
        <p:grpSpPr>
          <a:xfrm>
            <a:off x="687057" y="3430635"/>
            <a:ext cx="4444596" cy="377924"/>
            <a:chOff x="5232052" y="3354731"/>
            <a:chExt cx="4444596" cy="377924"/>
          </a:xfrm>
        </p:grpSpPr>
        <p:sp>
          <p:nvSpPr>
            <p:cNvPr id="19" name="TextBox 18">
              <a:extLst>
                <a:ext uri="{FF2B5EF4-FFF2-40B4-BE49-F238E27FC236}">
                  <a16:creationId xmlns:a16="http://schemas.microsoft.com/office/drawing/2014/main" id="{22268EBC-2CA5-24A4-288B-46E8FB897563}"/>
                </a:ext>
              </a:extLst>
            </p:cNvPr>
            <p:cNvSpPr txBox="1"/>
            <p:nvPr/>
          </p:nvSpPr>
          <p:spPr>
            <a:xfrm>
              <a:off x="5836168" y="3354731"/>
              <a:ext cx="3840480" cy="377924"/>
            </a:xfrm>
            <a:prstGeom prst="rect">
              <a:avLst/>
            </a:prstGeom>
            <a:noFill/>
          </p:spPr>
          <p:txBody>
            <a:bodyPr wrap="square">
              <a:spAutoFit/>
            </a:bodyPr>
            <a:lstStyle/>
            <a:p>
              <a:pPr>
                <a:lnSpc>
                  <a:spcPct val="110000"/>
                </a:lnSpc>
                <a:buSzPct val="120000"/>
                <a:defRPr>
                  <a:solidFill>
                    <a:srgbClr val="FAFFF8"/>
                  </a:solidFill>
                  <a:latin typeface="Mark OT Light"/>
                  <a:ea typeface="Mark OT Light"/>
                  <a:cs typeface="Mark OT Light"/>
                  <a:sym typeface="Mark OT Light"/>
                </a:defRPr>
              </a:pPr>
              <a:r>
                <a:rPr lang="en-US" sz="1800" b="1" dirty="0">
                  <a:solidFill>
                    <a:srgbClr val="0065A2"/>
                  </a:solidFill>
                  <a:latin typeface="Montserrat SemiBold" panose="00000700000000000000" pitchFamily="2" charset="0"/>
                </a:rPr>
                <a:t>Curriculum Vitae or Resume</a:t>
              </a:r>
            </a:p>
          </p:txBody>
        </p:sp>
        <p:grpSp>
          <p:nvGrpSpPr>
            <p:cNvPr id="41" name="Group 40">
              <a:extLst>
                <a:ext uri="{FF2B5EF4-FFF2-40B4-BE49-F238E27FC236}">
                  <a16:creationId xmlns:a16="http://schemas.microsoft.com/office/drawing/2014/main" id="{BFFD2F4E-CD84-1B3B-7973-3E4DF6EE0BD7}"/>
                </a:ext>
              </a:extLst>
            </p:cNvPr>
            <p:cNvGrpSpPr/>
            <p:nvPr/>
          </p:nvGrpSpPr>
          <p:grpSpPr>
            <a:xfrm>
              <a:off x="5232052" y="3360813"/>
              <a:ext cx="365760" cy="365760"/>
              <a:chOff x="5232052" y="2712848"/>
              <a:chExt cx="365760" cy="365760"/>
            </a:xfrm>
          </p:grpSpPr>
          <p:sp>
            <p:nvSpPr>
              <p:cNvPr id="42" name="Oval 41">
                <a:extLst>
                  <a:ext uri="{FF2B5EF4-FFF2-40B4-BE49-F238E27FC236}">
                    <a16:creationId xmlns:a16="http://schemas.microsoft.com/office/drawing/2014/main" id="{97E7BDC9-1780-CD78-74F5-3A78F404E5ED}"/>
                  </a:ext>
                </a:extLst>
              </p:cNvPr>
              <p:cNvSpPr/>
              <p:nvPr/>
            </p:nvSpPr>
            <p:spPr>
              <a:xfrm>
                <a:off x="5232052" y="2712848"/>
                <a:ext cx="365760" cy="365760"/>
              </a:xfrm>
              <a:prstGeom prst="ellipse">
                <a:avLst/>
              </a:prstGeom>
              <a:solidFill>
                <a:srgbClr val="00B1E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latin typeface="Montserrat SemiBold" panose="00000700000000000000" pitchFamily="2" charset="0"/>
                </a:endParaRPr>
              </a:p>
            </p:txBody>
          </p:sp>
          <p:pic>
            <p:nvPicPr>
              <p:cNvPr id="43" name="Graphic 42" descr="Checkmark with solid fill">
                <a:extLst>
                  <a:ext uri="{FF2B5EF4-FFF2-40B4-BE49-F238E27FC236}">
                    <a16:creationId xmlns:a16="http://schemas.microsoft.com/office/drawing/2014/main" id="{A2C875FE-EC6C-B577-096F-FC9B3D708D28}"/>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00632" y="2789632"/>
                <a:ext cx="228600" cy="228600"/>
              </a:xfrm>
              <a:prstGeom prst="rect">
                <a:avLst/>
              </a:prstGeom>
            </p:spPr>
          </p:pic>
        </p:grpSp>
      </p:grpSp>
      <p:grpSp>
        <p:nvGrpSpPr>
          <p:cNvPr id="59" name="Group 58">
            <a:extLst>
              <a:ext uri="{FF2B5EF4-FFF2-40B4-BE49-F238E27FC236}">
                <a16:creationId xmlns:a16="http://schemas.microsoft.com/office/drawing/2014/main" id="{4FF59299-6106-1941-F5A9-AE70573ED532}"/>
              </a:ext>
            </a:extLst>
          </p:cNvPr>
          <p:cNvGrpSpPr/>
          <p:nvPr/>
        </p:nvGrpSpPr>
        <p:grpSpPr>
          <a:xfrm>
            <a:off x="687057" y="3967010"/>
            <a:ext cx="5334457" cy="377924"/>
            <a:chOff x="5229686" y="3968098"/>
            <a:chExt cx="5334457" cy="377924"/>
          </a:xfrm>
        </p:grpSpPr>
        <p:sp>
          <p:nvSpPr>
            <p:cNvPr id="22" name="TextBox 21">
              <a:extLst>
                <a:ext uri="{FF2B5EF4-FFF2-40B4-BE49-F238E27FC236}">
                  <a16:creationId xmlns:a16="http://schemas.microsoft.com/office/drawing/2014/main" id="{A835BF07-C435-721A-DAA9-F3CCCD76B8A3}"/>
                </a:ext>
              </a:extLst>
            </p:cNvPr>
            <p:cNvSpPr txBox="1"/>
            <p:nvPr/>
          </p:nvSpPr>
          <p:spPr>
            <a:xfrm>
              <a:off x="5836168" y="3968098"/>
              <a:ext cx="4727975" cy="377924"/>
            </a:xfrm>
            <a:prstGeom prst="rect">
              <a:avLst/>
            </a:prstGeom>
            <a:noFill/>
          </p:spPr>
          <p:txBody>
            <a:bodyPr wrap="square" lIns="91440" tIns="45720" rIns="91440" bIns="45720" anchor="t">
              <a:spAutoFit/>
            </a:bodyPr>
            <a:lstStyle/>
            <a:p>
              <a:pPr>
                <a:lnSpc>
                  <a:spcPct val="110000"/>
                </a:lnSpc>
                <a:buSzPct val="120000"/>
                <a:defRPr>
                  <a:solidFill>
                    <a:srgbClr val="FAFFF8"/>
                  </a:solidFill>
                  <a:latin typeface="Mark OT Light"/>
                  <a:ea typeface="Mark OT Light"/>
                  <a:cs typeface="Mark OT Light"/>
                  <a:sym typeface="Mark OT Light"/>
                </a:defRPr>
              </a:pPr>
              <a:r>
                <a:rPr lang="en-US" sz="1800" b="1" dirty="0">
                  <a:solidFill>
                    <a:srgbClr val="0065A2"/>
                  </a:solidFill>
                  <a:latin typeface="Montserrat SemiBold"/>
                </a:rPr>
                <a:t>2 </a:t>
              </a:r>
              <a:r>
                <a:rPr lang="en-US" b="1" dirty="0">
                  <a:solidFill>
                    <a:srgbClr val="0065A2"/>
                  </a:solidFill>
                  <a:latin typeface="Montserrat SemiBold"/>
                </a:rPr>
                <a:t>Recommendations</a:t>
              </a:r>
              <a:endParaRPr lang="en-US" sz="1800" b="1" dirty="0">
                <a:solidFill>
                  <a:srgbClr val="0065A2"/>
                </a:solidFill>
                <a:latin typeface="Montserrat SemiBold"/>
              </a:endParaRPr>
            </a:p>
          </p:txBody>
        </p:sp>
        <p:grpSp>
          <p:nvGrpSpPr>
            <p:cNvPr id="44" name="Group 43">
              <a:extLst>
                <a:ext uri="{FF2B5EF4-FFF2-40B4-BE49-F238E27FC236}">
                  <a16:creationId xmlns:a16="http://schemas.microsoft.com/office/drawing/2014/main" id="{C103E540-7B93-6944-DFAE-EC8A4B50EA4A}"/>
                </a:ext>
              </a:extLst>
            </p:cNvPr>
            <p:cNvGrpSpPr/>
            <p:nvPr/>
          </p:nvGrpSpPr>
          <p:grpSpPr>
            <a:xfrm>
              <a:off x="5229686" y="3974180"/>
              <a:ext cx="365760" cy="365760"/>
              <a:chOff x="5232052" y="2712848"/>
              <a:chExt cx="365760" cy="365760"/>
            </a:xfrm>
          </p:grpSpPr>
          <p:sp>
            <p:nvSpPr>
              <p:cNvPr id="45" name="Oval 44">
                <a:extLst>
                  <a:ext uri="{FF2B5EF4-FFF2-40B4-BE49-F238E27FC236}">
                    <a16:creationId xmlns:a16="http://schemas.microsoft.com/office/drawing/2014/main" id="{5AB46115-0D79-504D-93B8-ED49077D7FEB}"/>
                  </a:ext>
                </a:extLst>
              </p:cNvPr>
              <p:cNvSpPr/>
              <p:nvPr/>
            </p:nvSpPr>
            <p:spPr>
              <a:xfrm>
                <a:off x="5232052" y="2712848"/>
                <a:ext cx="365760" cy="365760"/>
              </a:xfrm>
              <a:prstGeom prst="ellipse">
                <a:avLst/>
              </a:prstGeom>
              <a:solidFill>
                <a:srgbClr val="00B1E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latin typeface="Montserrat SemiBold" panose="00000700000000000000" pitchFamily="2" charset="0"/>
                </a:endParaRPr>
              </a:p>
            </p:txBody>
          </p:sp>
          <p:pic>
            <p:nvPicPr>
              <p:cNvPr id="46" name="Graphic 45" descr="Checkmark with solid fill">
                <a:extLst>
                  <a:ext uri="{FF2B5EF4-FFF2-40B4-BE49-F238E27FC236}">
                    <a16:creationId xmlns:a16="http://schemas.microsoft.com/office/drawing/2014/main" id="{A4C6860C-848A-102D-C8E1-D949273CFBB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00632" y="2789632"/>
                <a:ext cx="228600" cy="228600"/>
              </a:xfrm>
              <a:prstGeom prst="rect">
                <a:avLst/>
              </a:prstGeom>
            </p:spPr>
          </p:pic>
        </p:grpSp>
      </p:grpSp>
      <p:grpSp>
        <p:nvGrpSpPr>
          <p:cNvPr id="60" name="Group 59">
            <a:extLst>
              <a:ext uri="{FF2B5EF4-FFF2-40B4-BE49-F238E27FC236}">
                <a16:creationId xmlns:a16="http://schemas.microsoft.com/office/drawing/2014/main" id="{78C6F811-C93C-26C8-6C5F-6E86EBCB4CE6}"/>
              </a:ext>
            </a:extLst>
          </p:cNvPr>
          <p:cNvGrpSpPr/>
          <p:nvPr/>
        </p:nvGrpSpPr>
        <p:grpSpPr>
          <a:xfrm>
            <a:off x="687057" y="4503385"/>
            <a:ext cx="5742619" cy="412614"/>
            <a:chOff x="5229686" y="4484999"/>
            <a:chExt cx="5742619" cy="412614"/>
          </a:xfrm>
        </p:grpSpPr>
        <p:sp>
          <p:nvSpPr>
            <p:cNvPr id="35" name="TextBox 34">
              <a:extLst>
                <a:ext uri="{FF2B5EF4-FFF2-40B4-BE49-F238E27FC236}">
                  <a16:creationId xmlns:a16="http://schemas.microsoft.com/office/drawing/2014/main" id="{60961305-4C36-A169-9024-40BC01A12601}"/>
                </a:ext>
              </a:extLst>
            </p:cNvPr>
            <p:cNvSpPr txBox="1"/>
            <p:nvPr/>
          </p:nvSpPr>
          <p:spPr>
            <a:xfrm>
              <a:off x="5836168" y="4484999"/>
              <a:ext cx="5136137" cy="377924"/>
            </a:xfrm>
            <a:prstGeom prst="rect">
              <a:avLst/>
            </a:prstGeom>
            <a:noFill/>
          </p:spPr>
          <p:txBody>
            <a:bodyPr wrap="square">
              <a:spAutoFit/>
            </a:bodyPr>
            <a:lstStyle/>
            <a:p>
              <a:pPr>
                <a:lnSpc>
                  <a:spcPct val="110000"/>
                </a:lnSpc>
                <a:buSzPct val="120000"/>
                <a:defRPr>
                  <a:solidFill>
                    <a:srgbClr val="FAFFF8"/>
                  </a:solidFill>
                  <a:latin typeface="Mark OT Light"/>
                  <a:ea typeface="Mark OT Light"/>
                  <a:cs typeface="Mark OT Light"/>
                  <a:sym typeface="Mark OT Light"/>
                </a:defRPr>
              </a:pPr>
              <a:r>
                <a:rPr lang="en-US" sz="1800" dirty="0">
                  <a:solidFill>
                    <a:srgbClr val="0065A2"/>
                  </a:solidFill>
                  <a:latin typeface="Montserrat SemiBold" panose="00000700000000000000" pitchFamily="2" charset="0"/>
                </a:rPr>
                <a:t>Language Proficiency Report </a:t>
              </a:r>
              <a:r>
                <a:rPr lang="en-US" sz="1800" i="1" dirty="0">
                  <a:solidFill>
                    <a:srgbClr val="0065A2"/>
                  </a:solidFill>
                  <a:latin typeface="Montserrat" panose="00000500000000000000" pitchFamily="2" charset="0"/>
                </a:rPr>
                <a:t>(if required)</a:t>
              </a:r>
              <a:endParaRPr lang="en-US" i="1" dirty="0">
                <a:latin typeface="Montserrat" panose="00000500000000000000" pitchFamily="2" charset="0"/>
              </a:endParaRPr>
            </a:p>
          </p:txBody>
        </p:sp>
        <p:grpSp>
          <p:nvGrpSpPr>
            <p:cNvPr id="48" name="Group 47">
              <a:extLst>
                <a:ext uri="{FF2B5EF4-FFF2-40B4-BE49-F238E27FC236}">
                  <a16:creationId xmlns:a16="http://schemas.microsoft.com/office/drawing/2014/main" id="{E33700EC-C3BA-240D-5839-6189EF1DB4E2}"/>
                </a:ext>
              </a:extLst>
            </p:cNvPr>
            <p:cNvGrpSpPr/>
            <p:nvPr/>
          </p:nvGrpSpPr>
          <p:grpSpPr>
            <a:xfrm>
              <a:off x="5229686" y="4531853"/>
              <a:ext cx="365760" cy="365760"/>
              <a:chOff x="5232052" y="2712848"/>
              <a:chExt cx="365760" cy="365760"/>
            </a:xfrm>
          </p:grpSpPr>
          <p:sp>
            <p:nvSpPr>
              <p:cNvPr id="49" name="Oval 48">
                <a:extLst>
                  <a:ext uri="{FF2B5EF4-FFF2-40B4-BE49-F238E27FC236}">
                    <a16:creationId xmlns:a16="http://schemas.microsoft.com/office/drawing/2014/main" id="{313EBCC0-3DAE-2CAF-D5D7-C2B5B734D319}"/>
                  </a:ext>
                </a:extLst>
              </p:cNvPr>
              <p:cNvSpPr/>
              <p:nvPr/>
            </p:nvSpPr>
            <p:spPr>
              <a:xfrm>
                <a:off x="5232052" y="2712848"/>
                <a:ext cx="365760" cy="365760"/>
              </a:xfrm>
              <a:prstGeom prst="ellipse">
                <a:avLst/>
              </a:prstGeom>
              <a:solidFill>
                <a:srgbClr val="00B1E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latin typeface="Montserrat ExtraBold" panose="00000900000000000000" pitchFamily="2" charset="0"/>
                </a:endParaRPr>
              </a:p>
            </p:txBody>
          </p:sp>
          <p:pic>
            <p:nvPicPr>
              <p:cNvPr id="50" name="Graphic 49" descr="Checkmark with solid fill">
                <a:extLst>
                  <a:ext uri="{FF2B5EF4-FFF2-40B4-BE49-F238E27FC236}">
                    <a16:creationId xmlns:a16="http://schemas.microsoft.com/office/drawing/2014/main" id="{B961F26B-8322-17BC-941D-37BF5925671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00632" y="2789632"/>
                <a:ext cx="228600" cy="228600"/>
              </a:xfrm>
              <a:prstGeom prst="rect">
                <a:avLst/>
              </a:prstGeom>
            </p:spPr>
          </p:pic>
        </p:grpSp>
      </p:grpSp>
      <p:grpSp>
        <p:nvGrpSpPr>
          <p:cNvPr id="61" name="Group 60">
            <a:extLst>
              <a:ext uri="{FF2B5EF4-FFF2-40B4-BE49-F238E27FC236}">
                <a16:creationId xmlns:a16="http://schemas.microsoft.com/office/drawing/2014/main" id="{140326FD-3EA8-9DC5-1DB0-C55A9E45E2CF}"/>
              </a:ext>
            </a:extLst>
          </p:cNvPr>
          <p:cNvGrpSpPr/>
          <p:nvPr/>
        </p:nvGrpSpPr>
        <p:grpSpPr>
          <a:xfrm>
            <a:off x="687057" y="5074449"/>
            <a:ext cx="8041897" cy="386069"/>
            <a:chOff x="5229686" y="5205958"/>
            <a:chExt cx="8041897" cy="386069"/>
          </a:xfrm>
        </p:grpSpPr>
        <p:sp>
          <p:nvSpPr>
            <p:cNvPr id="52" name="TextBox 51">
              <a:extLst>
                <a:ext uri="{FF2B5EF4-FFF2-40B4-BE49-F238E27FC236}">
                  <a16:creationId xmlns:a16="http://schemas.microsoft.com/office/drawing/2014/main" id="{FEE5ABCA-36F1-9BC8-315D-F7703109D5F9}"/>
                </a:ext>
              </a:extLst>
            </p:cNvPr>
            <p:cNvSpPr txBox="1"/>
            <p:nvPr/>
          </p:nvSpPr>
          <p:spPr>
            <a:xfrm>
              <a:off x="5861133" y="5214103"/>
              <a:ext cx="7410450" cy="377924"/>
            </a:xfrm>
            <a:prstGeom prst="rect">
              <a:avLst/>
            </a:prstGeom>
            <a:noFill/>
          </p:spPr>
          <p:txBody>
            <a:bodyPr wrap="square" lIns="91440" tIns="45720" rIns="91440" bIns="45720" anchor="t">
              <a:spAutoFit/>
            </a:bodyPr>
            <a:lstStyle/>
            <a:p>
              <a:pPr>
                <a:lnSpc>
                  <a:spcPct val="110000"/>
                </a:lnSpc>
                <a:buSzPct val="100000"/>
                <a:defRPr>
                  <a:solidFill>
                    <a:srgbClr val="FAFFF8"/>
                  </a:solidFill>
                  <a:latin typeface="Mark OT Light"/>
                  <a:ea typeface="Mark OT Light"/>
                  <a:cs typeface="Mark OT Light"/>
                  <a:sym typeface="Mark OT Light"/>
                </a:defRPr>
              </a:pPr>
              <a:r>
                <a:rPr lang="en-US" dirty="0">
                  <a:solidFill>
                    <a:srgbClr val="0065A2"/>
                  </a:solidFill>
                  <a:latin typeface="Montserrat SemiBold"/>
                </a:rPr>
                <a:t>Invitation Letters </a:t>
              </a:r>
              <a:r>
                <a:rPr lang="en-US" i="1" dirty="0">
                  <a:solidFill>
                    <a:srgbClr val="0065A2"/>
                  </a:solidFill>
                  <a:latin typeface="Montserrat"/>
                </a:rPr>
                <a:t>(if required)</a:t>
              </a:r>
            </a:p>
          </p:txBody>
        </p:sp>
        <p:grpSp>
          <p:nvGrpSpPr>
            <p:cNvPr id="53" name="Group 52">
              <a:extLst>
                <a:ext uri="{FF2B5EF4-FFF2-40B4-BE49-F238E27FC236}">
                  <a16:creationId xmlns:a16="http://schemas.microsoft.com/office/drawing/2014/main" id="{FEF218AE-242E-23D5-CA0F-C74BC5B999C5}"/>
                </a:ext>
              </a:extLst>
            </p:cNvPr>
            <p:cNvGrpSpPr/>
            <p:nvPr/>
          </p:nvGrpSpPr>
          <p:grpSpPr>
            <a:xfrm>
              <a:off x="5229686" y="5205958"/>
              <a:ext cx="365760" cy="365760"/>
              <a:chOff x="5232052" y="2712848"/>
              <a:chExt cx="365760" cy="365760"/>
            </a:xfrm>
          </p:grpSpPr>
          <p:sp>
            <p:nvSpPr>
              <p:cNvPr id="54" name="Oval 53">
                <a:extLst>
                  <a:ext uri="{FF2B5EF4-FFF2-40B4-BE49-F238E27FC236}">
                    <a16:creationId xmlns:a16="http://schemas.microsoft.com/office/drawing/2014/main" id="{046F6692-389D-0BDE-F81E-7C4F7950D6B5}"/>
                  </a:ext>
                </a:extLst>
              </p:cNvPr>
              <p:cNvSpPr/>
              <p:nvPr/>
            </p:nvSpPr>
            <p:spPr>
              <a:xfrm>
                <a:off x="5232052" y="2712848"/>
                <a:ext cx="365760" cy="365760"/>
              </a:xfrm>
              <a:prstGeom prst="ellipse">
                <a:avLst/>
              </a:prstGeom>
              <a:solidFill>
                <a:srgbClr val="00B1E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latin typeface="Montserrat ExtraBold" panose="00000900000000000000" pitchFamily="2" charset="0"/>
                </a:endParaRPr>
              </a:p>
            </p:txBody>
          </p:sp>
          <p:pic>
            <p:nvPicPr>
              <p:cNvPr id="55" name="Graphic 54" descr="Checkmark with solid fill">
                <a:extLst>
                  <a:ext uri="{FF2B5EF4-FFF2-40B4-BE49-F238E27FC236}">
                    <a16:creationId xmlns:a16="http://schemas.microsoft.com/office/drawing/2014/main" id="{0BBEBD20-6B44-3A60-731F-35B43B1CDCB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00632" y="2789632"/>
                <a:ext cx="228600" cy="228600"/>
              </a:xfrm>
              <a:prstGeom prst="rect">
                <a:avLst/>
              </a:prstGeom>
            </p:spPr>
          </p:pic>
        </p:grpSp>
      </p:grpSp>
      <p:sp>
        <p:nvSpPr>
          <p:cNvPr id="8" name="TextBox 7">
            <a:extLst>
              <a:ext uri="{FF2B5EF4-FFF2-40B4-BE49-F238E27FC236}">
                <a16:creationId xmlns:a16="http://schemas.microsoft.com/office/drawing/2014/main" id="{6ADDB758-B93C-7C70-3251-254AD4119EE0}"/>
              </a:ext>
            </a:extLst>
          </p:cNvPr>
          <p:cNvSpPr txBox="1"/>
          <p:nvPr/>
        </p:nvSpPr>
        <p:spPr>
          <a:xfrm>
            <a:off x="7139417" y="3595853"/>
            <a:ext cx="4590344" cy="682623"/>
          </a:xfrm>
          <a:prstGeom prst="rect">
            <a:avLst/>
          </a:prstGeom>
          <a:noFill/>
        </p:spPr>
        <p:txBody>
          <a:bodyPr wrap="square">
            <a:spAutoFit/>
          </a:bodyPr>
          <a:lstStyle/>
          <a:p>
            <a:pPr>
              <a:lnSpc>
                <a:spcPct val="110000"/>
              </a:lnSpc>
              <a:buSzPct val="120000"/>
              <a:defRPr>
                <a:solidFill>
                  <a:srgbClr val="FAFFF8"/>
                </a:solidFill>
                <a:latin typeface="Mark OT Light"/>
                <a:ea typeface="Mark OT Light"/>
                <a:cs typeface="Mark OT Light"/>
                <a:sym typeface="Mark OT Light"/>
              </a:defRPr>
            </a:pPr>
            <a:r>
              <a:rPr lang="en-US" dirty="0">
                <a:solidFill>
                  <a:srgbClr val="0065A2"/>
                </a:solidFill>
                <a:latin typeface="Montserrat SemiBold" panose="00000700000000000000" pitchFamily="2" charset="0"/>
              </a:rPr>
              <a:t>Portfolio </a:t>
            </a:r>
            <a:r>
              <a:rPr lang="en-US" i="1" dirty="0">
                <a:solidFill>
                  <a:srgbClr val="0065A2"/>
                </a:solidFill>
                <a:latin typeface="Montserrat" panose="00000500000000000000" pitchFamily="2" charset="0"/>
              </a:rPr>
              <a:t>(for disciplines like Arts, Architecture, and Journalism)</a:t>
            </a:r>
          </a:p>
        </p:txBody>
      </p:sp>
      <p:sp>
        <p:nvSpPr>
          <p:cNvPr id="18" name="TextBox 17">
            <a:extLst>
              <a:ext uri="{FF2B5EF4-FFF2-40B4-BE49-F238E27FC236}">
                <a16:creationId xmlns:a16="http://schemas.microsoft.com/office/drawing/2014/main" id="{FFE29AA8-C77A-AB67-E6C3-65033A03EAFC}"/>
              </a:ext>
            </a:extLst>
          </p:cNvPr>
          <p:cNvSpPr txBox="1"/>
          <p:nvPr/>
        </p:nvSpPr>
        <p:spPr>
          <a:xfrm>
            <a:off x="7164382" y="2970250"/>
            <a:ext cx="4384032" cy="377924"/>
          </a:xfrm>
          <a:prstGeom prst="rect">
            <a:avLst/>
          </a:prstGeom>
          <a:noFill/>
        </p:spPr>
        <p:txBody>
          <a:bodyPr wrap="square" lIns="91440" tIns="45720" rIns="91440" bIns="45720" anchor="t">
            <a:spAutoFit/>
          </a:bodyPr>
          <a:lstStyle/>
          <a:p>
            <a:pPr>
              <a:lnSpc>
                <a:spcPct val="110000"/>
              </a:lnSpc>
              <a:buSzPct val="120000"/>
              <a:defRPr>
                <a:solidFill>
                  <a:srgbClr val="FAFFF8"/>
                </a:solidFill>
                <a:latin typeface="Mark OT Light"/>
                <a:ea typeface="Mark OT Light"/>
                <a:cs typeface="Mark OT Light"/>
                <a:sym typeface="Mark OT Light"/>
              </a:defRPr>
            </a:pPr>
            <a:r>
              <a:rPr lang="en-US" dirty="0">
                <a:solidFill>
                  <a:srgbClr val="0065A2"/>
                </a:solidFill>
                <a:latin typeface="Montserrat SemiBold"/>
              </a:rPr>
              <a:t>Reference List </a:t>
            </a:r>
            <a:r>
              <a:rPr lang="en-US" i="1" dirty="0">
                <a:solidFill>
                  <a:srgbClr val="0065A2"/>
                </a:solidFill>
                <a:latin typeface="Montserrat"/>
              </a:rPr>
              <a:t>(for research)</a:t>
            </a:r>
          </a:p>
        </p:txBody>
      </p:sp>
      <p:grpSp>
        <p:nvGrpSpPr>
          <p:cNvPr id="24" name="Group 23">
            <a:extLst>
              <a:ext uri="{FF2B5EF4-FFF2-40B4-BE49-F238E27FC236}">
                <a16:creationId xmlns:a16="http://schemas.microsoft.com/office/drawing/2014/main" id="{320BC771-BD25-D59F-C2D4-67C608C1AC65}"/>
              </a:ext>
            </a:extLst>
          </p:cNvPr>
          <p:cNvGrpSpPr/>
          <p:nvPr/>
        </p:nvGrpSpPr>
        <p:grpSpPr>
          <a:xfrm>
            <a:off x="6670560" y="2360473"/>
            <a:ext cx="365760" cy="365760"/>
            <a:chOff x="6670560" y="2444697"/>
            <a:chExt cx="365760" cy="365760"/>
          </a:xfrm>
        </p:grpSpPr>
        <p:sp>
          <p:nvSpPr>
            <p:cNvPr id="21" name="Oval 20">
              <a:extLst>
                <a:ext uri="{FF2B5EF4-FFF2-40B4-BE49-F238E27FC236}">
                  <a16:creationId xmlns:a16="http://schemas.microsoft.com/office/drawing/2014/main" id="{C1E98E6E-4856-5379-CA8C-EEBD9DD95AEE}"/>
                </a:ext>
              </a:extLst>
            </p:cNvPr>
            <p:cNvSpPr/>
            <p:nvPr/>
          </p:nvSpPr>
          <p:spPr>
            <a:xfrm>
              <a:off x="6670560" y="2444697"/>
              <a:ext cx="365760" cy="365760"/>
            </a:xfrm>
            <a:prstGeom prst="ellipse">
              <a:avLst/>
            </a:prstGeom>
            <a:solidFill>
              <a:srgbClr val="00B1E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latin typeface="Montserrat SemiBold" panose="00000700000000000000" pitchFamily="2" charset="0"/>
              </a:endParaRPr>
            </a:p>
          </p:txBody>
        </p:sp>
        <p:pic>
          <p:nvPicPr>
            <p:cNvPr id="23" name="Graphic 22" descr="Checkmark with solid fill">
              <a:extLst>
                <a:ext uri="{FF2B5EF4-FFF2-40B4-BE49-F238E27FC236}">
                  <a16:creationId xmlns:a16="http://schemas.microsoft.com/office/drawing/2014/main" id="{56604D44-53A4-D5DC-1172-B6F956D34E7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739140" y="2521481"/>
              <a:ext cx="228600" cy="228600"/>
            </a:xfrm>
            <a:prstGeom prst="rect">
              <a:avLst/>
            </a:prstGeom>
          </p:spPr>
        </p:pic>
      </p:grpSp>
      <p:grpSp>
        <p:nvGrpSpPr>
          <p:cNvPr id="25" name="Group 24">
            <a:extLst>
              <a:ext uri="{FF2B5EF4-FFF2-40B4-BE49-F238E27FC236}">
                <a16:creationId xmlns:a16="http://schemas.microsoft.com/office/drawing/2014/main" id="{D37B3FF5-A168-12B2-A8EF-037709E5CE9B}"/>
              </a:ext>
            </a:extLst>
          </p:cNvPr>
          <p:cNvGrpSpPr/>
          <p:nvPr/>
        </p:nvGrpSpPr>
        <p:grpSpPr>
          <a:xfrm>
            <a:off x="6675595" y="2979016"/>
            <a:ext cx="365760" cy="365760"/>
            <a:chOff x="6670560" y="2444697"/>
            <a:chExt cx="365760" cy="365760"/>
          </a:xfrm>
        </p:grpSpPr>
        <p:sp>
          <p:nvSpPr>
            <p:cNvPr id="26" name="Oval 25">
              <a:extLst>
                <a:ext uri="{FF2B5EF4-FFF2-40B4-BE49-F238E27FC236}">
                  <a16:creationId xmlns:a16="http://schemas.microsoft.com/office/drawing/2014/main" id="{B41F9CBA-0FE8-6AFE-BDF4-C591646DA5E3}"/>
                </a:ext>
              </a:extLst>
            </p:cNvPr>
            <p:cNvSpPr/>
            <p:nvPr/>
          </p:nvSpPr>
          <p:spPr>
            <a:xfrm>
              <a:off x="6670560" y="2444697"/>
              <a:ext cx="365760" cy="365760"/>
            </a:xfrm>
            <a:prstGeom prst="ellipse">
              <a:avLst/>
            </a:prstGeom>
            <a:solidFill>
              <a:srgbClr val="00B1E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latin typeface="Montserrat SemiBold" panose="00000700000000000000" pitchFamily="2" charset="0"/>
              </a:endParaRPr>
            </a:p>
          </p:txBody>
        </p:sp>
        <p:pic>
          <p:nvPicPr>
            <p:cNvPr id="27" name="Graphic 26" descr="Checkmark with solid fill">
              <a:extLst>
                <a:ext uri="{FF2B5EF4-FFF2-40B4-BE49-F238E27FC236}">
                  <a16:creationId xmlns:a16="http://schemas.microsoft.com/office/drawing/2014/main" id="{F4402512-FCFE-E75C-7122-5149EDE77AE9}"/>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739140" y="2521481"/>
              <a:ext cx="228600" cy="228600"/>
            </a:xfrm>
            <a:prstGeom prst="rect">
              <a:avLst/>
            </a:prstGeom>
          </p:spPr>
        </p:pic>
      </p:grpSp>
      <p:grpSp>
        <p:nvGrpSpPr>
          <p:cNvPr id="28" name="Group 27">
            <a:extLst>
              <a:ext uri="{FF2B5EF4-FFF2-40B4-BE49-F238E27FC236}">
                <a16:creationId xmlns:a16="http://schemas.microsoft.com/office/drawing/2014/main" id="{921C0AB7-15BA-E651-5930-781351A4BD22}"/>
              </a:ext>
            </a:extLst>
          </p:cNvPr>
          <p:cNvGrpSpPr/>
          <p:nvPr/>
        </p:nvGrpSpPr>
        <p:grpSpPr>
          <a:xfrm>
            <a:off x="6670560" y="3639430"/>
            <a:ext cx="365760" cy="365760"/>
            <a:chOff x="6670560" y="2444697"/>
            <a:chExt cx="365760" cy="365760"/>
          </a:xfrm>
        </p:grpSpPr>
        <p:sp>
          <p:nvSpPr>
            <p:cNvPr id="30" name="Oval 29">
              <a:extLst>
                <a:ext uri="{FF2B5EF4-FFF2-40B4-BE49-F238E27FC236}">
                  <a16:creationId xmlns:a16="http://schemas.microsoft.com/office/drawing/2014/main" id="{085C8CDC-0C7C-39E6-E04D-3D6CF000CF85}"/>
                </a:ext>
              </a:extLst>
            </p:cNvPr>
            <p:cNvSpPr/>
            <p:nvPr/>
          </p:nvSpPr>
          <p:spPr>
            <a:xfrm>
              <a:off x="6670560" y="2444697"/>
              <a:ext cx="365760" cy="365760"/>
            </a:xfrm>
            <a:prstGeom prst="ellipse">
              <a:avLst/>
            </a:prstGeom>
            <a:solidFill>
              <a:srgbClr val="00B1E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latin typeface="Montserrat SemiBold" panose="00000700000000000000" pitchFamily="2" charset="0"/>
              </a:endParaRPr>
            </a:p>
          </p:txBody>
        </p:sp>
        <p:pic>
          <p:nvPicPr>
            <p:cNvPr id="31" name="Graphic 30" descr="Checkmark with solid fill">
              <a:extLst>
                <a:ext uri="{FF2B5EF4-FFF2-40B4-BE49-F238E27FC236}">
                  <a16:creationId xmlns:a16="http://schemas.microsoft.com/office/drawing/2014/main" id="{8E799BF9-0FFF-1A76-79CF-68A7A554CC99}"/>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739140" y="2521481"/>
              <a:ext cx="228600" cy="228600"/>
            </a:xfrm>
            <a:prstGeom prst="rect">
              <a:avLst/>
            </a:prstGeom>
          </p:spPr>
        </p:pic>
      </p:grpSp>
    </p:spTree>
    <p:extLst>
      <p:ext uri="{BB962C8B-B14F-4D97-AF65-F5344CB8AC3E}">
        <p14:creationId xmlns:p14="http://schemas.microsoft.com/office/powerpoint/2010/main" val="2578095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493295" y="943337"/>
            <a:ext cx="9961563" cy="838200"/>
          </a:xfrm>
        </p:spPr>
        <p:txBody>
          <a:bodyPr>
            <a:normAutofit/>
          </a:bodyPr>
          <a:lstStyle/>
          <a:p>
            <a:pPr algn="l"/>
            <a:r>
              <a:rPr lang="en-US" sz="3600" kern="0" dirty="0">
                <a:solidFill>
                  <a:srgbClr val="0065A2"/>
                </a:solidFill>
                <a:latin typeface="Montserrat SemiBold" panose="00000700000000000000" pitchFamily="2" charset="0"/>
              </a:rPr>
              <a:t>Tips for a strong application:</a:t>
            </a:r>
          </a:p>
        </p:txBody>
      </p:sp>
      <p:grpSp>
        <p:nvGrpSpPr>
          <p:cNvPr id="28" name="Group 27">
            <a:extLst>
              <a:ext uri="{FF2B5EF4-FFF2-40B4-BE49-F238E27FC236}">
                <a16:creationId xmlns:a16="http://schemas.microsoft.com/office/drawing/2014/main" id="{33E161F1-011D-420F-E7A7-FBD399FC036A}"/>
              </a:ext>
            </a:extLst>
          </p:cNvPr>
          <p:cNvGrpSpPr/>
          <p:nvPr/>
        </p:nvGrpSpPr>
        <p:grpSpPr>
          <a:xfrm>
            <a:off x="493295" y="2038976"/>
            <a:ext cx="3688370" cy="3128924"/>
            <a:chOff x="493295" y="2038976"/>
            <a:chExt cx="3688370" cy="3128924"/>
          </a:xfrm>
        </p:grpSpPr>
        <p:sp>
          <p:nvSpPr>
            <p:cNvPr id="4" name="Oval 3">
              <a:extLst>
                <a:ext uri="{FF2B5EF4-FFF2-40B4-BE49-F238E27FC236}">
                  <a16:creationId xmlns:a16="http://schemas.microsoft.com/office/drawing/2014/main" id="{D510B3DD-CCD1-2E0C-ABB8-8B34129F15A9}"/>
                </a:ext>
              </a:extLst>
            </p:cNvPr>
            <p:cNvSpPr/>
            <p:nvPr/>
          </p:nvSpPr>
          <p:spPr>
            <a:xfrm>
              <a:off x="1285920" y="2038976"/>
              <a:ext cx="2103120" cy="2103120"/>
            </a:xfrm>
            <a:prstGeom prst="ellipse">
              <a:avLst/>
            </a:prstGeom>
            <a:solidFill>
              <a:srgbClr val="205E9F"/>
            </a:solidFill>
            <a:ln w="38100">
              <a:solidFill>
                <a:srgbClr val="205E9F"/>
              </a:solidFill>
            </a:ln>
            <a:effectLst>
              <a:outerShdw blurRad="127000" dist="50800" dir="5400000" algn="ctr" rotWithShape="0">
                <a:schemeClr val="tx1">
                  <a:lumMod val="50000"/>
                  <a:alpha val="3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600" dirty="0">
                <a:ln w="0"/>
                <a:solidFill>
                  <a:schemeClr val="tx1"/>
                </a:solidFill>
                <a:latin typeface="Montserrat Black" panose="00000A00000000000000" pitchFamily="2" charset="0"/>
              </a:endParaRPr>
            </a:p>
          </p:txBody>
        </p:sp>
        <p:sp>
          <p:nvSpPr>
            <p:cNvPr id="6" name="TextBox 5">
              <a:extLst>
                <a:ext uri="{FF2B5EF4-FFF2-40B4-BE49-F238E27FC236}">
                  <a16:creationId xmlns:a16="http://schemas.microsoft.com/office/drawing/2014/main" id="{99201572-10F1-C416-95BE-EDB558DCB56D}"/>
                </a:ext>
              </a:extLst>
            </p:cNvPr>
            <p:cNvSpPr txBox="1"/>
            <p:nvPr/>
          </p:nvSpPr>
          <p:spPr>
            <a:xfrm>
              <a:off x="1285920" y="3236461"/>
              <a:ext cx="2103120" cy="584775"/>
            </a:xfrm>
            <a:prstGeom prst="rect">
              <a:avLst/>
            </a:prstGeom>
            <a:noFill/>
          </p:spPr>
          <p:txBody>
            <a:bodyPr wrap="square">
              <a:spAutoFit/>
            </a:bodyPr>
            <a:lstStyle/>
            <a:p>
              <a:pPr algn="ctr"/>
              <a:r>
                <a:rPr lang="en-US" sz="1600" kern="0" dirty="0">
                  <a:solidFill>
                    <a:schemeClr val="bg1"/>
                  </a:solidFill>
                  <a:latin typeface="Montserrat SemiBold" panose="00000700000000000000" pitchFamily="2" charset="0"/>
                  <a:ea typeface="+mj-ea"/>
                  <a:cs typeface="+mj-cs"/>
                </a:rPr>
                <a:t>CHECK ALL FOUR TABS</a:t>
              </a:r>
              <a:endParaRPr lang="en-US" sz="1600" dirty="0">
                <a:solidFill>
                  <a:schemeClr val="bg1"/>
                </a:solidFill>
                <a:latin typeface="Montserrat SemiBold" panose="00000700000000000000" pitchFamily="2" charset="0"/>
              </a:endParaRPr>
            </a:p>
          </p:txBody>
        </p:sp>
        <p:pic>
          <p:nvPicPr>
            <p:cNvPr id="21" name="Graphic 20" descr="Lightbulb with solid fill">
              <a:extLst>
                <a:ext uri="{FF2B5EF4-FFF2-40B4-BE49-F238E27FC236}">
                  <a16:creationId xmlns:a16="http://schemas.microsoft.com/office/drawing/2014/main" id="{0E14D69F-C958-ECBA-03D9-B8782C502C3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88840" y="2151019"/>
              <a:ext cx="1097280" cy="1097280"/>
            </a:xfrm>
            <a:prstGeom prst="rect">
              <a:avLst/>
            </a:prstGeom>
          </p:spPr>
        </p:pic>
        <p:sp>
          <p:nvSpPr>
            <p:cNvPr id="25" name="TextBox 24">
              <a:extLst>
                <a:ext uri="{FF2B5EF4-FFF2-40B4-BE49-F238E27FC236}">
                  <a16:creationId xmlns:a16="http://schemas.microsoft.com/office/drawing/2014/main" id="{47ACFA15-3410-B76C-C16D-239E8194A8A5}"/>
                </a:ext>
              </a:extLst>
            </p:cNvPr>
            <p:cNvSpPr txBox="1"/>
            <p:nvPr/>
          </p:nvSpPr>
          <p:spPr>
            <a:xfrm>
              <a:off x="493295" y="4336903"/>
              <a:ext cx="3688370" cy="830997"/>
            </a:xfrm>
            <a:prstGeom prst="rect">
              <a:avLst/>
            </a:prstGeom>
            <a:noFill/>
          </p:spPr>
          <p:txBody>
            <a:bodyPr wrap="square">
              <a:spAutoFit/>
            </a:bodyPr>
            <a:lstStyle/>
            <a:p>
              <a:pPr algn="ctr">
                <a:spcBef>
                  <a:spcPts val="600"/>
                </a:spcBef>
              </a:pPr>
              <a:r>
                <a:rPr lang="en-US" sz="1600" b="1" kern="0" dirty="0">
                  <a:solidFill>
                    <a:srgbClr val="0065A2"/>
                  </a:solidFill>
                  <a:latin typeface="Montserrat" panose="00000500000000000000" pitchFamily="2" charset="0"/>
                  <a:ea typeface="+mj-ea"/>
                  <a:cs typeface="+mj-cs"/>
                </a:rPr>
                <a:t>Read all four tabs of an award</a:t>
              </a:r>
              <a:r>
                <a:rPr lang="en-US" sz="1600" kern="0" dirty="0">
                  <a:solidFill>
                    <a:srgbClr val="0065A2"/>
                  </a:solidFill>
                  <a:latin typeface="Montserrat" panose="00000500000000000000" pitchFamily="2" charset="0"/>
                  <a:ea typeface="+mj-ea"/>
                  <a:cs typeface="+mj-cs"/>
                </a:rPr>
                <a:t> so you know which one best meets your needs</a:t>
              </a:r>
              <a:endParaRPr lang="en-US" sz="1600" b="1" kern="0" dirty="0">
                <a:solidFill>
                  <a:srgbClr val="0065A2"/>
                </a:solidFill>
                <a:latin typeface="Montserrat" panose="00000500000000000000" pitchFamily="2" charset="0"/>
                <a:ea typeface="+mj-ea"/>
                <a:cs typeface="+mj-cs"/>
              </a:endParaRPr>
            </a:p>
          </p:txBody>
        </p:sp>
      </p:grpSp>
      <p:grpSp>
        <p:nvGrpSpPr>
          <p:cNvPr id="29" name="Group 28">
            <a:extLst>
              <a:ext uri="{FF2B5EF4-FFF2-40B4-BE49-F238E27FC236}">
                <a16:creationId xmlns:a16="http://schemas.microsoft.com/office/drawing/2014/main" id="{3D42DA9A-1251-B085-B6A2-1254FAF773EC}"/>
              </a:ext>
            </a:extLst>
          </p:cNvPr>
          <p:cNvGrpSpPr/>
          <p:nvPr/>
        </p:nvGrpSpPr>
        <p:grpSpPr>
          <a:xfrm>
            <a:off x="4475747" y="2038976"/>
            <a:ext cx="3243714" cy="2885349"/>
            <a:chOff x="4475747" y="2038976"/>
            <a:chExt cx="3243714" cy="2885349"/>
          </a:xfrm>
        </p:grpSpPr>
        <p:sp>
          <p:nvSpPr>
            <p:cNvPr id="8" name="Oval 7">
              <a:extLst>
                <a:ext uri="{FF2B5EF4-FFF2-40B4-BE49-F238E27FC236}">
                  <a16:creationId xmlns:a16="http://schemas.microsoft.com/office/drawing/2014/main" id="{49D5F45A-A8F6-05A1-5F9C-648247DC7BE4}"/>
                </a:ext>
              </a:extLst>
            </p:cNvPr>
            <p:cNvSpPr/>
            <p:nvPr/>
          </p:nvSpPr>
          <p:spPr>
            <a:xfrm>
              <a:off x="5046044" y="2038976"/>
              <a:ext cx="2103120" cy="2103120"/>
            </a:xfrm>
            <a:prstGeom prst="ellipse">
              <a:avLst/>
            </a:prstGeom>
            <a:solidFill>
              <a:srgbClr val="00B1E4"/>
            </a:solidFill>
            <a:ln w="38100">
              <a:solidFill>
                <a:srgbClr val="00B1E4"/>
              </a:solidFill>
            </a:ln>
            <a:effectLst>
              <a:outerShdw blurRad="127000" dist="50800" dir="5400000" algn="ctr" rotWithShape="0">
                <a:schemeClr val="tx1">
                  <a:lumMod val="50000"/>
                  <a:alpha val="3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600" dirty="0">
                <a:ln w="0"/>
                <a:solidFill>
                  <a:srgbClr val="205E9F"/>
                </a:solidFill>
                <a:latin typeface="Montserrat Black" panose="00000A00000000000000" pitchFamily="2" charset="0"/>
              </a:endParaRPr>
            </a:p>
          </p:txBody>
        </p:sp>
        <p:sp>
          <p:nvSpPr>
            <p:cNvPr id="9" name="TextBox 8">
              <a:extLst>
                <a:ext uri="{FF2B5EF4-FFF2-40B4-BE49-F238E27FC236}">
                  <a16:creationId xmlns:a16="http://schemas.microsoft.com/office/drawing/2014/main" id="{C35651B2-AD3E-9D45-291A-40C3F15635AB}"/>
                </a:ext>
              </a:extLst>
            </p:cNvPr>
            <p:cNvSpPr txBox="1"/>
            <p:nvPr/>
          </p:nvSpPr>
          <p:spPr>
            <a:xfrm>
              <a:off x="5046044" y="3263006"/>
              <a:ext cx="2103120" cy="338554"/>
            </a:xfrm>
            <a:prstGeom prst="rect">
              <a:avLst/>
            </a:prstGeom>
            <a:noFill/>
          </p:spPr>
          <p:txBody>
            <a:bodyPr wrap="square">
              <a:spAutoFit/>
            </a:bodyPr>
            <a:lstStyle/>
            <a:p>
              <a:pPr algn="ctr"/>
              <a:r>
                <a:rPr lang="en-US" sz="1600" b="1" dirty="0">
                  <a:solidFill>
                    <a:schemeClr val="bg1"/>
                  </a:solidFill>
                  <a:latin typeface="Montserrat SemiBold" panose="00000700000000000000" pitchFamily="2" charset="0"/>
                  <a:cs typeface="Arial"/>
                </a:rPr>
                <a:t>START ONLINE</a:t>
              </a:r>
              <a:endParaRPr lang="en-US" sz="1600" b="1" dirty="0">
                <a:solidFill>
                  <a:schemeClr val="bg1"/>
                </a:solidFill>
                <a:latin typeface="Montserrat SemiBold" panose="00000700000000000000" pitchFamily="2" charset="0"/>
              </a:endParaRPr>
            </a:p>
          </p:txBody>
        </p:sp>
        <p:pic>
          <p:nvPicPr>
            <p:cNvPr id="22" name="Graphic 21" descr="Lightbulb with solid fill">
              <a:extLst>
                <a:ext uri="{FF2B5EF4-FFF2-40B4-BE49-F238E27FC236}">
                  <a16:creationId xmlns:a16="http://schemas.microsoft.com/office/drawing/2014/main" id="{D439B19A-4E17-8BF8-269E-AFE7AD194C9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48964" y="2151019"/>
              <a:ext cx="1097280" cy="1097280"/>
            </a:xfrm>
            <a:prstGeom prst="rect">
              <a:avLst/>
            </a:prstGeom>
          </p:spPr>
        </p:pic>
        <p:sp>
          <p:nvSpPr>
            <p:cNvPr id="26" name="TextBox 25">
              <a:extLst>
                <a:ext uri="{FF2B5EF4-FFF2-40B4-BE49-F238E27FC236}">
                  <a16:creationId xmlns:a16="http://schemas.microsoft.com/office/drawing/2014/main" id="{4D2EC9BA-DD60-5065-EEEF-7F763E31AD5A}"/>
                </a:ext>
              </a:extLst>
            </p:cNvPr>
            <p:cNvSpPr txBox="1"/>
            <p:nvPr/>
          </p:nvSpPr>
          <p:spPr>
            <a:xfrm>
              <a:off x="4475747" y="4339550"/>
              <a:ext cx="3243714" cy="584775"/>
            </a:xfrm>
            <a:prstGeom prst="rect">
              <a:avLst/>
            </a:prstGeom>
            <a:noFill/>
          </p:spPr>
          <p:txBody>
            <a:bodyPr wrap="square">
              <a:spAutoFit/>
            </a:bodyPr>
            <a:lstStyle/>
            <a:p>
              <a:pPr algn="ctr"/>
              <a:r>
                <a:rPr lang="en-US" sz="1600" kern="0" dirty="0">
                  <a:solidFill>
                    <a:srgbClr val="0065A2"/>
                  </a:solidFill>
                  <a:latin typeface="Montserrat" panose="00000500000000000000" pitchFamily="2" charset="0"/>
                  <a:ea typeface="+mj-ea"/>
                  <a:cs typeface="+mj-cs"/>
                </a:rPr>
                <a:t>Start an online application </a:t>
              </a:r>
              <a:r>
                <a:rPr lang="en-US" sz="1600" b="1" kern="0" dirty="0">
                  <a:solidFill>
                    <a:srgbClr val="0065A2"/>
                  </a:solidFill>
                  <a:latin typeface="Montserrat" panose="00000500000000000000" pitchFamily="2" charset="0"/>
                  <a:ea typeface="+mj-ea"/>
                  <a:cs typeface="+mj-cs"/>
                </a:rPr>
                <a:t>as soon as possible</a:t>
              </a:r>
              <a:endParaRPr lang="en-US" sz="1600" kern="0" dirty="0">
                <a:solidFill>
                  <a:srgbClr val="0065A2"/>
                </a:solidFill>
                <a:latin typeface="Montserrat" panose="00000500000000000000" pitchFamily="2" charset="0"/>
                <a:ea typeface="+mj-ea"/>
                <a:cs typeface="+mj-cs"/>
              </a:endParaRPr>
            </a:p>
          </p:txBody>
        </p:sp>
      </p:grpSp>
      <p:grpSp>
        <p:nvGrpSpPr>
          <p:cNvPr id="30" name="Group 29">
            <a:extLst>
              <a:ext uri="{FF2B5EF4-FFF2-40B4-BE49-F238E27FC236}">
                <a16:creationId xmlns:a16="http://schemas.microsoft.com/office/drawing/2014/main" id="{0BCB2496-B69E-BE78-30BC-CC91B4FF19E8}"/>
              </a:ext>
            </a:extLst>
          </p:cNvPr>
          <p:cNvGrpSpPr/>
          <p:nvPr/>
        </p:nvGrpSpPr>
        <p:grpSpPr>
          <a:xfrm>
            <a:off x="8453184" y="2038976"/>
            <a:ext cx="3384773" cy="3130630"/>
            <a:chOff x="8453184" y="2038976"/>
            <a:chExt cx="3384773" cy="3130630"/>
          </a:xfrm>
        </p:grpSpPr>
        <p:sp>
          <p:nvSpPr>
            <p:cNvPr id="11" name="Oval 10">
              <a:extLst>
                <a:ext uri="{FF2B5EF4-FFF2-40B4-BE49-F238E27FC236}">
                  <a16:creationId xmlns:a16="http://schemas.microsoft.com/office/drawing/2014/main" id="{C630A3C9-630A-0D49-47BC-E38F3DAA456A}"/>
                </a:ext>
              </a:extLst>
            </p:cNvPr>
            <p:cNvSpPr/>
            <p:nvPr/>
          </p:nvSpPr>
          <p:spPr>
            <a:xfrm>
              <a:off x="9099025" y="2038976"/>
              <a:ext cx="2103120" cy="2103120"/>
            </a:xfrm>
            <a:prstGeom prst="ellipse">
              <a:avLst/>
            </a:prstGeom>
            <a:solidFill>
              <a:srgbClr val="0095D9"/>
            </a:solidFill>
            <a:effectLst>
              <a:outerShdw blurRad="127000" dist="50800" dir="5400000" algn="ctr" rotWithShape="0">
                <a:schemeClr val="tx1">
                  <a:lumMod val="50000"/>
                  <a:alpha val="3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600" dirty="0">
                <a:ln w="0"/>
                <a:solidFill>
                  <a:srgbClr val="205E9F"/>
                </a:solidFill>
                <a:latin typeface="Montserrat Black" panose="00000A00000000000000" pitchFamily="2" charset="0"/>
              </a:endParaRPr>
            </a:p>
          </p:txBody>
        </p:sp>
        <p:sp>
          <p:nvSpPr>
            <p:cNvPr id="12" name="TextBox 11">
              <a:extLst>
                <a:ext uri="{FF2B5EF4-FFF2-40B4-BE49-F238E27FC236}">
                  <a16:creationId xmlns:a16="http://schemas.microsoft.com/office/drawing/2014/main" id="{3A5C8FAF-2AC1-A4A1-D254-734737500FD9}"/>
                </a:ext>
              </a:extLst>
            </p:cNvPr>
            <p:cNvSpPr txBox="1"/>
            <p:nvPr/>
          </p:nvSpPr>
          <p:spPr>
            <a:xfrm>
              <a:off x="9305968" y="3262128"/>
              <a:ext cx="1679207" cy="584775"/>
            </a:xfrm>
            <a:prstGeom prst="rect">
              <a:avLst/>
            </a:prstGeom>
            <a:noFill/>
          </p:spPr>
          <p:txBody>
            <a:bodyPr wrap="square">
              <a:spAutoFit/>
            </a:bodyPr>
            <a:lstStyle/>
            <a:p>
              <a:pPr algn="ctr"/>
              <a:r>
                <a:rPr lang="en-US" sz="1600" b="1" dirty="0">
                  <a:solidFill>
                    <a:schemeClr val="bg1"/>
                  </a:solidFill>
                  <a:latin typeface="Montserrat SemiBold" panose="00000700000000000000" pitchFamily="2" charset="0"/>
                  <a:cs typeface="Arial"/>
                </a:rPr>
                <a:t>ATTEND EVENTS</a:t>
              </a:r>
            </a:p>
          </p:txBody>
        </p:sp>
        <p:pic>
          <p:nvPicPr>
            <p:cNvPr id="23" name="Graphic 22" descr="Lightbulb with solid fill">
              <a:extLst>
                <a:ext uri="{FF2B5EF4-FFF2-40B4-BE49-F238E27FC236}">
                  <a16:creationId xmlns:a16="http://schemas.microsoft.com/office/drawing/2014/main" id="{ECF5D34F-810B-2327-DCB7-BA4DE25A568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01945" y="2151019"/>
              <a:ext cx="1097280" cy="1097280"/>
            </a:xfrm>
            <a:prstGeom prst="rect">
              <a:avLst/>
            </a:prstGeom>
          </p:spPr>
        </p:pic>
        <p:sp>
          <p:nvSpPr>
            <p:cNvPr id="27" name="TextBox 26">
              <a:extLst>
                <a:ext uri="{FF2B5EF4-FFF2-40B4-BE49-F238E27FC236}">
                  <a16:creationId xmlns:a16="http://schemas.microsoft.com/office/drawing/2014/main" id="{876B9AC6-1E6A-E282-8AE1-0AF54B615530}"/>
                </a:ext>
              </a:extLst>
            </p:cNvPr>
            <p:cNvSpPr txBox="1"/>
            <p:nvPr/>
          </p:nvSpPr>
          <p:spPr>
            <a:xfrm>
              <a:off x="8453184" y="4338609"/>
              <a:ext cx="3384773" cy="830997"/>
            </a:xfrm>
            <a:prstGeom prst="rect">
              <a:avLst/>
            </a:prstGeom>
            <a:noFill/>
          </p:spPr>
          <p:txBody>
            <a:bodyPr wrap="square">
              <a:spAutoFit/>
            </a:bodyPr>
            <a:lstStyle/>
            <a:p>
              <a:pPr algn="ctr">
                <a:spcBef>
                  <a:spcPts val="600"/>
                </a:spcBef>
              </a:pPr>
              <a:r>
                <a:rPr lang="en-US" sz="1600" b="1" kern="0" dirty="0">
                  <a:solidFill>
                    <a:srgbClr val="0065A2"/>
                  </a:solidFill>
                  <a:latin typeface="Montserrat" panose="00000500000000000000" pitchFamily="2" charset="0"/>
                  <a:ea typeface="+mj-ea"/>
                  <a:cs typeface="+mj-cs"/>
                </a:rPr>
                <a:t>Attend webinars and Office Hours</a:t>
              </a:r>
              <a:r>
                <a:rPr lang="en-US" sz="1600" kern="0" dirty="0">
                  <a:solidFill>
                    <a:srgbClr val="0065A2"/>
                  </a:solidFill>
                  <a:latin typeface="Montserrat" panose="00000500000000000000" pitchFamily="2" charset="0"/>
                  <a:ea typeface="+mj-ea"/>
                  <a:cs typeface="+mj-cs"/>
                </a:rPr>
                <a:t> and read guides on our website</a:t>
              </a:r>
            </a:p>
          </p:txBody>
        </p:sp>
      </p:grpSp>
    </p:spTree>
    <p:extLst>
      <p:ext uri="{BB962C8B-B14F-4D97-AF65-F5344CB8AC3E}">
        <p14:creationId xmlns:p14="http://schemas.microsoft.com/office/powerpoint/2010/main" val="4129120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esentation Name…"/>
          <p:cNvSpPr txBox="1"/>
          <p:nvPr/>
        </p:nvSpPr>
        <p:spPr>
          <a:xfrm>
            <a:off x="821321" y="919465"/>
            <a:ext cx="7005664" cy="53880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ctr">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3600" kern="0" dirty="0">
                <a:solidFill>
                  <a:srgbClr val="0065A2"/>
                </a:solidFill>
                <a:latin typeface="Montserrat SemiBold" panose="00000700000000000000" pitchFamily="2" charset="0"/>
                <a:sym typeface="Mark OT Bold"/>
              </a:rPr>
              <a:t>Application Cycle</a:t>
            </a:r>
            <a:endParaRPr sz="3600" kern="0" dirty="0">
              <a:solidFill>
                <a:srgbClr val="0065A2"/>
              </a:solidFill>
              <a:latin typeface="Montserrat SemiBold" panose="00000700000000000000" pitchFamily="2" charset="0"/>
              <a:sym typeface="Mark OT Bold"/>
            </a:endParaRPr>
          </a:p>
        </p:txBody>
      </p:sp>
      <p:pic>
        <p:nvPicPr>
          <p:cNvPr id="21" name="Picture 20">
            <a:extLst>
              <a:ext uri="{FF2B5EF4-FFF2-40B4-BE49-F238E27FC236}">
                <a16:creationId xmlns:a16="http://schemas.microsoft.com/office/drawing/2014/main" id="{57734143-F4B5-496C-AE5B-E36FC1BA4998}"/>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691762" y="3506599"/>
            <a:ext cx="10789920" cy="521208"/>
          </a:xfrm>
          <a:prstGeom prst="rect">
            <a:avLst/>
          </a:prstGeom>
        </p:spPr>
      </p:pic>
      <p:pic>
        <p:nvPicPr>
          <p:cNvPr id="23" name="Picture 22">
            <a:extLst>
              <a:ext uri="{FF2B5EF4-FFF2-40B4-BE49-F238E27FC236}">
                <a16:creationId xmlns:a16="http://schemas.microsoft.com/office/drawing/2014/main" id="{4BD16A28-1EEE-4C2A-9E76-46090E57FDE8}"/>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691762" y="5265166"/>
            <a:ext cx="10789920" cy="521208"/>
          </a:xfrm>
          <a:prstGeom prst="rect">
            <a:avLst/>
          </a:prstGeom>
        </p:spPr>
      </p:pic>
      <p:pic>
        <p:nvPicPr>
          <p:cNvPr id="24" name="Picture 23">
            <a:extLst>
              <a:ext uri="{FF2B5EF4-FFF2-40B4-BE49-F238E27FC236}">
                <a16:creationId xmlns:a16="http://schemas.microsoft.com/office/drawing/2014/main" id="{335D4A13-006A-4ADC-8C9E-C73BB41D38EC}"/>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691762" y="4678975"/>
            <a:ext cx="10789920" cy="521208"/>
          </a:xfrm>
          <a:prstGeom prst="rect">
            <a:avLst/>
          </a:prstGeom>
        </p:spPr>
      </p:pic>
      <p:pic>
        <p:nvPicPr>
          <p:cNvPr id="25" name="Picture 24">
            <a:extLst>
              <a:ext uri="{FF2B5EF4-FFF2-40B4-BE49-F238E27FC236}">
                <a16:creationId xmlns:a16="http://schemas.microsoft.com/office/drawing/2014/main" id="{2F79165A-00CD-4105-8170-BFBAFE7EE0E7}"/>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691762" y="2334223"/>
            <a:ext cx="10789920" cy="521208"/>
          </a:xfrm>
          <a:prstGeom prst="rect">
            <a:avLst/>
          </a:prstGeom>
        </p:spPr>
      </p:pic>
      <p:pic>
        <p:nvPicPr>
          <p:cNvPr id="26" name="Picture 25">
            <a:extLst>
              <a:ext uri="{FF2B5EF4-FFF2-40B4-BE49-F238E27FC236}">
                <a16:creationId xmlns:a16="http://schemas.microsoft.com/office/drawing/2014/main" id="{2D30C48F-BDC8-4892-9422-6458E61415A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691762" y="1748035"/>
            <a:ext cx="10789920" cy="521208"/>
          </a:xfrm>
          <a:prstGeom prst="rect">
            <a:avLst/>
          </a:prstGeom>
        </p:spPr>
      </p:pic>
      <p:sp>
        <p:nvSpPr>
          <p:cNvPr id="29" name="First &amp; Last Name, Position…">
            <a:extLst>
              <a:ext uri="{FF2B5EF4-FFF2-40B4-BE49-F238E27FC236}">
                <a16:creationId xmlns:a16="http://schemas.microsoft.com/office/drawing/2014/main" id="{B69C507A-7458-46F6-8BBC-93ADAD6CFB2F}"/>
              </a:ext>
            </a:extLst>
          </p:cNvPr>
          <p:cNvSpPr txBox="1"/>
          <p:nvPr/>
        </p:nvSpPr>
        <p:spPr>
          <a:xfrm>
            <a:off x="821321" y="1872314"/>
            <a:ext cx="2270423" cy="30008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500" dirty="0">
                <a:solidFill>
                  <a:srgbClr val="04397A"/>
                </a:solidFill>
                <a:latin typeface="Montserrat SemiBold" panose="00000700000000000000" pitchFamily="2" charset="0"/>
              </a:rPr>
              <a:t>FEBRUARY</a:t>
            </a:r>
            <a:endParaRPr sz="1500" dirty="0">
              <a:solidFill>
                <a:srgbClr val="04397A"/>
              </a:solidFill>
              <a:latin typeface="Montserrat SemiBold" panose="00000700000000000000" pitchFamily="2" charset="0"/>
            </a:endParaRPr>
          </a:p>
        </p:txBody>
      </p:sp>
      <p:sp>
        <p:nvSpPr>
          <p:cNvPr id="32" name="Rectangle 31">
            <a:extLst>
              <a:ext uri="{FF2B5EF4-FFF2-40B4-BE49-F238E27FC236}">
                <a16:creationId xmlns:a16="http://schemas.microsoft.com/office/drawing/2014/main" id="{B177E10F-923B-4A18-AAAC-E193188001B5}"/>
              </a:ext>
            </a:extLst>
          </p:cNvPr>
          <p:cNvSpPr/>
          <p:nvPr/>
        </p:nvSpPr>
        <p:spPr>
          <a:xfrm>
            <a:off x="3364808" y="1869685"/>
            <a:ext cx="7589520" cy="305340"/>
          </a:xfrm>
          <a:prstGeom prst="rect">
            <a:avLst/>
          </a:prstGeom>
        </p:spPr>
        <p:txBody>
          <a:bodyPr wrap="square" lIns="91440" tIns="45720" rIns="91440" bIns="45720" anchor="t">
            <a:spAutoFit/>
          </a:bodyPr>
          <a:lstStyle/>
          <a:p>
            <a:pPr>
              <a:lnSpc>
                <a:spcPts val="1600"/>
              </a:lnSpc>
            </a:pPr>
            <a:r>
              <a:rPr lang="en-US" sz="1600" dirty="0">
                <a:solidFill>
                  <a:schemeClr val="bg1"/>
                </a:solidFill>
                <a:latin typeface="Montserrat Medium"/>
              </a:rPr>
              <a:t>Competition Opens</a:t>
            </a:r>
          </a:p>
        </p:txBody>
      </p:sp>
      <p:sp>
        <p:nvSpPr>
          <p:cNvPr id="33" name="First &amp; Last Name, Position…">
            <a:extLst>
              <a:ext uri="{FF2B5EF4-FFF2-40B4-BE49-F238E27FC236}">
                <a16:creationId xmlns:a16="http://schemas.microsoft.com/office/drawing/2014/main" id="{2D7BA368-CD6B-447D-8CBD-F61B33BBA02B}"/>
              </a:ext>
            </a:extLst>
          </p:cNvPr>
          <p:cNvSpPr txBox="1"/>
          <p:nvPr/>
        </p:nvSpPr>
        <p:spPr>
          <a:xfrm>
            <a:off x="821321" y="2458503"/>
            <a:ext cx="2270423" cy="30008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500" b="1" dirty="0">
                <a:solidFill>
                  <a:srgbClr val="009ED5"/>
                </a:solidFill>
                <a:latin typeface="Montserrat"/>
              </a:rPr>
              <a:t>SEPTEMBER 15</a:t>
            </a:r>
            <a:endParaRPr sz="1500" b="1" dirty="0">
              <a:solidFill>
                <a:srgbClr val="009ED5"/>
              </a:solidFill>
              <a:latin typeface="Montserrat" panose="00000500000000000000" pitchFamily="2" charset="0"/>
            </a:endParaRPr>
          </a:p>
        </p:txBody>
      </p:sp>
      <p:sp>
        <p:nvSpPr>
          <p:cNvPr id="34" name="Rectangle 33">
            <a:extLst>
              <a:ext uri="{FF2B5EF4-FFF2-40B4-BE49-F238E27FC236}">
                <a16:creationId xmlns:a16="http://schemas.microsoft.com/office/drawing/2014/main" id="{1B68D13B-A683-4231-82CE-2C996A0EAD30}"/>
              </a:ext>
            </a:extLst>
          </p:cNvPr>
          <p:cNvSpPr/>
          <p:nvPr/>
        </p:nvSpPr>
        <p:spPr>
          <a:xfrm>
            <a:off x="3364808" y="2455874"/>
            <a:ext cx="7589520" cy="305340"/>
          </a:xfrm>
          <a:prstGeom prst="rect">
            <a:avLst/>
          </a:prstGeom>
        </p:spPr>
        <p:txBody>
          <a:bodyPr wrap="square">
            <a:spAutoFit/>
          </a:bodyPr>
          <a:lstStyle/>
          <a:p>
            <a:pPr>
              <a:lnSpc>
                <a:spcPts val="1600"/>
              </a:lnSpc>
            </a:pPr>
            <a:r>
              <a:rPr lang="en-US" sz="1600" dirty="0">
                <a:solidFill>
                  <a:schemeClr val="bg1"/>
                </a:solidFill>
                <a:latin typeface="Montserrat Medium" pitchFamily="2" charset="0"/>
              </a:rPr>
              <a:t>Application Deadline</a:t>
            </a:r>
          </a:p>
        </p:txBody>
      </p:sp>
      <p:pic>
        <p:nvPicPr>
          <p:cNvPr id="3" name="Picture 2">
            <a:extLst>
              <a:ext uri="{FF2B5EF4-FFF2-40B4-BE49-F238E27FC236}">
                <a16:creationId xmlns:a16="http://schemas.microsoft.com/office/drawing/2014/main" id="{DB0B9191-C1FA-3317-DACC-896E451DFAE0}"/>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691762" y="4092787"/>
            <a:ext cx="10789920" cy="521208"/>
          </a:xfrm>
          <a:prstGeom prst="rect">
            <a:avLst/>
          </a:prstGeom>
        </p:spPr>
      </p:pic>
      <p:sp>
        <p:nvSpPr>
          <p:cNvPr id="37" name="First &amp; Last Name, Position…">
            <a:extLst>
              <a:ext uri="{FF2B5EF4-FFF2-40B4-BE49-F238E27FC236}">
                <a16:creationId xmlns:a16="http://schemas.microsoft.com/office/drawing/2014/main" id="{A295C406-7229-45D5-993C-D3A40EA8F33E}"/>
              </a:ext>
            </a:extLst>
          </p:cNvPr>
          <p:cNvSpPr txBox="1"/>
          <p:nvPr/>
        </p:nvSpPr>
        <p:spPr>
          <a:xfrm>
            <a:off x="605060" y="3630881"/>
            <a:ext cx="2702944" cy="30008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500" dirty="0">
                <a:solidFill>
                  <a:srgbClr val="04397A"/>
                </a:solidFill>
                <a:latin typeface="Montserrat SemiBold" panose="00000700000000000000" pitchFamily="2" charset="0"/>
              </a:rPr>
              <a:t>OCTOBER – NOVEMBER</a:t>
            </a:r>
            <a:endParaRPr sz="1500" dirty="0">
              <a:solidFill>
                <a:srgbClr val="04397A"/>
              </a:solidFill>
              <a:latin typeface="Montserrat SemiBold" panose="00000700000000000000" pitchFamily="2" charset="0"/>
            </a:endParaRPr>
          </a:p>
        </p:txBody>
      </p:sp>
      <p:sp>
        <p:nvSpPr>
          <p:cNvPr id="38" name="Rectangle 37">
            <a:extLst>
              <a:ext uri="{FF2B5EF4-FFF2-40B4-BE49-F238E27FC236}">
                <a16:creationId xmlns:a16="http://schemas.microsoft.com/office/drawing/2014/main" id="{FC497C40-F4C4-41B4-91A3-905280922D78}"/>
              </a:ext>
            </a:extLst>
          </p:cNvPr>
          <p:cNvSpPr/>
          <p:nvPr/>
        </p:nvSpPr>
        <p:spPr>
          <a:xfrm>
            <a:off x="3364808" y="3628252"/>
            <a:ext cx="7589520" cy="305340"/>
          </a:xfrm>
          <a:prstGeom prst="rect">
            <a:avLst/>
          </a:prstGeom>
        </p:spPr>
        <p:txBody>
          <a:bodyPr wrap="square">
            <a:spAutoFit/>
          </a:bodyPr>
          <a:lstStyle/>
          <a:p>
            <a:pPr>
              <a:lnSpc>
                <a:spcPts val="1600"/>
              </a:lnSpc>
            </a:pPr>
            <a:r>
              <a:rPr lang="en-US" sz="1600" dirty="0">
                <a:solidFill>
                  <a:schemeClr val="bg1"/>
                </a:solidFill>
                <a:latin typeface="Montserrat Medium" pitchFamily="2" charset="0"/>
              </a:rPr>
              <a:t>U.S. Peer Review</a:t>
            </a:r>
          </a:p>
        </p:txBody>
      </p:sp>
      <p:sp>
        <p:nvSpPr>
          <p:cNvPr id="42" name="First &amp; Last Name, Position…">
            <a:extLst>
              <a:ext uri="{FF2B5EF4-FFF2-40B4-BE49-F238E27FC236}">
                <a16:creationId xmlns:a16="http://schemas.microsoft.com/office/drawing/2014/main" id="{41C799C6-01AC-44B7-B8C8-4D2E246EB231}"/>
              </a:ext>
            </a:extLst>
          </p:cNvPr>
          <p:cNvSpPr txBox="1"/>
          <p:nvPr/>
        </p:nvSpPr>
        <p:spPr>
          <a:xfrm>
            <a:off x="630295" y="4226456"/>
            <a:ext cx="2652474" cy="30008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500" dirty="0">
                <a:solidFill>
                  <a:srgbClr val="04397A"/>
                </a:solidFill>
                <a:latin typeface="Montserrat SemiBold" panose="00000700000000000000" pitchFamily="2" charset="0"/>
              </a:rPr>
              <a:t>DECEMBER</a:t>
            </a:r>
            <a:endParaRPr sz="1500" dirty="0">
              <a:solidFill>
                <a:srgbClr val="04397A"/>
              </a:solidFill>
              <a:latin typeface="Montserrat SemiBold" panose="00000700000000000000" pitchFamily="2" charset="0"/>
            </a:endParaRPr>
          </a:p>
        </p:txBody>
      </p:sp>
      <p:sp>
        <p:nvSpPr>
          <p:cNvPr id="45" name="Rectangle 44">
            <a:extLst>
              <a:ext uri="{FF2B5EF4-FFF2-40B4-BE49-F238E27FC236}">
                <a16:creationId xmlns:a16="http://schemas.microsoft.com/office/drawing/2014/main" id="{7B84F968-E9BE-4908-94D4-71B88143E2C3}"/>
              </a:ext>
            </a:extLst>
          </p:cNvPr>
          <p:cNvSpPr>
            <a:spLocks/>
          </p:cNvSpPr>
          <p:nvPr/>
        </p:nvSpPr>
        <p:spPr>
          <a:xfrm>
            <a:off x="3364808" y="4178312"/>
            <a:ext cx="7589520" cy="323165"/>
          </a:xfrm>
          <a:prstGeom prst="rect">
            <a:avLst/>
          </a:prstGeom>
        </p:spPr>
        <p:txBody>
          <a:bodyPr wrap="square" lIns="91440" tIns="45720" rIns="91440" bIns="45720" anchor="t">
            <a:spAutoFit/>
          </a:bodyPr>
          <a:lstStyle/>
          <a:p>
            <a:pPr>
              <a:lnSpc>
                <a:spcPts val="1750"/>
              </a:lnSpc>
              <a:spcBef>
                <a:spcPts val="200"/>
              </a:spcBef>
              <a:spcAft>
                <a:spcPts val="200"/>
              </a:spcAft>
            </a:pPr>
            <a:r>
              <a:rPr lang="en-US" sz="1600" dirty="0">
                <a:solidFill>
                  <a:schemeClr val="bg1"/>
                </a:solidFill>
                <a:latin typeface="Montserrat Medium"/>
              </a:rPr>
              <a:t>Applicants notified of Peer Review result</a:t>
            </a:r>
            <a:endParaRPr lang="en-US" sz="1600" dirty="0">
              <a:solidFill>
                <a:schemeClr val="bg1"/>
              </a:solidFill>
              <a:latin typeface="Montserrat Medium"/>
              <a:cs typeface="Calibri"/>
            </a:endParaRPr>
          </a:p>
        </p:txBody>
      </p:sp>
      <p:sp>
        <p:nvSpPr>
          <p:cNvPr id="46" name="First &amp; Last Name, Position…">
            <a:extLst>
              <a:ext uri="{FF2B5EF4-FFF2-40B4-BE49-F238E27FC236}">
                <a16:creationId xmlns:a16="http://schemas.microsoft.com/office/drawing/2014/main" id="{E541791E-395B-434D-ADD1-84220BA53D6C}"/>
              </a:ext>
            </a:extLst>
          </p:cNvPr>
          <p:cNvSpPr txBox="1"/>
          <p:nvPr/>
        </p:nvSpPr>
        <p:spPr>
          <a:xfrm>
            <a:off x="630295" y="4702303"/>
            <a:ext cx="2652474" cy="546303"/>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500" dirty="0">
                <a:solidFill>
                  <a:srgbClr val="04397A"/>
                </a:solidFill>
                <a:latin typeface="Montserrat SemiBold" panose="00000700000000000000" pitchFamily="2" charset="0"/>
              </a:rPr>
              <a:t>DECEMBER</a:t>
            </a:r>
          </a:p>
          <a:p>
            <a:pPr algn="ctr">
              <a:lnSpc>
                <a:spcPct val="90000"/>
              </a:lnSpc>
              <a:spcAft>
                <a:spcPts val="300"/>
              </a:spcAft>
              <a:defRPr>
                <a:solidFill>
                  <a:srgbClr val="FAFFF8"/>
                </a:solidFill>
                <a:latin typeface="Mark OT Bold"/>
                <a:ea typeface="Mark OT Bold"/>
                <a:cs typeface="Mark OT Bold"/>
                <a:sym typeface="Mark OT Bold"/>
              </a:defRPr>
            </a:pPr>
            <a:r>
              <a:rPr lang="en-US" sz="1500" dirty="0">
                <a:solidFill>
                  <a:srgbClr val="04397A"/>
                </a:solidFill>
                <a:latin typeface="Montserrat SemiBold" panose="00000700000000000000" pitchFamily="2" charset="0"/>
              </a:rPr>
              <a:t> – JUNE</a:t>
            </a:r>
            <a:endParaRPr sz="1500" dirty="0">
              <a:solidFill>
                <a:srgbClr val="04397A"/>
              </a:solidFill>
              <a:latin typeface="Montserrat SemiBold" panose="00000700000000000000" pitchFamily="2" charset="0"/>
            </a:endParaRPr>
          </a:p>
        </p:txBody>
      </p:sp>
      <p:sp>
        <p:nvSpPr>
          <p:cNvPr id="49" name="Rectangle 48">
            <a:extLst>
              <a:ext uri="{FF2B5EF4-FFF2-40B4-BE49-F238E27FC236}">
                <a16:creationId xmlns:a16="http://schemas.microsoft.com/office/drawing/2014/main" id="{5E168A53-EAD1-480C-802C-EB30617618F0}"/>
              </a:ext>
            </a:extLst>
          </p:cNvPr>
          <p:cNvSpPr/>
          <p:nvPr/>
        </p:nvSpPr>
        <p:spPr>
          <a:xfrm>
            <a:off x="3344236" y="4714041"/>
            <a:ext cx="7589520" cy="502702"/>
          </a:xfrm>
          <a:prstGeom prst="rect">
            <a:avLst/>
          </a:prstGeom>
        </p:spPr>
        <p:txBody>
          <a:bodyPr wrap="square" anchor="t">
            <a:spAutoFit/>
          </a:bodyPr>
          <a:lstStyle/>
          <a:p>
            <a:pPr>
              <a:lnSpc>
                <a:spcPts val="1600"/>
              </a:lnSpc>
            </a:pPr>
            <a:r>
              <a:rPr lang="en-US" sz="1600" dirty="0">
                <a:solidFill>
                  <a:schemeClr val="bg1"/>
                </a:solidFill>
                <a:latin typeface="Montserrat Medium" pitchFamily="2" charset="0"/>
              </a:rPr>
              <a:t>Final decisions are made by Fulbright Commissions or U.S. Embassies abroad and by the Fulbright Foreign Scholarship Board in the U.S.</a:t>
            </a:r>
            <a:endParaRPr lang="en-US" sz="1600" dirty="0">
              <a:solidFill>
                <a:schemeClr val="bg1"/>
              </a:solidFill>
              <a:latin typeface="Montserrat Medium" pitchFamily="2" charset="0"/>
              <a:cs typeface="Calibri"/>
            </a:endParaRPr>
          </a:p>
        </p:txBody>
      </p:sp>
      <p:sp>
        <p:nvSpPr>
          <p:cNvPr id="50" name="First &amp; Last Name, Position…">
            <a:extLst>
              <a:ext uri="{FF2B5EF4-FFF2-40B4-BE49-F238E27FC236}">
                <a16:creationId xmlns:a16="http://schemas.microsoft.com/office/drawing/2014/main" id="{02659D55-6B23-49F6-AB87-0D2F01C34B58}"/>
              </a:ext>
            </a:extLst>
          </p:cNvPr>
          <p:cNvSpPr txBox="1"/>
          <p:nvPr/>
        </p:nvSpPr>
        <p:spPr>
          <a:xfrm>
            <a:off x="821321" y="5389445"/>
            <a:ext cx="2270423" cy="30008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500" dirty="0">
                <a:solidFill>
                  <a:srgbClr val="04397A"/>
                </a:solidFill>
                <a:latin typeface="Montserrat SemiBold" panose="00000700000000000000" pitchFamily="2" charset="0"/>
              </a:rPr>
              <a:t>JUNE – ONWARD</a:t>
            </a:r>
            <a:endParaRPr sz="1500" dirty="0">
              <a:solidFill>
                <a:srgbClr val="04397A"/>
              </a:solidFill>
              <a:latin typeface="Montserrat SemiBold" panose="00000700000000000000" pitchFamily="2" charset="0"/>
            </a:endParaRPr>
          </a:p>
        </p:txBody>
      </p:sp>
      <p:sp>
        <p:nvSpPr>
          <p:cNvPr id="53" name="Rectangle 52">
            <a:extLst>
              <a:ext uri="{FF2B5EF4-FFF2-40B4-BE49-F238E27FC236}">
                <a16:creationId xmlns:a16="http://schemas.microsoft.com/office/drawing/2014/main" id="{6948335C-FD03-49E5-BCD4-BDB3FF888844}"/>
              </a:ext>
            </a:extLst>
          </p:cNvPr>
          <p:cNvSpPr/>
          <p:nvPr/>
        </p:nvSpPr>
        <p:spPr>
          <a:xfrm>
            <a:off x="3364808" y="5390728"/>
            <a:ext cx="7589520" cy="297517"/>
          </a:xfrm>
          <a:prstGeom prst="rect">
            <a:avLst/>
          </a:prstGeom>
        </p:spPr>
        <p:txBody>
          <a:bodyPr wrap="square" anchor="t">
            <a:spAutoFit/>
          </a:bodyPr>
          <a:lstStyle/>
          <a:p>
            <a:pPr>
              <a:lnSpc>
                <a:spcPts val="1600"/>
              </a:lnSpc>
            </a:pPr>
            <a:r>
              <a:rPr lang="en-US" sz="1600" dirty="0">
                <a:solidFill>
                  <a:schemeClr val="bg1"/>
                </a:solidFill>
                <a:latin typeface="Montserrat Medium" pitchFamily="2" charset="0"/>
              </a:rPr>
              <a:t>Participants are selected and prepare for departure</a:t>
            </a:r>
          </a:p>
        </p:txBody>
      </p:sp>
      <p:pic>
        <p:nvPicPr>
          <p:cNvPr id="58" name="Picture 57">
            <a:extLst>
              <a:ext uri="{FF2B5EF4-FFF2-40B4-BE49-F238E27FC236}">
                <a16:creationId xmlns:a16="http://schemas.microsoft.com/office/drawing/2014/main" id="{AB4E6286-FC94-4638-91D2-B7754453E8B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691762" y="2920411"/>
            <a:ext cx="10789920" cy="521208"/>
          </a:xfrm>
          <a:prstGeom prst="rect">
            <a:avLst/>
          </a:prstGeom>
        </p:spPr>
      </p:pic>
      <p:sp>
        <p:nvSpPr>
          <p:cNvPr id="59" name="First &amp; Last Name, Position…">
            <a:extLst>
              <a:ext uri="{FF2B5EF4-FFF2-40B4-BE49-F238E27FC236}">
                <a16:creationId xmlns:a16="http://schemas.microsoft.com/office/drawing/2014/main" id="{06D2640A-1FD1-43D3-A34B-A335DFF2083C}"/>
              </a:ext>
            </a:extLst>
          </p:cNvPr>
          <p:cNvSpPr txBox="1"/>
          <p:nvPr/>
        </p:nvSpPr>
        <p:spPr>
          <a:xfrm>
            <a:off x="821321" y="3044692"/>
            <a:ext cx="2270423" cy="30008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500" dirty="0">
                <a:solidFill>
                  <a:srgbClr val="04397A"/>
                </a:solidFill>
                <a:latin typeface="Montserrat SemiBold" panose="00000700000000000000" pitchFamily="2" charset="0"/>
              </a:rPr>
              <a:t>SEPTEMBER</a:t>
            </a:r>
            <a:endParaRPr sz="1500" dirty="0">
              <a:solidFill>
                <a:srgbClr val="04397A"/>
              </a:solidFill>
              <a:latin typeface="Montserrat SemiBold" panose="00000700000000000000" pitchFamily="2" charset="0"/>
            </a:endParaRPr>
          </a:p>
        </p:txBody>
      </p:sp>
      <p:sp>
        <p:nvSpPr>
          <p:cNvPr id="60" name="Rectangle 59">
            <a:extLst>
              <a:ext uri="{FF2B5EF4-FFF2-40B4-BE49-F238E27FC236}">
                <a16:creationId xmlns:a16="http://schemas.microsoft.com/office/drawing/2014/main" id="{F5C50B6B-C877-4C8A-AB89-336C60CE2E4B}"/>
              </a:ext>
            </a:extLst>
          </p:cNvPr>
          <p:cNvSpPr/>
          <p:nvPr/>
        </p:nvSpPr>
        <p:spPr>
          <a:xfrm>
            <a:off x="3364808" y="3045975"/>
            <a:ext cx="7589520" cy="297517"/>
          </a:xfrm>
          <a:prstGeom prst="rect">
            <a:avLst/>
          </a:prstGeom>
        </p:spPr>
        <p:txBody>
          <a:bodyPr wrap="square" lIns="91440" tIns="45720" rIns="91440" bIns="45720" anchor="t">
            <a:spAutoFit/>
          </a:bodyPr>
          <a:lstStyle/>
          <a:p>
            <a:pPr>
              <a:lnSpc>
                <a:spcPts val="1600"/>
              </a:lnSpc>
            </a:pPr>
            <a:r>
              <a:rPr lang="en-US" sz="1600" dirty="0">
                <a:solidFill>
                  <a:schemeClr val="bg1"/>
                </a:solidFill>
                <a:latin typeface="Montserrat Medium"/>
              </a:rPr>
              <a:t>IIE staff conducts Preliminary Screening</a:t>
            </a:r>
            <a:endParaRPr lang="en-US" sz="1600" dirty="0">
              <a:solidFill>
                <a:schemeClr val="bg1"/>
              </a:solidFill>
              <a:latin typeface="Montserrat Medium" pitchFamily="2" charset="0"/>
            </a:endParaRPr>
          </a:p>
        </p:txBody>
      </p:sp>
    </p:spTree>
    <p:extLst>
      <p:ext uri="{BB962C8B-B14F-4D97-AF65-F5344CB8AC3E}">
        <p14:creationId xmlns:p14="http://schemas.microsoft.com/office/powerpoint/2010/main" val="677212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A5A4F-A406-6E48-E80B-5362D6F9A0B4}"/>
            </a:ext>
          </a:extLst>
        </p:cNvPr>
        <p:cNvGrpSpPr/>
        <p:nvPr/>
      </p:nvGrpSpPr>
      <p:grpSpPr>
        <a:xfrm>
          <a:off x="0" y="0"/>
          <a:ext cx="0" cy="0"/>
          <a:chOff x="0" y="0"/>
          <a:chExt cx="0" cy="0"/>
        </a:xfrm>
      </p:grpSpPr>
      <p:sp>
        <p:nvSpPr>
          <p:cNvPr id="3" name="Presentation Name…">
            <a:extLst>
              <a:ext uri="{FF2B5EF4-FFF2-40B4-BE49-F238E27FC236}">
                <a16:creationId xmlns:a16="http://schemas.microsoft.com/office/drawing/2014/main" id="{5822E153-2A22-368C-9CF8-C6B31B218C4E}"/>
              </a:ext>
            </a:extLst>
          </p:cNvPr>
          <p:cNvSpPr txBox="1"/>
          <p:nvPr/>
        </p:nvSpPr>
        <p:spPr>
          <a:xfrm>
            <a:off x="480491" y="1049644"/>
            <a:ext cx="11051644" cy="538802"/>
          </a:xfrm>
          <a:prstGeom prst="rect">
            <a:avLst/>
          </a:prstGeom>
          <a:ln w="25400">
            <a:miter lim="400000"/>
          </a:ln>
          <a:extLst>
            <a:ext uri="{C572A759-6A51-4108-AA02-DFA0A04FC94B}">
              <ma14:wrappingTextBoxFlag xmlns="" xmlns:mc="http://schemas.openxmlformats.org/markup-compatibility/2006" xmlns:mv="urn:schemas-microsoft-com:mac:vml" xmlns:ma14="http://schemas.microsoft.com/office/mac/drawingml/2011/main" xmlns:a14="http://schemas.microsoft.com/office/drawing/2010/main" xmlns:m="http://schemas.openxmlformats.org/officeDocument/2006/math"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3600" kern="0" dirty="0">
                <a:solidFill>
                  <a:srgbClr val="0065A2"/>
                </a:solidFill>
                <a:latin typeface="Montserrat SemiBold" panose="00000700000000000000" pitchFamily="2" charset="0"/>
                <a:sym typeface="Mark OT Bold"/>
              </a:rPr>
              <a:t>Bring Foreign Fulbrighters to your Campus</a:t>
            </a:r>
          </a:p>
        </p:txBody>
      </p:sp>
      <p:sp>
        <p:nvSpPr>
          <p:cNvPr id="2" name="Rectangle 1">
            <a:extLst>
              <a:ext uri="{FF2B5EF4-FFF2-40B4-BE49-F238E27FC236}">
                <a16:creationId xmlns:a16="http://schemas.microsoft.com/office/drawing/2014/main" id="{09341E70-D31B-D3D2-69F8-482CE005765C}"/>
              </a:ext>
            </a:extLst>
          </p:cNvPr>
          <p:cNvSpPr/>
          <p:nvPr/>
        </p:nvSpPr>
        <p:spPr>
          <a:xfrm>
            <a:off x="1706949" y="2699199"/>
            <a:ext cx="3566160" cy="2935787"/>
          </a:xfrm>
          <a:prstGeom prst="rect">
            <a:avLst/>
          </a:prstGeom>
          <a:solidFill>
            <a:srgbClr val="00B1E4">
              <a:alpha val="2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 dirty="0"/>
          </a:p>
        </p:txBody>
      </p:sp>
      <p:sp>
        <p:nvSpPr>
          <p:cNvPr id="34" name="First &amp; Last Name, Position…">
            <a:extLst>
              <a:ext uri="{FF2B5EF4-FFF2-40B4-BE49-F238E27FC236}">
                <a16:creationId xmlns:a16="http://schemas.microsoft.com/office/drawing/2014/main" id="{8CD30C1C-DA25-89C4-72D1-97B17F369BE2}"/>
              </a:ext>
            </a:extLst>
          </p:cNvPr>
          <p:cNvSpPr txBox="1"/>
          <p:nvPr/>
        </p:nvSpPr>
        <p:spPr>
          <a:xfrm>
            <a:off x="1706949" y="1882378"/>
            <a:ext cx="3566160" cy="777240"/>
          </a:xfrm>
          <a:prstGeom prst="rect">
            <a:avLst/>
          </a:prstGeom>
          <a:solidFill>
            <a:srgbClr val="00B1E4"/>
          </a:solidFill>
          <a:ln w="25400">
            <a:miter lim="400000"/>
          </a:ln>
          <a:extLst>
            <a:ext uri="{C572A759-6A51-4108-AA02-DFA0A04FC94B}">
              <ma14:wrappingTextBoxFlag xmlns="" xmlns:mc="http://schemas.openxmlformats.org/markup-compatibility/2006" xmlns:mv="urn:schemas-microsoft-com:mac:vml" xmlns:ma14="http://schemas.microsoft.com/office/mac/drawingml/2011/main" xmlns:a14="http://schemas.microsoft.com/office/drawing/2010/main" xmlns:m="http://schemas.openxmlformats.org/officeDocument/2006/math" val="1"/>
            </a:ext>
          </a:extLst>
        </p:spPr>
        <p:txBody>
          <a:bodyPr wrap="square" tIns="45720" bIns="45720" anchor="ctr">
            <a:no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600" b="1" dirty="0">
                <a:solidFill>
                  <a:schemeClr val="bg1"/>
                </a:solidFill>
                <a:latin typeface="Montserrat" panose="00000500000000000000" pitchFamily="2" charset="0"/>
              </a:rPr>
              <a:t>FULBRIGHT SCHOLAR-IN-RESIDENCE (S-I-R) PROGRAM</a:t>
            </a:r>
          </a:p>
        </p:txBody>
      </p:sp>
      <p:sp>
        <p:nvSpPr>
          <p:cNvPr id="35" name="Line">
            <a:extLst>
              <a:ext uri="{FF2B5EF4-FFF2-40B4-BE49-F238E27FC236}">
                <a16:creationId xmlns:a16="http://schemas.microsoft.com/office/drawing/2014/main" id="{C5B61E64-129A-4E0E-9D32-10BD51E92D56}"/>
              </a:ext>
            </a:extLst>
          </p:cNvPr>
          <p:cNvSpPr/>
          <p:nvPr/>
        </p:nvSpPr>
        <p:spPr>
          <a:xfrm>
            <a:off x="1706949" y="2723648"/>
            <a:ext cx="3566160" cy="0"/>
          </a:xfrm>
          <a:prstGeom prst="line">
            <a:avLst/>
          </a:prstGeom>
          <a:ln w="50800">
            <a:solidFill>
              <a:schemeClr val="bg1"/>
            </a:solidFill>
          </a:ln>
        </p:spPr>
        <p:txBody>
          <a:bodyPr tIns="45720" bIns="45720"/>
          <a:lstStyle/>
          <a:p>
            <a:endParaRPr sz="900" dirty="0"/>
          </a:p>
        </p:txBody>
      </p:sp>
      <p:sp>
        <p:nvSpPr>
          <p:cNvPr id="36" name="First &amp; Last Name, Position…">
            <a:extLst>
              <a:ext uri="{FF2B5EF4-FFF2-40B4-BE49-F238E27FC236}">
                <a16:creationId xmlns:a16="http://schemas.microsoft.com/office/drawing/2014/main" id="{741A587F-244A-6BD0-C975-639EC046EF5D}"/>
              </a:ext>
            </a:extLst>
          </p:cNvPr>
          <p:cNvSpPr txBox="1"/>
          <p:nvPr/>
        </p:nvSpPr>
        <p:spPr>
          <a:xfrm>
            <a:off x="1812930" y="2851277"/>
            <a:ext cx="3350314" cy="2654573"/>
          </a:xfrm>
          <a:prstGeom prst="rect">
            <a:avLst/>
          </a:prstGeom>
          <a:ln w="25400">
            <a:miter lim="400000"/>
          </a:ln>
          <a:extLst>
            <a:ext uri="{C572A759-6A51-4108-AA02-DFA0A04FC94B}">
              <ma14:wrappingTextBoxFlag xmlns="" xmlns:mc="http://schemas.openxmlformats.org/markup-compatibility/2006" xmlns:mv="urn:schemas-microsoft-com:mac:vml" xmlns:ma14="http://schemas.microsoft.com/office/mac/drawingml/2011/main" xmlns:a14="http://schemas.microsoft.com/office/drawing/2010/main" xmlns:m="http://schemas.openxmlformats.org/officeDocument/2006/math" val="1"/>
            </a:ext>
          </a:extLst>
        </p:spPr>
        <p:txBody>
          <a:bodyPr wrap="square" lIns="91440" tIns="45720" rIns="91440" bIns="45720" anchor="t">
            <a:spAutoFit/>
          </a:bodyPr>
          <a:lstStyle/>
          <a:p>
            <a:pPr>
              <a:spcAft>
                <a:spcPts val="900"/>
              </a:spcAft>
              <a:defRPr>
                <a:solidFill>
                  <a:srgbClr val="FAFFF8"/>
                </a:solidFill>
                <a:latin typeface="Mark OT Light"/>
                <a:ea typeface="Mark OT Light"/>
                <a:cs typeface="Mark OT Light"/>
                <a:sym typeface="Mark OT Light"/>
              </a:defRPr>
            </a:pPr>
            <a:r>
              <a:rPr lang="en-US" sz="1600" dirty="0">
                <a:solidFill>
                  <a:srgbClr val="0065A2"/>
                </a:solidFill>
                <a:latin typeface="Montserrat" panose="00000500000000000000" pitchFamily="2" charset="0"/>
                <a:sym typeface="Mark OT Light"/>
              </a:rPr>
              <a:t>Host scholars from other countries to teach for a semester or an academic year</a:t>
            </a:r>
          </a:p>
          <a:p>
            <a:pPr>
              <a:spcAft>
                <a:spcPts val="900"/>
              </a:spcAft>
              <a:defRPr>
                <a:solidFill>
                  <a:srgbClr val="FAFFF8"/>
                </a:solidFill>
                <a:latin typeface="Mark OT Light"/>
                <a:ea typeface="Mark OT Light"/>
                <a:cs typeface="Mark OT Light"/>
                <a:sym typeface="Mark OT Light"/>
              </a:defRPr>
            </a:pPr>
            <a:r>
              <a:rPr lang="en-US" sz="1600" dirty="0">
                <a:solidFill>
                  <a:srgbClr val="0095D9"/>
                </a:solidFill>
                <a:latin typeface="Montserrat SemiBold"/>
                <a:sym typeface="Mark OT Light"/>
              </a:rPr>
              <a:t>Deadline: </a:t>
            </a:r>
            <a:r>
              <a:rPr lang="en-US" sz="1600" dirty="0">
                <a:solidFill>
                  <a:srgbClr val="0065A2"/>
                </a:solidFill>
                <a:latin typeface="Montserrat" panose="00000500000000000000" pitchFamily="2" charset="0"/>
                <a:sym typeface="Mark OT Light"/>
              </a:rPr>
              <a:t>Proposals due in</a:t>
            </a:r>
            <a:r>
              <a:rPr lang="en-US" sz="1600" dirty="0">
                <a:solidFill>
                  <a:srgbClr val="0095D9"/>
                </a:solidFill>
                <a:latin typeface="Montserrat SemiBold"/>
                <a:sym typeface="Mark OT Light"/>
              </a:rPr>
              <a:t> </a:t>
            </a:r>
            <a:r>
              <a:rPr lang="en-US" sz="1600" dirty="0">
                <a:solidFill>
                  <a:srgbClr val="0065A2"/>
                </a:solidFill>
                <a:latin typeface="Montserrat"/>
                <a:sym typeface="Mark OT Light"/>
              </a:rPr>
              <a:t>June to host in the following academic year</a:t>
            </a:r>
            <a:endParaRPr lang="en-US" sz="1600" dirty="0">
              <a:solidFill>
                <a:srgbClr val="0065A2"/>
              </a:solidFill>
              <a:latin typeface="Montserrat"/>
            </a:endParaRPr>
          </a:p>
          <a:p>
            <a:pPr>
              <a:spcAft>
                <a:spcPts val="900"/>
              </a:spcAft>
              <a:defRPr>
                <a:solidFill>
                  <a:srgbClr val="FAFFF8"/>
                </a:solidFill>
                <a:latin typeface="Mark OT Light"/>
                <a:ea typeface="Mark OT Light"/>
                <a:cs typeface="Mark OT Light"/>
                <a:sym typeface="Mark OT Light"/>
              </a:defRPr>
            </a:pPr>
            <a:r>
              <a:rPr lang="en-US" sz="1600" dirty="0">
                <a:solidFill>
                  <a:srgbClr val="0095D9"/>
                </a:solidFill>
                <a:latin typeface="Montserrat SemiBold" panose="00000700000000000000" pitchFamily="2" charset="0"/>
              </a:rPr>
              <a:t>Website: </a:t>
            </a:r>
            <a:r>
              <a:rPr lang="en-US" sz="1600" b="1" dirty="0">
                <a:solidFill>
                  <a:srgbClr val="0095D9"/>
                </a:solidFill>
                <a:latin typeface="Montserrat" panose="00000500000000000000" pitchFamily="2" charset="0"/>
              </a:rPr>
              <a:t> </a:t>
            </a:r>
            <a:r>
              <a:rPr lang="en-US" sz="1600" dirty="0">
                <a:solidFill>
                  <a:srgbClr val="009ED5"/>
                </a:solidFill>
                <a:latin typeface="Montserrat" panose="00000500000000000000" pitchFamily="2" charset="0"/>
                <a:hlinkClick r:id="rId3"/>
              </a:rPr>
              <a:t>fulbrightscholars.org/sir</a:t>
            </a:r>
            <a:endParaRPr lang="en-US" sz="1600" dirty="0">
              <a:solidFill>
                <a:srgbClr val="009ED5"/>
              </a:solidFill>
              <a:latin typeface="Montserrat" panose="00000500000000000000" pitchFamily="2" charset="0"/>
            </a:endParaRPr>
          </a:p>
          <a:p>
            <a:pPr>
              <a:spcAft>
                <a:spcPts val="900"/>
              </a:spcAft>
              <a:defRPr>
                <a:solidFill>
                  <a:srgbClr val="FAFFF8"/>
                </a:solidFill>
                <a:latin typeface="Mark OT Light"/>
                <a:ea typeface="Mark OT Light"/>
                <a:cs typeface="Mark OT Light"/>
                <a:sym typeface="Mark OT Light"/>
              </a:defRPr>
            </a:pPr>
            <a:r>
              <a:rPr lang="en-US" sz="1600" dirty="0">
                <a:solidFill>
                  <a:srgbClr val="0095D9"/>
                </a:solidFill>
                <a:latin typeface="Montserrat SemiBold" panose="00000700000000000000" pitchFamily="2" charset="0"/>
              </a:rPr>
              <a:t>Email: </a:t>
            </a:r>
            <a:r>
              <a:rPr lang="en-US" sz="1600" dirty="0">
                <a:solidFill>
                  <a:srgbClr val="009ED5"/>
                </a:solidFill>
                <a:latin typeface="Montserrat" panose="00000500000000000000" pitchFamily="2" charset="0"/>
                <a:hlinkClick r:id="rId4"/>
              </a:rPr>
              <a:t>SIR@iie.org</a:t>
            </a:r>
            <a:endParaRPr lang="en-US" sz="1600" dirty="0">
              <a:solidFill>
                <a:srgbClr val="009ED5"/>
              </a:solidFill>
              <a:latin typeface="Montserrat" panose="00000500000000000000" pitchFamily="2" charset="0"/>
            </a:endParaRPr>
          </a:p>
        </p:txBody>
      </p:sp>
      <p:sp>
        <p:nvSpPr>
          <p:cNvPr id="39" name="Line">
            <a:extLst>
              <a:ext uri="{FF2B5EF4-FFF2-40B4-BE49-F238E27FC236}">
                <a16:creationId xmlns:a16="http://schemas.microsoft.com/office/drawing/2014/main" id="{4E9B5C51-E79A-B69B-198D-ABB2FB5B3554}"/>
              </a:ext>
            </a:extLst>
          </p:cNvPr>
          <p:cNvSpPr/>
          <p:nvPr/>
        </p:nvSpPr>
        <p:spPr>
          <a:xfrm>
            <a:off x="4424752" y="2738463"/>
            <a:ext cx="3657600" cy="0"/>
          </a:xfrm>
          <a:prstGeom prst="line">
            <a:avLst/>
          </a:prstGeom>
          <a:ln w="50800">
            <a:solidFill>
              <a:schemeClr val="bg1"/>
            </a:solidFill>
          </a:ln>
        </p:spPr>
        <p:txBody>
          <a:bodyPr tIns="45720" bIns="45720"/>
          <a:lstStyle/>
          <a:p>
            <a:endParaRPr sz="900" dirty="0"/>
          </a:p>
        </p:txBody>
      </p:sp>
      <p:sp>
        <p:nvSpPr>
          <p:cNvPr id="6" name="Rectangle 5">
            <a:extLst>
              <a:ext uri="{FF2B5EF4-FFF2-40B4-BE49-F238E27FC236}">
                <a16:creationId xmlns:a16="http://schemas.microsoft.com/office/drawing/2014/main" id="{06105CB8-B968-1032-ACE8-FB485A07C8D4}"/>
              </a:ext>
            </a:extLst>
          </p:cNvPr>
          <p:cNvSpPr/>
          <p:nvPr/>
        </p:nvSpPr>
        <p:spPr>
          <a:xfrm>
            <a:off x="6303289" y="2699200"/>
            <a:ext cx="3558124" cy="2935786"/>
          </a:xfrm>
          <a:prstGeom prst="rect">
            <a:avLst/>
          </a:prstGeom>
          <a:solidFill>
            <a:srgbClr val="0095D9">
              <a:alpha val="10196"/>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 dirty="0"/>
          </a:p>
        </p:txBody>
      </p:sp>
      <p:sp>
        <p:nvSpPr>
          <p:cNvPr id="44" name="First &amp; Last Name, Position…">
            <a:extLst>
              <a:ext uri="{FF2B5EF4-FFF2-40B4-BE49-F238E27FC236}">
                <a16:creationId xmlns:a16="http://schemas.microsoft.com/office/drawing/2014/main" id="{37F16D1B-7F10-1293-5737-D2E6274CF970}"/>
              </a:ext>
            </a:extLst>
          </p:cNvPr>
          <p:cNvSpPr txBox="1"/>
          <p:nvPr/>
        </p:nvSpPr>
        <p:spPr>
          <a:xfrm>
            <a:off x="6437789" y="2916777"/>
            <a:ext cx="3238340" cy="2292935"/>
          </a:xfrm>
          <a:prstGeom prst="rect">
            <a:avLst/>
          </a:prstGeom>
          <a:ln w="25400">
            <a:miter lim="400000"/>
          </a:ln>
          <a:extLst>
            <a:ext uri="{C572A759-6A51-4108-AA02-DFA0A04FC94B}">
              <ma14:wrappingTextBoxFlag xmlns="" xmlns:mc="http://schemas.openxmlformats.org/markup-compatibility/2006" xmlns:mv="urn:schemas-microsoft-com:mac:vml" xmlns:ma14="http://schemas.microsoft.com/office/mac/drawingml/2011/main" xmlns:a14="http://schemas.microsoft.com/office/drawing/2010/main" xmlns:m="http://schemas.openxmlformats.org/officeDocument/2006/math" val="1"/>
            </a:ext>
          </a:extLst>
        </p:spPr>
        <p:txBody>
          <a:bodyPr wrap="square" lIns="91440" tIns="45720" rIns="91440" bIns="45720" anchor="t">
            <a:spAutoFit/>
          </a:bodyPr>
          <a:lstStyle/>
          <a:p>
            <a:pPr>
              <a:spcAft>
                <a:spcPts val="900"/>
              </a:spcAft>
              <a:defRPr>
                <a:solidFill>
                  <a:srgbClr val="FAFFF8"/>
                </a:solidFill>
                <a:latin typeface="Mark OT Light"/>
                <a:ea typeface="Mark OT Light"/>
                <a:cs typeface="Mark OT Light"/>
                <a:sym typeface="Mark OT Light"/>
              </a:defRPr>
            </a:pPr>
            <a:r>
              <a:rPr lang="en-US" sz="1600" dirty="0">
                <a:solidFill>
                  <a:srgbClr val="0065A2"/>
                </a:solidFill>
                <a:latin typeface="Montserrat" panose="00000500000000000000" pitchFamily="2" charset="0"/>
              </a:rPr>
              <a:t>Host native speaking language teaching assistants to enhance students’ understanding different languages and cultures</a:t>
            </a:r>
          </a:p>
          <a:p>
            <a:pPr>
              <a:defRPr>
                <a:solidFill>
                  <a:srgbClr val="FAFFF8"/>
                </a:solidFill>
                <a:latin typeface="Mark OT Light"/>
                <a:ea typeface="Mark OT Light"/>
                <a:cs typeface="Mark OT Light"/>
                <a:sym typeface="Mark OT Light"/>
              </a:defRPr>
            </a:pPr>
            <a:r>
              <a:rPr lang="en-US" sz="1600" dirty="0">
                <a:solidFill>
                  <a:srgbClr val="0095D9"/>
                </a:solidFill>
                <a:latin typeface="Montserrat SemiBold" panose="00000700000000000000" pitchFamily="2" charset="0"/>
              </a:rPr>
              <a:t>Website: </a:t>
            </a:r>
          </a:p>
          <a:p>
            <a:pPr>
              <a:spcAft>
                <a:spcPts val="900"/>
              </a:spcAft>
              <a:defRPr>
                <a:solidFill>
                  <a:srgbClr val="FAFFF8"/>
                </a:solidFill>
                <a:latin typeface="Mark OT Light"/>
                <a:ea typeface="Mark OT Light"/>
                <a:cs typeface="Mark OT Light"/>
                <a:sym typeface="Mark OT Light"/>
              </a:defRPr>
            </a:pPr>
            <a:r>
              <a:rPr lang="en-US" sz="1600" dirty="0">
                <a:solidFill>
                  <a:srgbClr val="009ED5"/>
                </a:solidFill>
                <a:latin typeface="Montserrat" panose="00000500000000000000" pitchFamily="2" charset="0"/>
                <a:hlinkClick r:id="rId5"/>
              </a:rPr>
              <a:t>foreign.fulbrightonline.org</a:t>
            </a:r>
            <a:r>
              <a:rPr lang="en-US" sz="1600" dirty="0">
                <a:solidFill>
                  <a:srgbClr val="009ED5"/>
                </a:solidFill>
                <a:latin typeface="Montserrat" panose="00000500000000000000" pitchFamily="2" charset="0"/>
              </a:rPr>
              <a:t> </a:t>
            </a:r>
            <a:endParaRPr lang="en-US" sz="1600" dirty="0">
              <a:latin typeface="Montserrat" panose="00000500000000000000" pitchFamily="2" charset="0"/>
            </a:endParaRPr>
          </a:p>
          <a:p>
            <a:pPr>
              <a:spcAft>
                <a:spcPts val="900"/>
              </a:spcAft>
              <a:defRPr>
                <a:solidFill>
                  <a:srgbClr val="FAFFF8"/>
                </a:solidFill>
                <a:latin typeface="Mark OT Light"/>
                <a:ea typeface="Mark OT Light"/>
                <a:cs typeface="Mark OT Light"/>
                <a:sym typeface="Mark OT Light"/>
              </a:defRPr>
            </a:pPr>
            <a:r>
              <a:rPr lang="en-US" sz="1600" dirty="0">
                <a:solidFill>
                  <a:srgbClr val="0095D9"/>
                </a:solidFill>
                <a:latin typeface="Montserrat SemiBold" panose="00000700000000000000" pitchFamily="2" charset="0"/>
              </a:rPr>
              <a:t>Email: </a:t>
            </a:r>
            <a:r>
              <a:rPr lang="en-US" sz="1600" dirty="0">
                <a:solidFill>
                  <a:srgbClr val="0095D9"/>
                </a:solidFill>
                <a:latin typeface="Montserrat" panose="00000500000000000000" pitchFamily="2" charset="0"/>
                <a:hlinkClick r:id="rId6"/>
              </a:rPr>
              <a:t>dcook@iie.org</a:t>
            </a:r>
            <a:endParaRPr lang="en-US" sz="1600" dirty="0">
              <a:solidFill>
                <a:srgbClr val="0095D9"/>
              </a:solidFill>
              <a:latin typeface="Montserrat" panose="00000500000000000000" pitchFamily="2" charset="0"/>
            </a:endParaRPr>
          </a:p>
        </p:txBody>
      </p:sp>
      <p:sp>
        <p:nvSpPr>
          <p:cNvPr id="7" name="Line">
            <a:extLst>
              <a:ext uri="{FF2B5EF4-FFF2-40B4-BE49-F238E27FC236}">
                <a16:creationId xmlns:a16="http://schemas.microsoft.com/office/drawing/2014/main" id="{1454A62B-8664-8E07-46AD-630AE64218C4}"/>
              </a:ext>
            </a:extLst>
          </p:cNvPr>
          <p:cNvSpPr/>
          <p:nvPr/>
        </p:nvSpPr>
        <p:spPr>
          <a:xfrm>
            <a:off x="6295254" y="2723649"/>
            <a:ext cx="3558124" cy="0"/>
          </a:xfrm>
          <a:prstGeom prst="line">
            <a:avLst/>
          </a:prstGeom>
          <a:ln w="50800">
            <a:solidFill>
              <a:schemeClr val="bg1"/>
            </a:solidFill>
          </a:ln>
        </p:spPr>
        <p:txBody>
          <a:bodyPr tIns="45720" bIns="45720"/>
          <a:lstStyle/>
          <a:p>
            <a:endParaRPr sz="900" dirty="0"/>
          </a:p>
        </p:txBody>
      </p:sp>
      <p:sp>
        <p:nvSpPr>
          <p:cNvPr id="8" name="First &amp; Last Name, Position…">
            <a:extLst>
              <a:ext uri="{FF2B5EF4-FFF2-40B4-BE49-F238E27FC236}">
                <a16:creationId xmlns:a16="http://schemas.microsoft.com/office/drawing/2014/main" id="{B40132E0-AC95-DCA1-AE81-D0AAF9F459FC}"/>
              </a:ext>
            </a:extLst>
          </p:cNvPr>
          <p:cNvSpPr txBox="1"/>
          <p:nvPr/>
        </p:nvSpPr>
        <p:spPr>
          <a:xfrm>
            <a:off x="6303290" y="1882379"/>
            <a:ext cx="3558124" cy="777240"/>
          </a:xfrm>
          <a:prstGeom prst="rect">
            <a:avLst/>
          </a:prstGeom>
          <a:solidFill>
            <a:srgbClr val="0095D9"/>
          </a:solidFill>
          <a:ln w="25400">
            <a:miter lim="400000"/>
          </a:ln>
          <a:extLst>
            <a:ext uri="{C572A759-6A51-4108-AA02-DFA0A04FC94B}">
              <ma14:wrappingTextBoxFlag xmlns="" xmlns:mc="http://schemas.openxmlformats.org/markup-compatibility/2006" xmlns:mv="urn:schemas-microsoft-com:mac:vml" xmlns:ma14="http://schemas.microsoft.com/office/mac/drawingml/2011/main" xmlns:a14="http://schemas.microsoft.com/office/drawing/2010/main" xmlns:m="http://schemas.openxmlformats.org/officeDocument/2006/math" val="1"/>
            </a:ext>
          </a:extLst>
        </p:spPr>
        <p:txBody>
          <a:bodyPr wrap="square" tIns="45720" bIns="45720" anchor="ctr">
            <a:no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600" b="1" dirty="0">
                <a:solidFill>
                  <a:schemeClr val="bg1"/>
                </a:solidFill>
                <a:latin typeface="Montserrat" panose="00000500000000000000" pitchFamily="2" charset="0"/>
              </a:rPr>
              <a:t>FULBRIGHT LANGUAGE TEACHING ASSISTANT (FLTA) PROGRAM</a:t>
            </a:r>
          </a:p>
        </p:txBody>
      </p:sp>
    </p:spTree>
    <p:extLst>
      <p:ext uri="{BB962C8B-B14F-4D97-AF65-F5344CB8AC3E}">
        <p14:creationId xmlns:p14="http://schemas.microsoft.com/office/powerpoint/2010/main" val="3410339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esentation Name…"/>
          <p:cNvSpPr txBox="1"/>
          <p:nvPr/>
        </p:nvSpPr>
        <p:spPr>
          <a:xfrm>
            <a:off x="480491" y="1049644"/>
            <a:ext cx="11051644" cy="53880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3600" kern="0" dirty="0">
                <a:solidFill>
                  <a:srgbClr val="0065A2"/>
                </a:solidFill>
                <a:latin typeface="Montserrat SemiBold" panose="00000700000000000000" pitchFamily="2" charset="0"/>
                <a:sym typeface="Mark OT Bold"/>
              </a:rPr>
              <a:t>Additional Fulbright U.S. Programs</a:t>
            </a:r>
            <a:endParaRPr sz="3600" kern="0" dirty="0">
              <a:solidFill>
                <a:srgbClr val="0065A2"/>
              </a:solidFill>
              <a:latin typeface="Montserrat SemiBold" panose="00000700000000000000" pitchFamily="2" charset="0"/>
              <a:sym typeface="Mark OT Bold"/>
            </a:endParaRPr>
          </a:p>
        </p:txBody>
      </p:sp>
      <p:grpSp>
        <p:nvGrpSpPr>
          <p:cNvPr id="9" name="Group 8">
            <a:extLst>
              <a:ext uri="{FF2B5EF4-FFF2-40B4-BE49-F238E27FC236}">
                <a16:creationId xmlns:a16="http://schemas.microsoft.com/office/drawing/2014/main" id="{B97FDDCA-CF5D-1E47-53F2-4E30DB96C2AC}"/>
              </a:ext>
            </a:extLst>
          </p:cNvPr>
          <p:cNvGrpSpPr/>
          <p:nvPr/>
        </p:nvGrpSpPr>
        <p:grpSpPr>
          <a:xfrm>
            <a:off x="587140" y="1857676"/>
            <a:ext cx="3566160" cy="3551255"/>
            <a:chOff x="587140" y="1857676"/>
            <a:chExt cx="3657600" cy="3551255"/>
          </a:xfrm>
        </p:grpSpPr>
        <p:sp>
          <p:nvSpPr>
            <p:cNvPr id="2" name="Rectangle 1">
              <a:extLst>
                <a:ext uri="{FF2B5EF4-FFF2-40B4-BE49-F238E27FC236}">
                  <a16:creationId xmlns:a16="http://schemas.microsoft.com/office/drawing/2014/main" id="{061FAB95-C035-4F37-13B4-64458F132043}"/>
                </a:ext>
              </a:extLst>
            </p:cNvPr>
            <p:cNvSpPr/>
            <p:nvPr/>
          </p:nvSpPr>
          <p:spPr>
            <a:xfrm>
              <a:off x="587140" y="1867301"/>
              <a:ext cx="3657600" cy="3541630"/>
            </a:xfrm>
            <a:prstGeom prst="rect">
              <a:avLst/>
            </a:prstGeom>
            <a:solidFill>
              <a:srgbClr val="00B1E4">
                <a:alpha val="2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 dirty="0"/>
            </a:p>
          </p:txBody>
        </p:sp>
        <p:sp>
          <p:nvSpPr>
            <p:cNvPr id="34" name="First &amp; Last Name, Position…">
              <a:extLst>
                <a:ext uri="{FF2B5EF4-FFF2-40B4-BE49-F238E27FC236}">
                  <a16:creationId xmlns:a16="http://schemas.microsoft.com/office/drawing/2014/main" id="{6F3DE519-22CC-456E-B9B5-E171D470C614}"/>
                </a:ext>
              </a:extLst>
            </p:cNvPr>
            <p:cNvSpPr txBox="1"/>
            <p:nvPr/>
          </p:nvSpPr>
          <p:spPr>
            <a:xfrm>
              <a:off x="587140" y="1857676"/>
              <a:ext cx="3657600" cy="548640"/>
            </a:xfrm>
            <a:prstGeom prst="rect">
              <a:avLst/>
            </a:prstGeom>
            <a:solidFill>
              <a:srgbClr val="00B1E4"/>
            </a:solidFill>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ctr">
              <a:no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2000" b="1" dirty="0">
                  <a:solidFill>
                    <a:schemeClr val="bg1"/>
                  </a:solidFill>
                  <a:latin typeface="Montserrat" panose="00000500000000000000" pitchFamily="2" charset="0"/>
                </a:rPr>
                <a:t>SCHOLARS</a:t>
              </a:r>
            </a:p>
          </p:txBody>
        </p:sp>
        <p:sp>
          <p:nvSpPr>
            <p:cNvPr id="35" name="Line">
              <a:extLst>
                <a:ext uri="{FF2B5EF4-FFF2-40B4-BE49-F238E27FC236}">
                  <a16:creationId xmlns:a16="http://schemas.microsoft.com/office/drawing/2014/main" id="{5CABEA07-845B-4E1B-A8BE-4356124E768E}"/>
                </a:ext>
              </a:extLst>
            </p:cNvPr>
            <p:cNvSpPr/>
            <p:nvPr/>
          </p:nvSpPr>
          <p:spPr>
            <a:xfrm>
              <a:off x="587140" y="2429853"/>
              <a:ext cx="3657600" cy="0"/>
            </a:xfrm>
            <a:prstGeom prst="line">
              <a:avLst/>
            </a:prstGeom>
            <a:ln w="50800">
              <a:solidFill>
                <a:schemeClr val="bg1"/>
              </a:solidFill>
            </a:ln>
          </p:spPr>
          <p:txBody>
            <a:bodyPr tIns="45720" bIns="45720"/>
            <a:lstStyle/>
            <a:p>
              <a:endParaRPr sz="900" dirty="0"/>
            </a:p>
          </p:txBody>
        </p:sp>
        <p:sp>
          <p:nvSpPr>
            <p:cNvPr id="36" name="First &amp; Last Name, Position…">
              <a:extLst>
                <a:ext uri="{FF2B5EF4-FFF2-40B4-BE49-F238E27FC236}">
                  <a16:creationId xmlns:a16="http://schemas.microsoft.com/office/drawing/2014/main" id="{6E67CC27-69F2-43C0-9561-4FBBCB030400}"/>
                </a:ext>
              </a:extLst>
            </p:cNvPr>
            <p:cNvSpPr txBox="1"/>
            <p:nvPr/>
          </p:nvSpPr>
          <p:spPr>
            <a:xfrm>
              <a:off x="741145" y="2653102"/>
              <a:ext cx="3436219" cy="2046714"/>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a:spcAft>
                  <a:spcPts val="900"/>
                </a:spcAft>
                <a:buClr>
                  <a:srgbClr val="00B1E4"/>
                </a:buClr>
                <a:buSzPct val="140000"/>
                <a:defRPr>
                  <a:solidFill>
                    <a:srgbClr val="FAFFF8"/>
                  </a:solidFill>
                  <a:latin typeface="Mark OT Light"/>
                  <a:ea typeface="Mark OT Light"/>
                  <a:cs typeface="Mark OT Light"/>
                  <a:sym typeface="Mark OT Light"/>
                </a:defRPr>
              </a:pPr>
              <a:endParaRPr lang="en-US" sz="1600" dirty="0">
                <a:solidFill>
                  <a:srgbClr val="009ED5"/>
                </a:solidFill>
                <a:latin typeface="Montserrat Medium" pitchFamily="2" charset="0"/>
              </a:endParaRPr>
            </a:p>
            <a:p>
              <a:pPr marL="274320" indent="-274320">
                <a:spcAft>
                  <a:spcPts val="900"/>
                </a:spcAft>
                <a:buClr>
                  <a:srgbClr val="00B1E4"/>
                </a:buClr>
                <a:buSzPct val="14000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0065A2"/>
                  </a:solidFill>
                  <a:latin typeface="Montserrat Medium" pitchFamily="2" charset="0"/>
                </a:rPr>
                <a:t>Fulbright-Hays Group Projects Abroad Program </a:t>
              </a:r>
              <a:r>
                <a:rPr lang="en-US" sz="1600" dirty="0">
                  <a:solidFill>
                    <a:srgbClr val="009ED5"/>
                  </a:solidFill>
                  <a:latin typeface="Montserrat Medium" pitchFamily="2" charset="0"/>
                  <a:hlinkClick r:id="rId3">
                    <a:extLst>
                      <a:ext uri="{A12FA001-AC4F-418D-AE19-62706E023703}">
                        <ahyp:hlinkClr xmlns:ahyp="http://schemas.microsoft.com/office/drawing/2018/hyperlinkcolor" val="tx"/>
                      </a:ext>
                    </a:extLst>
                  </a:hlinkClick>
                </a:rPr>
                <a:t>GPA@ed.gov</a:t>
              </a:r>
              <a:r>
                <a:rPr lang="en-US" sz="1600" dirty="0">
                  <a:solidFill>
                    <a:srgbClr val="009ED5"/>
                  </a:solidFill>
                  <a:latin typeface="Montserrat Medium" pitchFamily="2" charset="0"/>
                </a:rPr>
                <a:t> </a:t>
              </a:r>
            </a:p>
            <a:p>
              <a:pPr marL="274320" indent="-274320">
                <a:spcAft>
                  <a:spcPts val="900"/>
                </a:spcAft>
                <a:buClr>
                  <a:srgbClr val="00B1E4"/>
                </a:buClr>
                <a:buSzPct val="14000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0065A2"/>
                  </a:solidFill>
                  <a:latin typeface="Montserrat Medium" pitchFamily="2" charset="0"/>
                </a:rPr>
                <a:t>Specialist Program</a:t>
              </a:r>
              <a:r>
                <a:rPr lang="en-US" sz="1600" dirty="0">
                  <a:solidFill>
                    <a:srgbClr val="454A4A"/>
                  </a:solidFill>
                  <a:latin typeface="Montserrat Medium" pitchFamily="2" charset="0"/>
                </a:rPr>
                <a:t> </a:t>
              </a:r>
              <a:r>
                <a:rPr lang="en-US" sz="1600" dirty="0">
                  <a:solidFill>
                    <a:srgbClr val="009ED5"/>
                  </a:solidFill>
                  <a:latin typeface="Montserrat Medium" pitchFamily="2" charset="0"/>
                  <a:hlinkClick r:id="rId4">
                    <a:extLst>
                      <a:ext uri="{A12FA001-AC4F-418D-AE19-62706E023703}">
                        <ahyp:hlinkClr xmlns:ahyp="http://schemas.microsoft.com/office/drawing/2018/hyperlinkcolor" val="tx"/>
                      </a:ext>
                    </a:extLst>
                  </a:hlinkClick>
                </a:rPr>
                <a:t>FulbrightSpecialist@worldlearning.org</a:t>
              </a:r>
              <a:r>
                <a:rPr lang="en-US" sz="1600" dirty="0">
                  <a:solidFill>
                    <a:srgbClr val="009ED5"/>
                  </a:solidFill>
                  <a:latin typeface="Montserrat Medium" pitchFamily="2" charset="0"/>
                </a:rPr>
                <a:t> </a:t>
              </a:r>
              <a:endParaRPr lang="en-US" sz="1600" dirty="0">
                <a:solidFill>
                  <a:srgbClr val="454A4A"/>
                </a:solidFill>
                <a:latin typeface="Montserrat Medium" pitchFamily="2" charset="0"/>
              </a:endParaRPr>
            </a:p>
          </p:txBody>
        </p:sp>
      </p:grpSp>
      <p:sp>
        <p:nvSpPr>
          <p:cNvPr id="38" name="First &amp; Last Name, Position…">
            <a:extLst>
              <a:ext uri="{FF2B5EF4-FFF2-40B4-BE49-F238E27FC236}">
                <a16:creationId xmlns:a16="http://schemas.microsoft.com/office/drawing/2014/main" id="{EEA73E29-142C-43BC-B7F8-5124886D3BEA}"/>
              </a:ext>
            </a:extLst>
          </p:cNvPr>
          <p:cNvSpPr txBox="1"/>
          <p:nvPr/>
        </p:nvSpPr>
        <p:spPr>
          <a:xfrm>
            <a:off x="5863746" y="1902526"/>
            <a:ext cx="3426451" cy="36933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t">
            <a:spAutoFit/>
          </a:bodyPr>
          <a:lstStyle/>
          <a:p>
            <a:pPr>
              <a:lnSpc>
                <a:spcPct val="90000"/>
              </a:lnSpc>
              <a:spcAft>
                <a:spcPts val="300"/>
              </a:spcAft>
              <a:defRPr>
                <a:solidFill>
                  <a:srgbClr val="FAFFF8"/>
                </a:solidFill>
                <a:latin typeface="Mark OT Bold"/>
                <a:ea typeface="Mark OT Bold"/>
                <a:cs typeface="Mark OT Bold"/>
                <a:sym typeface="Mark OT Bold"/>
              </a:defRPr>
            </a:pPr>
            <a:r>
              <a:rPr lang="en-US" sz="2000" b="1" dirty="0">
                <a:solidFill>
                  <a:srgbClr val="0065A2"/>
                </a:solidFill>
                <a:latin typeface="Montserrat SemiBold" panose="00000700000000000000" pitchFamily="2" charset="0"/>
              </a:rPr>
              <a:t>STUDENTS</a:t>
            </a:r>
          </a:p>
        </p:txBody>
      </p:sp>
      <p:sp>
        <p:nvSpPr>
          <p:cNvPr id="39" name="Line">
            <a:extLst>
              <a:ext uri="{FF2B5EF4-FFF2-40B4-BE49-F238E27FC236}">
                <a16:creationId xmlns:a16="http://schemas.microsoft.com/office/drawing/2014/main" id="{660EBDE8-89BB-44F5-84F4-95F071074FD4}"/>
              </a:ext>
            </a:extLst>
          </p:cNvPr>
          <p:cNvSpPr/>
          <p:nvPr/>
        </p:nvSpPr>
        <p:spPr>
          <a:xfrm>
            <a:off x="4424752" y="2429853"/>
            <a:ext cx="3657600" cy="0"/>
          </a:xfrm>
          <a:prstGeom prst="line">
            <a:avLst/>
          </a:prstGeom>
          <a:ln w="50800">
            <a:solidFill>
              <a:schemeClr val="bg1"/>
            </a:solidFill>
          </a:ln>
        </p:spPr>
        <p:txBody>
          <a:bodyPr tIns="45720" bIns="45720"/>
          <a:lstStyle/>
          <a:p>
            <a:endParaRPr sz="900" dirty="0"/>
          </a:p>
        </p:txBody>
      </p:sp>
      <p:grpSp>
        <p:nvGrpSpPr>
          <p:cNvPr id="10" name="Group 9">
            <a:extLst>
              <a:ext uri="{FF2B5EF4-FFF2-40B4-BE49-F238E27FC236}">
                <a16:creationId xmlns:a16="http://schemas.microsoft.com/office/drawing/2014/main" id="{898215BE-00AD-16DF-8A90-C11512A3B87C}"/>
              </a:ext>
            </a:extLst>
          </p:cNvPr>
          <p:cNvGrpSpPr/>
          <p:nvPr/>
        </p:nvGrpSpPr>
        <p:grpSpPr>
          <a:xfrm>
            <a:off x="4325034" y="1867301"/>
            <a:ext cx="3566160" cy="3541630"/>
            <a:chOff x="4591864" y="1867301"/>
            <a:chExt cx="3657601" cy="3541630"/>
          </a:xfrm>
        </p:grpSpPr>
        <p:sp>
          <p:nvSpPr>
            <p:cNvPr id="4" name="Rectangle 3">
              <a:extLst>
                <a:ext uri="{FF2B5EF4-FFF2-40B4-BE49-F238E27FC236}">
                  <a16:creationId xmlns:a16="http://schemas.microsoft.com/office/drawing/2014/main" id="{1A60323A-5B5F-B6D7-A8FE-23791492B8A8}"/>
                </a:ext>
              </a:extLst>
            </p:cNvPr>
            <p:cNvSpPr/>
            <p:nvPr/>
          </p:nvSpPr>
          <p:spPr>
            <a:xfrm>
              <a:off x="4591864" y="1867301"/>
              <a:ext cx="3657600" cy="3541630"/>
            </a:xfrm>
            <a:prstGeom prst="rect">
              <a:avLst/>
            </a:prstGeom>
            <a:solidFill>
              <a:srgbClr val="0065A2">
                <a:alpha val="2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 dirty="0"/>
            </a:p>
          </p:txBody>
        </p:sp>
        <p:sp>
          <p:nvSpPr>
            <p:cNvPr id="40" name="First &amp; Last Name, Position…">
              <a:extLst>
                <a:ext uri="{FF2B5EF4-FFF2-40B4-BE49-F238E27FC236}">
                  <a16:creationId xmlns:a16="http://schemas.microsoft.com/office/drawing/2014/main" id="{DA2A42AF-BC62-4E8C-ADC9-65DFF576A21C}"/>
                </a:ext>
              </a:extLst>
            </p:cNvPr>
            <p:cNvSpPr txBox="1"/>
            <p:nvPr/>
          </p:nvSpPr>
          <p:spPr>
            <a:xfrm>
              <a:off x="4786806" y="2608166"/>
              <a:ext cx="3327291" cy="2539157"/>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marL="285750" indent="-285750">
                <a:spcAft>
                  <a:spcPts val="900"/>
                </a:spcAft>
                <a:buClr>
                  <a:srgbClr val="00B1E4"/>
                </a:buClr>
                <a:buSzPct val="14000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0065A2"/>
                  </a:solidFill>
                  <a:latin typeface="Montserrat Medium" pitchFamily="2" charset="0"/>
                </a:rPr>
                <a:t>Fulbright-Hays Doctoral Dissertation Research Abroad Program </a:t>
              </a:r>
              <a:r>
                <a:rPr lang="en-US" sz="1600" dirty="0">
                  <a:solidFill>
                    <a:srgbClr val="009ED5"/>
                  </a:solidFill>
                  <a:latin typeface="Montserrat Medium" pitchFamily="2" charset="0"/>
                  <a:hlinkClick r:id="rId5">
                    <a:extLst>
                      <a:ext uri="{A12FA001-AC4F-418D-AE19-62706E023703}">
                        <ahyp:hlinkClr xmlns:ahyp="http://schemas.microsoft.com/office/drawing/2018/hyperlinkcolor" val="tx"/>
                      </a:ext>
                    </a:extLst>
                  </a:hlinkClick>
                </a:rPr>
                <a:t>DDRA@ed.gov</a:t>
              </a:r>
              <a:r>
                <a:rPr lang="en-US" sz="1600" dirty="0">
                  <a:solidFill>
                    <a:srgbClr val="009ED5"/>
                  </a:solidFill>
                  <a:latin typeface="Montserrat Medium" pitchFamily="2" charset="0"/>
                </a:rPr>
                <a:t> </a:t>
              </a:r>
            </a:p>
            <a:p>
              <a:pPr marL="285750" indent="-285750">
                <a:spcAft>
                  <a:spcPts val="900"/>
                </a:spcAft>
                <a:buClr>
                  <a:srgbClr val="00B1E4"/>
                </a:buClr>
                <a:buSzPct val="14000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0065A2"/>
                  </a:solidFill>
                  <a:latin typeface="Montserrat Medium" pitchFamily="2" charset="0"/>
                </a:rPr>
                <a:t>Student Program </a:t>
              </a:r>
              <a:r>
                <a:rPr lang="en-US" sz="1600" dirty="0">
                  <a:solidFill>
                    <a:srgbClr val="009ED5"/>
                  </a:solidFill>
                  <a:latin typeface="Montserrat Medium" pitchFamily="2" charset="0"/>
                  <a:hlinkClick r:id="rId6">
                    <a:extLst>
                      <a:ext uri="{A12FA001-AC4F-418D-AE19-62706E023703}">
                        <ahyp:hlinkClr xmlns:ahyp="http://schemas.microsoft.com/office/drawing/2018/hyperlinkcolor" val="tx"/>
                      </a:ext>
                    </a:extLst>
                  </a:hlinkClick>
                </a:rPr>
                <a:t>FBstudent@iie.org</a:t>
              </a:r>
              <a:endParaRPr lang="en-US" sz="1600" dirty="0">
                <a:solidFill>
                  <a:srgbClr val="0065A2"/>
                </a:solidFill>
                <a:latin typeface="Montserrat Medium" pitchFamily="2" charset="0"/>
              </a:endParaRPr>
            </a:p>
            <a:p>
              <a:pPr marL="285750" indent="-285750">
                <a:spcAft>
                  <a:spcPts val="900"/>
                </a:spcAft>
                <a:buClr>
                  <a:srgbClr val="00B1E4"/>
                </a:buClr>
                <a:buSzPct val="14000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0065A2"/>
                  </a:solidFill>
                  <a:latin typeface="Montserrat Medium" pitchFamily="2" charset="0"/>
                </a:rPr>
                <a:t>English Teaching Assistant (ETA) Program </a:t>
              </a:r>
              <a:r>
                <a:rPr lang="en-US" sz="1600" dirty="0">
                  <a:solidFill>
                    <a:srgbClr val="009ED5"/>
                  </a:solidFill>
                  <a:latin typeface="Montserrat Medium" pitchFamily="2" charset="0"/>
                  <a:hlinkClick r:id="rId6">
                    <a:extLst>
                      <a:ext uri="{A12FA001-AC4F-418D-AE19-62706E023703}">
                        <ahyp:hlinkClr xmlns:ahyp="http://schemas.microsoft.com/office/drawing/2018/hyperlinkcolor" val="tx"/>
                      </a:ext>
                    </a:extLst>
                  </a:hlinkClick>
                </a:rPr>
                <a:t>FBstudent@iie.org</a:t>
              </a:r>
              <a:endParaRPr lang="en-US" sz="1600" dirty="0">
                <a:solidFill>
                  <a:srgbClr val="454A4A"/>
                </a:solidFill>
                <a:latin typeface="Montserrat Medium" pitchFamily="2" charset="0"/>
              </a:endParaRPr>
            </a:p>
          </p:txBody>
        </p:sp>
        <p:sp>
          <p:nvSpPr>
            <p:cNvPr id="5" name="First &amp; Last Name, Position…">
              <a:extLst>
                <a:ext uri="{FF2B5EF4-FFF2-40B4-BE49-F238E27FC236}">
                  <a16:creationId xmlns:a16="http://schemas.microsoft.com/office/drawing/2014/main" id="{D9075DD5-5944-19C7-E1EF-C57364FDDD32}"/>
                </a:ext>
              </a:extLst>
            </p:cNvPr>
            <p:cNvSpPr txBox="1"/>
            <p:nvPr/>
          </p:nvSpPr>
          <p:spPr>
            <a:xfrm>
              <a:off x="4591865" y="1871586"/>
              <a:ext cx="3657600" cy="548640"/>
            </a:xfrm>
            <a:prstGeom prst="rect">
              <a:avLst/>
            </a:prstGeom>
            <a:solidFill>
              <a:srgbClr val="0065A2"/>
            </a:solidFill>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ctr">
              <a:no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2000" b="1" dirty="0">
                  <a:solidFill>
                    <a:schemeClr val="bg1"/>
                  </a:solidFill>
                  <a:latin typeface="Montserrat" panose="00000500000000000000" pitchFamily="2" charset="0"/>
                </a:rPr>
                <a:t>STUDENTS</a:t>
              </a:r>
            </a:p>
          </p:txBody>
        </p:sp>
      </p:grpSp>
      <p:grpSp>
        <p:nvGrpSpPr>
          <p:cNvPr id="11" name="Group 10">
            <a:extLst>
              <a:ext uri="{FF2B5EF4-FFF2-40B4-BE49-F238E27FC236}">
                <a16:creationId xmlns:a16="http://schemas.microsoft.com/office/drawing/2014/main" id="{83659A20-9B2C-D21B-F771-7DBB5A58B7CF}"/>
              </a:ext>
            </a:extLst>
          </p:cNvPr>
          <p:cNvGrpSpPr/>
          <p:nvPr/>
        </p:nvGrpSpPr>
        <p:grpSpPr>
          <a:xfrm>
            <a:off x="8048325" y="1867301"/>
            <a:ext cx="3566160" cy="3541630"/>
            <a:chOff x="8286996" y="1867301"/>
            <a:chExt cx="3665861" cy="3541630"/>
          </a:xfrm>
        </p:grpSpPr>
        <p:sp>
          <p:nvSpPr>
            <p:cNvPr id="6" name="Rectangle 5">
              <a:extLst>
                <a:ext uri="{FF2B5EF4-FFF2-40B4-BE49-F238E27FC236}">
                  <a16:creationId xmlns:a16="http://schemas.microsoft.com/office/drawing/2014/main" id="{81AD3E82-D558-71F8-DA70-A000191D4DC2}"/>
                </a:ext>
              </a:extLst>
            </p:cNvPr>
            <p:cNvSpPr/>
            <p:nvPr/>
          </p:nvSpPr>
          <p:spPr>
            <a:xfrm>
              <a:off x="8295256" y="1867301"/>
              <a:ext cx="3657600" cy="3541630"/>
            </a:xfrm>
            <a:prstGeom prst="rect">
              <a:avLst/>
            </a:prstGeom>
            <a:solidFill>
              <a:srgbClr val="0095D9">
                <a:alpha val="10196"/>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 dirty="0"/>
            </a:p>
          </p:txBody>
        </p:sp>
        <p:sp>
          <p:nvSpPr>
            <p:cNvPr id="43" name="Line">
              <a:extLst>
                <a:ext uri="{FF2B5EF4-FFF2-40B4-BE49-F238E27FC236}">
                  <a16:creationId xmlns:a16="http://schemas.microsoft.com/office/drawing/2014/main" id="{DE94A5EB-79F3-4F73-AD1E-EF4B33C53D0E}"/>
                </a:ext>
              </a:extLst>
            </p:cNvPr>
            <p:cNvSpPr/>
            <p:nvPr/>
          </p:nvSpPr>
          <p:spPr>
            <a:xfrm>
              <a:off x="8510923" y="2429853"/>
              <a:ext cx="3105741" cy="0"/>
            </a:xfrm>
            <a:prstGeom prst="line">
              <a:avLst/>
            </a:prstGeom>
            <a:ln w="50800">
              <a:solidFill>
                <a:srgbClr val="00A9E0"/>
              </a:solidFill>
            </a:ln>
          </p:spPr>
          <p:txBody>
            <a:bodyPr tIns="45720" bIns="45720"/>
            <a:lstStyle/>
            <a:p>
              <a:endParaRPr sz="900" dirty="0"/>
            </a:p>
          </p:txBody>
        </p:sp>
        <p:sp>
          <p:nvSpPr>
            <p:cNvPr id="44" name="First &amp; Last Name, Position…">
              <a:extLst>
                <a:ext uri="{FF2B5EF4-FFF2-40B4-BE49-F238E27FC236}">
                  <a16:creationId xmlns:a16="http://schemas.microsoft.com/office/drawing/2014/main" id="{2281B3E1-9990-4949-9458-F73391903F66}"/>
                </a:ext>
              </a:extLst>
            </p:cNvPr>
            <p:cNvSpPr txBox="1"/>
            <p:nvPr/>
          </p:nvSpPr>
          <p:spPr>
            <a:xfrm>
              <a:off x="8433516" y="2608166"/>
              <a:ext cx="3328876" cy="2539157"/>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marL="285750" indent="-285750">
                <a:spcAft>
                  <a:spcPts val="900"/>
                </a:spcAft>
                <a:buClr>
                  <a:srgbClr val="0095D9"/>
                </a:buClr>
                <a:buSzPct val="14000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0065A2"/>
                  </a:solidFill>
                  <a:latin typeface="Montserrat Medium" pitchFamily="2" charset="0"/>
                </a:rPr>
                <a:t>Distinguished Award in Teaching Research Program </a:t>
              </a:r>
              <a:r>
                <a:rPr lang="en-US" sz="1600" dirty="0">
                  <a:solidFill>
                    <a:srgbClr val="009ED5"/>
                  </a:solidFill>
                  <a:latin typeface="Montserrat Medium" pitchFamily="2" charset="0"/>
                  <a:hlinkClick r:id="rId7">
                    <a:extLst>
                      <a:ext uri="{A12FA001-AC4F-418D-AE19-62706E023703}">
                        <ahyp:hlinkClr xmlns:ahyp="http://schemas.microsoft.com/office/drawing/2018/hyperlinkcolor" val="tx"/>
                      </a:ext>
                    </a:extLst>
                  </a:hlinkClick>
                </a:rPr>
                <a:t>FulbrightDA@irex.org</a:t>
              </a:r>
              <a:r>
                <a:rPr lang="en-US" sz="1600" dirty="0">
                  <a:solidFill>
                    <a:srgbClr val="009ED5"/>
                  </a:solidFill>
                  <a:latin typeface="Montserrat Medium" pitchFamily="2" charset="0"/>
                </a:rPr>
                <a:t> </a:t>
              </a:r>
            </a:p>
            <a:p>
              <a:pPr marL="285750" indent="-285750">
                <a:spcAft>
                  <a:spcPts val="900"/>
                </a:spcAft>
                <a:buClr>
                  <a:srgbClr val="0095D9"/>
                </a:buClr>
                <a:buSzPct val="14000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0065A2"/>
                  </a:solidFill>
                  <a:latin typeface="Montserrat Medium" pitchFamily="2" charset="0"/>
                </a:rPr>
                <a:t>Group Projects Abroad </a:t>
              </a:r>
              <a:r>
                <a:rPr lang="en-US" sz="1600" dirty="0">
                  <a:solidFill>
                    <a:srgbClr val="009ED5"/>
                  </a:solidFill>
                  <a:latin typeface="Montserrat Medium" pitchFamily="2" charset="0"/>
                  <a:hlinkClick r:id="rId3">
                    <a:extLst>
                      <a:ext uri="{A12FA001-AC4F-418D-AE19-62706E023703}">
                        <ahyp:hlinkClr xmlns:ahyp="http://schemas.microsoft.com/office/drawing/2018/hyperlinkcolor" val="tx"/>
                      </a:ext>
                    </a:extLst>
                  </a:hlinkClick>
                </a:rPr>
                <a:t>GPA@ed.gov</a:t>
              </a:r>
              <a:r>
                <a:rPr lang="en-US" sz="1600" dirty="0">
                  <a:solidFill>
                    <a:srgbClr val="009ED5"/>
                  </a:solidFill>
                  <a:latin typeface="Montserrat Medium" pitchFamily="2" charset="0"/>
                </a:rPr>
                <a:t> </a:t>
              </a:r>
              <a:endParaRPr lang="en-US" sz="1600" dirty="0">
                <a:solidFill>
                  <a:srgbClr val="454A4A"/>
                </a:solidFill>
                <a:latin typeface="Montserrat Medium" pitchFamily="2" charset="0"/>
              </a:endParaRPr>
            </a:p>
            <a:p>
              <a:pPr marL="285750" indent="-285750">
                <a:spcAft>
                  <a:spcPts val="900"/>
                </a:spcAft>
                <a:buClr>
                  <a:srgbClr val="0095D9"/>
                </a:buClr>
                <a:buSzPct val="14000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0065A2"/>
                  </a:solidFill>
                  <a:latin typeface="Montserrat Medium" pitchFamily="2" charset="0"/>
                </a:rPr>
                <a:t>Teachers for Global Classrooms </a:t>
              </a:r>
              <a:r>
                <a:rPr lang="en-US" sz="1600" dirty="0">
                  <a:solidFill>
                    <a:srgbClr val="009ED5"/>
                  </a:solidFill>
                  <a:latin typeface="Montserrat Medium" pitchFamily="2" charset="0"/>
                  <a:hlinkClick r:id="rId8">
                    <a:extLst>
                      <a:ext uri="{A12FA001-AC4F-418D-AE19-62706E023703}">
                        <ahyp:hlinkClr xmlns:ahyp="http://schemas.microsoft.com/office/drawing/2018/hyperlinkcolor" val="tx"/>
                      </a:ext>
                    </a:extLst>
                  </a:hlinkClick>
                </a:rPr>
                <a:t>FulbrightTGC@irex.org</a:t>
              </a:r>
              <a:endParaRPr lang="en-US" sz="1600" dirty="0">
                <a:solidFill>
                  <a:srgbClr val="009ED5"/>
                </a:solidFill>
                <a:latin typeface="Montserrat Medium" pitchFamily="2" charset="0"/>
              </a:endParaRPr>
            </a:p>
          </p:txBody>
        </p:sp>
        <p:sp>
          <p:nvSpPr>
            <p:cNvPr id="7" name="Line">
              <a:extLst>
                <a:ext uri="{FF2B5EF4-FFF2-40B4-BE49-F238E27FC236}">
                  <a16:creationId xmlns:a16="http://schemas.microsoft.com/office/drawing/2014/main" id="{ABA075A8-DFC8-E714-C251-21A6C30C94FD}"/>
                </a:ext>
              </a:extLst>
            </p:cNvPr>
            <p:cNvSpPr/>
            <p:nvPr/>
          </p:nvSpPr>
          <p:spPr>
            <a:xfrm>
              <a:off x="8286996" y="2429853"/>
              <a:ext cx="3657600" cy="0"/>
            </a:xfrm>
            <a:prstGeom prst="line">
              <a:avLst/>
            </a:prstGeom>
            <a:ln w="50800">
              <a:solidFill>
                <a:schemeClr val="bg1"/>
              </a:solidFill>
            </a:ln>
          </p:spPr>
          <p:txBody>
            <a:bodyPr tIns="45720" bIns="45720"/>
            <a:lstStyle/>
            <a:p>
              <a:endParaRPr sz="900" dirty="0"/>
            </a:p>
          </p:txBody>
        </p:sp>
        <p:sp>
          <p:nvSpPr>
            <p:cNvPr id="8" name="First &amp; Last Name, Position…">
              <a:extLst>
                <a:ext uri="{FF2B5EF4-FFF2-40B4-BE49-F238E27FC236}">
                  <a16:creationId xmlns:a16="http://schemas.microsoft.com/office/drawing/2014/main" id="{D62B3353-9594-095F-3EC4-6CF7956B538F}"/>
                </a:ext>
              </a:extLst>
            </p:cNvPr>
            <p:cNvSpPr txBox="1"/>
            <p:nvPr/>
          </p:nvSpPr>
          <p:spPr>
            <a:xfrm>
              <a:off x="8295257" y="1871586"/>
              <a:ext cx="3657600" cy="548640"/>
            </a:xfrm>
            <a:prstGeom prst="rect">
              <a:avLst/>
            </a:prstGeom>
            <a:solidFill>
              <a:srgbClr val="0095D9"/>
            </a:solidFill>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ctr">
              <a:no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2000" b="1" dirty="0">
                  <a:solidFill>
                    <a:schemeClr val="bg1"/>
                  </a:solidFill>
                  <a:latin typeface="Montserrat" panose="00000500000000000000" pitchFamily="2" charset="0"/>
                </a:rPr>
                <a:t>TEACHERS</a:t>
              </a:r>
            </a:p>
          </p:txBody>
        </p:sp>
      </p:grpSp>
      <p:sp>
        <p:nvSpPr>
          <p:cNvPr id="12" name="Line">
            <a:extLst>
              <a:ext uri="{FF2B5EF4-FFF2-40B4-BE49-F238E27FC236}">
                <a16:creationId xmlns:a16="http://schemas.microsoft.com/office/drawing/2014/main" id="{7621579A-4B83-CD2A-5F05-D5CD436AE3B3}"/>
              </a:ext>
            </a:extLst>
          </p:cNvPr>
          <p:cNvSpPr/>
          <p:nvPr/>
        </p:nvSpPr>
        <p:spPr>
          <a:xfrm>
            <a:off x="4316938" y="2429853"/>
            <a:ext cx="3566160" cy="0"/>
          </a:xfrm>
          <a:prstGeom prst="line">
            <a:avLst/>
          </a:prstGeom>
          <a:ln w="50800">
            <a:solidFill>
              <a:schemeClr val="bg1"/>
            </a:solidFill>
          </a:ln>
        </p:spPr>
        <p:txBody>
          <a:bodyPr tIns="45720" bIns="45720"/>
          <a:lstStyle/>
          <a:p>
            <a:endParaRPr sz="900" dirty="0"/>
          </a:p>
        </p:txBody>
      </p:sp>
    </p:spTree>
    <p:extLst>
      <p:ext uri="{BB962C8B-B14F-4D97-AF65-F5344CB8AC3E}">
        <p14:creationId xmlns:p14="http://schemas.microsoft.com/office/powerpoint/2010/main" val="162144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esentation Name…"/>
          <p:cNvSpPr txBox="1"/>
          <p:nvPr/>
        </p:nvSpPr>
        <p:spPr>
          <a:xfrm>
            <a:off x="637951" y="730375"/>
            <a:ext cx="8960666" cy="588431"/>
          </a:xfrm>
          <a:prstGeom prst="rect">
            <a:avLst/>
          </a:prstGeom>
          <a:ln w="25400">
            <a:miter lim="400000"/>
          </a:ln>
          <a:extLst>
            <a:ext uri="{C572A759-6A51-4108-AA02-DFA0A04FC94B}">
              <ma14:wrappingTextBoxFlag xmlns="" xmlns:mc="http://schemas.openxmlformats.org/markup-compatibility/2006" xmlns:mv="urn:schemas-microsoft-com:mac:vml" xmlns:ma14="http://schemas.microsoft.com/office/mac/drawingml/2011/main" xmlns:a14="http://schemas.microsoft.com/office/drawing/2010/main" xmlns:m="http://schemas.openxmlformats.org/officeDocument/2006/math" val="1"/>
            </a:ext>
          </a:extLst>
        </p:spPr>
        <p:txBody>
          <a:bodyPr wrap="square" tIns="45720" bIns="45720">
            <a:spAutoFit/>
          </a:bodyPr>
          <a:lstStyle/>
          <a:p>
            <a:pPr marL="0" marR="0" lvl="0" indent="0" algn="l" defTabSz="914400" rtl="0" eaLnBrk="1" fontAlgn="auto" latinLnBrk="0" hangingPunct="0">
              <a:lnSpc>
                <a:spcPct val="80000"/>
              </a:lnSpc>
              <a:spcBef>
                <a:spcPts val="0"/>
              </a:spcBef>
              <a:spcAft>
                <a:spcPts val="600"/>
              </a:spcAft>
              <a:buClrTx/>
              <a:buSzTx/>
              <a:buFontTx/>
              <a:buNone/>
              <a:tabLst/>
              <a:defRPr sz="10000">
                <a:solidFill>
                  <a:srgbClr val="FAFFF8"/>
                </a:solidFill>
                <a:latin typeface="Mark OT Bold"/>
                <a:ea typeface="Mark OT Bold"/>
                <a:cs typeface="Mark OT Bold"/>
                <a:sym typeface="Mark OT Bold"/>
              </a:defRPr>
            </a:pPr>
            <a:r>
              <a:rPr kumimoji="0" lang="en-US" sz="4000" b="0" i="0" u="none" strike="noStrike" kern="0" cap="none" spc="0" normalizeH="0" baseline="0" noProof="0" dirty="0">
                <a:ln>
                  <a:noFill/>
                </a:ln>
                <a:solidFill>
                  <a:srgbClr val="FFFFFF"/>
                </a:solidFill>
                <a:effectLst/>
                <a:uLnTx/>
                <a:uFillTx/>
                <a:latin typeface="Montserrat SemiBold" panose="00000700000000000000" pitchFamily="2" charset="0"/>
                <a:sym typeface="Mark OT Bold"/>
              </a:rPr>
              <a:t>Stay Connected with Fulbright</a:t>
            </a:r>
            <a:endParaRPr kumimoji="0" sz="4000" b="0" i="0" u="none" strike="noStrike" kern="0" cap="none" spc="0" normalizeH="0" baseline="0" noProof="0" dirty="0">
              <a:ln>
                <a:noFill/>
              </a:ln>
              <a:solidFill>
                <a:srgbClr val="FFFFFF"/>
              </a:solidFill>
              <a:effectLst/>
              <a:uLnTx/>
              <a:uFillTx/>
              <a:latin typeface="Montserrat SemiBold" panose="00000700000000000000" pitchFamily="2" charset="0"/>
              <a:sym typeface="Mark OT Bold"/>
            </a:endParaRPr>
          </a:p>
        </p:txBody>
      </p:sp>
      <p:sp>
        <p:nvSpPr>
          <p:cNvPr id="22" name="First &amp; Last Name, Position…">
            <a:extLst>
              <a:ext uri="{FF2B5EF4-FFF2-40B4-BE49-F238E27FC236}">
                <a16:creationId xmlns:a16="http://schemas.microsoft.com/office/drawing/2014/main" id="{78E81A8C-3AD3-49BE-A165-4BF56A02BF35}"/>
              </a:ext>
            </a:extLst>
          </p:cNvPr>
          <p:cNvSpPr txBox="1"/>
          <p:nvPr/>
        </p:nvSpPr>
        <p:spPr>
          <a:xfrm>
            <a:off x="278483" y="2411395"/>
            <a:ext cx="4219036" cy="374461"/>
          </a:xfrm>
          <a:prstGeom prst="rect">
            <a:avLst/>
          </a:prstGeom>
          <a:ln w="25400">
            <a:miter lim="400000"/>
          </a:ln>
          <a:extLst>
            <a:ext uri="{C572A759-6A51-4108-AA02-DFA0A04FC94B}">
              <ma14:wrappingTextBoxFlag xmlns="" xmlns:mc="http://schemas.openxmlformats.org/markup-compatibility/2006" xmlns:mv="urn:schemas-microsoft-com:mac:vml" xmlns:ma14="http://schemas.microsoft.com/office/mac/drawingml/2011/main" xmlns:a14="http://schemas.microsoft.com/office/drawing/2010/main" xmlns:m="http://schemas.openxmlformats.org/officeDocument/2006/math" val="1"/>
            </a:ext>
          </a:extLst>
        </p:spPr>
        <p:txBody>
          <a:bodyPr wrap="square" lIns="91440" tIns="45720" rIns="91440" bIns="45720" anchor="t">
            <a:spAutoFit/>
          </a:bodyPr>
          <a:lstStyle/>
          <a:p>
            <a:pPr marL="0" marR="0" lvl="0" indent="0" algn="l" defTabSz="914400" rtl="0" eaLnBrk="1" fontAlgn="auto" latinLnBrk="0" hangingPunct="0">
              <a:lnSpc>
                <a:spcPts val="2150"/>
              </a:lnSpc>
              <a:spcBef>
                <a:spcPts val="0"/>
              </a:spcBef>
              <a:spcAft>
                <a:spcPts val="0"/>
              </a:spcAft>
              <a:buClrTx/>
              <a:buSzTx/>
              <a:buFontTx/>
              <a:buNone/>
              <a:tabLst/>
              <a:defRPr>
                <a:solidFill>
                  <a:srgbClr val="FAFFF8"/>
                </a:solidFill>
                <a:latin typeface="Mark OT Light"/>
                <a:ea typeface="Mark OT Light"/>
                <a:cs typeface="Mark OT Light"/>
                <a:sym typeface="Mark OT Light"/>
              </a:defRPr>
            </a:pPr>
            <a:r>
              <a:rPr kumimoji="0" lang="en-US" sz="2000" b="1" i="0" u="none" strike="noStrike" kern="0" cap="none" spc="0" normalizeH="0" baseline="0" noProof="0" dirty="0">
                <a:ln>
                  <a:noFill/>
                </a:ln>
                <a:solidFill>
                  <a:srgbClr val="FAFFF8"/>
                </a:solidFill>
                <a:effectLst/>
                <a:uLnTx/>
                <a:uFillTx/>
                <a:latin typeface="Montserrat" panose="00000500000000000000" pitchFamily="2" charset="0"/>
                <a:sym typeface="Mark OT Light"/>
              </a:rPr>
              <a:t>EMAIL</a:t>
            </a:r>
            <a:r>
              <a:rPr kumimoji="0" lang="en-US" sz="2000" b="0" i="0" u="none" strike="noStrike" kern="0" cap="none" spc="0" normalizeH="0" baseline="0" noProof="0" dirty="0">
                <a:ln>
                  <a:noFill/>
                </a:ln>
                <a:solidFill>
                  <a:srgbClr val="FAFFF8"/>
                </a:solidFill>
                <a:effectLst/>
                <a:uLnTx/>
                <a:uFillTx/>
                <a:latin typeface="Montserrat" panose="00000500000000000000" pitchFamily="2" charset="0"/>
                <a:sym typeface="Mark OT Light"/>
              </a:rPr>
              <a:t> </a:t>
            </a:r>
            <a:r>
              <a:rPr kumimoji="0" lang="en-US" sz="2000" b="0" i="0" u="none" strike="noStrike" kern="0" cap="none" spc="0" normalizeH="0" baseline="0" noProof="0" dirty="0">
                <a:ln>
                  <a:noFill/>
                </a:ln>
                <a:solidFill>
                  <a:srgbClr val="FFFFFF"/>
                </a:solidFill>
                <a:effectLst/>
                <a:uLnTx/>
                <a:uFillTx/>
                <a:latin typeface="Montserrat Medium" pitchFamily="2" charset="0"/>
                <a:sym typeface="Mark OT Light"/>
                <a:hlinkClick r:id="rId3">
                  <a:extLst>
                    <a:ext uri="{A12FA001-AC4F-418D-AE19-62706E023703}">
                      <ahyp:hlinkClr xmlns:ahyp="http://schemas.microsoft.com/office/drawing/2018/hyperlinkcolor" val="tx"/>
                    </a:ext>
                  </a:extLst>
                </a:hlinkClick>
              </a:rPr>
              <a:t>scholars@iie.org</a:t>
            </a:r>
            <a:endParaRPr kumimoji="0" lang="en-US" sz="2000" b="0" i="0" u="none" strike="noStrike" kern="0" cap="none" spc="0" normalizeH="0" baseline="0" noProof="0" dirty="0">
              <a:ln>
                <a:noFill/>
              </a:ln>
              <a:solidFill>
                <a:srgbClr val="FFFFFF"/>
              </a:solidFill>
              <a:effectLst/>
              <a:uLnTx/>
              <a:uFillTx/>
              <a:latin typeface="Montserrat Medium" pitchFamily="2" charset="0"/>
              <a:sym typeface="Mark OT Light"/>
            </a:endParaRPr>
          </a:p>
        </p:txBody>
      </p:sp>
      <p:sp>
        <p:nvSpPr>
          <p:cNvPr id="23" name="Line">
            <a:extLst>
              <a:ext uri="{FF2B5EF4-FFF2-40B4-BE49-F238E27FC236}">
                <a16:creationId xmlns:a16="http://schemas.microsoft.com/office/drawing/2014/main" id="{25449DCA-4429-4C69-B723-D8FC09CB7AEA}"/>
              </a:ext>
            </a:extLst>
          </p:cNvPr>
          <p:cNvSpPr/>
          <p:nvPr/>
        </p:nvSpPr>
        <p:spPr>
          <a:xfrm>
            <a:off x="409467" y="3351615"/>
            <a:ext cx="456968" cy="0"/>
          </a:xfrm>
          <a:prstGeom prst="line">
            <a:avLst/>
          </a:prstGeom>
          <a:ln w="57150">
            <a:solidFill>
              <a:srgbClr val="00A9E0"/>
            </a:solidFill>
          </a:ln>
        </p:spPr>
        <p:txBody>
          <a:bodyPr tIns="45720" bIns="4572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mn-ea"/>
              <a:cs typeface="+mn-cs"/>
              <a:sym typeface="Calibri"/>
            </a:endParaRPr>
          </a:p>
        </p:txBody>
      </p:sp>
      <p:sp>
        <p:nvSpPr>
          <p:cNvPr id="24" name="First &amp; Last Name, Position…">
            <a:extLst>
              <a:ext uri="{FF2B5EF4-FFF2-40B4-BE49-F238E27FC236}">
                <a16:creationId xmlns:a16="http://schemas.microsoft.com/office/drawing/2014/main" id="{7922489A-A584-4EF6-A09D-A3C2EACA23C9}"/>
              </a:ext>
            </a:extLst>
          </p:cNvPr>
          <p:cNvSpPr txBox="1"/>
          <p:nvPr/>
        </p:nvSpPr>
        <p:spPr>
          <a:xfrm>
            <a:off x="278483" y="3918959"/>
            <a:ext cx="5981934" cy="409599"/>
          </a:xfrm>
          <a:prstGeom prst="rect">
            <a:avLst/>
          </a:prstGeom>
          <a:ln w="25400">
            <a:miter lim="400000"/>
          </a:ln>
          <a:extLst>
            <a:ext uri="{C572A759-6A51-4108-AA02-DFA0A04FC94B}">
              <ma14:wrappingTextBoxFlag xmlns="" xmlns:mc="http://schemas.openxmlformats.org/markup-compatibility/2006" xmlns:mv="urn:schemas-microsoft-com:mac:vml" xmlns:ma14="http://schemas.microsoft.com/office/mac/drawingml/2011/main" xmlns:a14="http://schemas.microsoft.com/office/drawing/2010/main" xmlns:m="http://schemas.openxmlformats.org/officeDocument/2006/math" val="1"/>
            </a:ext>
          </a:extLst>
        </p:spPr>
        <p:txBody>
          <a:bodyPr wrap="square" lIns="91440" tIns="45720" rIns="91440" bIns="45720" anchor="t">
            <a:spAutoFit/>
          </a:bodyPr>
          <a:lstStyle/>
          <a:p>
            <a:pPr marL="0" marR="0" lvl="0" indent="0" algn="l" defTabSz="914400" rtl="0" eaLnBrk="1" fontAlgn="auto" latinLnBrk="0" hangingPunct="0">
              <a:lnSpc>
                <a:spcPct val="110000"/>
              </a:lnSpc>
              <a:spcBef>
                <a:spcPts val="0"/>
              </a:spcBef>
              <a:spcAft>
                <a:spcPts val="0"/>
              </a:spcAft>
              <a:buClrTx/>
              <a:buSzTx/>
              <a:buFontTx/>
              <a:buNone/>
              <a:tabLst/>
              <a:defRPr>
                <a:solidFill>
                  <a:srgbClr val="FAFFF8"/>
                </a:solidFill>
                <a:latin typeface="Mark OT Light"/>
                <a:ea typeface="Mark OT Light"/>
                <a:cs typeface="Mark OT Light"/>
                <a:sym typeface="Mark OT Light"/>
              </a:defRPr>
            </a:pPr>
            <a:r>
              <a:rPr kumimoji="0" lang="en-US" sz="2000" b="1" i="0" u="none" strike="noStrike" kern="0" cap="none" spc="0" normalizeH="0" baseline="0" noProof="0" dirty="0">
                <a:ln>
                  <a:noFill/>
                </a:ln>
                <a:solidFill>
                  <a:srgbClr val="FAFFF8"/>
                </a:solidFill>
                <a:effectLst/>
                <a:uLnTx/>
                <a:uFillTx/>
                <a:latin typeface="Montserrat" panose="00000500000000000000" pitchFamily="2" charset="0"/>
                <a:sym typeface="Mark OT Light"/>
              </a:rPr>
              <a:t>VISIT </a:t>
            </a:r>
            <a:r>
              <a:rPr kumimoji="0" lang="en-US" sz="2000" b="0" i="0" u="none" strike="noStrike" kern="0" cap="none" spc="0" normalizeH="0" baseline="0" noProof="0" dirty="0">
                <a:ln>
                  <a:noFill/>
                </a:ln>
                <a:solidFill>
                  <a:srgbClr val="FFFFFF"/>
                </a:solidFill>
                <a:effectLst/>
                <a:uLnTx/>
                <a:uFillTx/>
                <a:latin typeface="Montserrat Medium" pitchFamily="2" charset="0"/>
                <a:sym typeface="Mark OT Light"/>
                <a:hlinkClick r:id="rId4">
                  <a:extLst>
                    <a:ext uri="{A12FA001-AC4F-418D-AE19-62706E023703}">
                      <ahyp:hlinkClr xmlns:ahyp="http://schemas.microsoft.com/office/drawing/2018/hyperlinkcolor" val="tx"/>
                    </a:ext>
                  </a:extLst>
                </a:hlinkClick>
              </a:rPr>
              <a:t>fulbrightscholars.org</a:t>
            </a:r>
            <a:endParaRPr kumimoji="0" lang="en-US" sz="2000" b="0" i="0" u="none" strike="noStrike" kern="0" cap="none" spc="0" normalizeH="0" baseline="0" noProof="0" dirty="0">
              <a:ln>
                <a:noFill/>
              </a:ln>
              <a:solidFill>
                <a:srgbClr val="FFFFFF"/>
              </a:solidFill>
              <a:effectLst/>
              <a:uLnTx/>
              <a:uFillTx/>
              <a:latin typeface="Montserrat Medium" pitchFamily="2" charset="0"/>
              <a:sym typeface="Mark OT Light"/>
            </a:endParaRPr>
          </a:p>
        </p:txBody>
      </p:sp>
      <p:pic>
        <p:nvPicPr>
          <p:cNvPr id="28" name="Picture 27">
            <a:extLst>
              <a:ext uri="{FF2B5EF4-FFF2-40B4-BE49-F238E27FC236}">
                <a16:creationId xmlns:a16="http://schemas.microsoft.com/office/drawing/2014/main" id="{E92FC70C-4724-4492-A2EF-4827861CD250}"/>
              </a:ext>
            </a:extLst>
          </p:cNvPr>
          <p:cNvPicPr>
            <a:picLocks noChangeAspect="1"/>
          </p:cNvPicPr>
          <p:nvPr/>
        </p:nvPicPr>
        <p:blipFill>
          <a:blip r:embed="rId5" cstate="email">
            <a:extLst>
              <a:ext uri="{28A0092B-C50C-407E-A947-70E740481C1C}">
                <a14:useLocalDpi xmlns:a14="http://schemas.microsoft.com/office/drawing/2010/main"/>
              </a:ext>
            </a:extLst>
          </a:blip>
          <a:srcRect l="13009" t="29007" b="52881"/>
          <a:stretch/>
        </p:blipFill>
        <p:spPr>
          <a:xfrm>
            <a:off x="8407757" y="2921561"/>
            <a:ext cx="3137583" cy="486496"/>
          </a:xfrm>
          <a:prstGeom prst="rect">
            <a:avLst/>
          </a:prstGeom>
        </p:spPr>
      </p:pic>
      <p:pic>
        <p:nvPicPr>
          <p:cNvPr id="1026" name="Picture 2">
            <a:extLst>
              <a:ext uri="{FF2B5EF4-FFF2-40B4-BE49-F238E27FC236}">
                <a16:creationId xmlns:a16="http://schemas.microsoft.com/office/drawing/2014/main" id="{FB415AD0-797E-AF72-A0D3-89E5E0B3FD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8540" y="2878892"/>
            <a:ext cx="377704" cy="3777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D3F4FF8-3479-9735-C7B5-9B97B686DE40}"/>
              </a:ext>
            </a:extLst>
          </p:cNvPr>
          <p:cNvPicPr>
            <a:picLocks noChangeAspect="1"/>
          </p:cNvPicPr>
          <p:nvPr/>
        </p:nvPicPr>
        <p:blipFill>
          <a:blip r:embed="rId5" cstate="email">
            <a:extLst>
              <a:ext uri="{28A0092B-C50C-407E-A947-70E740481C1C}">
                <a14:useLocalDpi xmlns:a14="http://schemas.microsoft.com/office/drawing/2010/main"/>
              </a:ext>
            </a:extLst>
          </a:blip>
          <a:srcRect l="-9899" t="-13366" r="9899" b="80434"/>
          <a:stretch/>
        </p:blipFill>
        <p:spPr>
          <a:xfrm>
            <a:off x="7578868" y="1788086"/>
            <a:ext cx="3606800" cy="884561"/>
          </a:xfrm>
          <a:prstGeom prst="rect">
            <a:avLst/>
          </a:prstGeom>
        </p:spPr>
      </p:pic>
      <p:pic>
        <p:nvPicPr>
          <p:cNvPr id="3" name="Picture 2">
            <a:extLst>
              <a:ext uri="{FF2B5EF4-FFF2-40B4-BE49-F238E27FC236}">
                <a16:creationId xmlns:a16="http://schemas.microsoft.com/office/drawing/2014/main" id="{002A8CDA-CF16-13AE-2FFB-7F39F44C00C1}"/>
              </a:ext>
            </a:extLst>
          </p:cNvPr>
          <p:cNvPicPr>
            <a:picLocks noChangeAspect="1"/>
          </p:cNvPicPr>
          <p:nvPr/>
        </p:nvPicPr>
        <p:blipFill>
          <a:blip r:embed="rId5" cstate="email">
            <a:extLst>
              <a:ext uri="{28A0092B-C50C-407E-A947-70E740481C1C}">
                <a14:useLocalDpi xmlns:a14="http://schemas.microsoft.com/office/drawing/2010/main"/>
              </a:ext>
            </a:extLst>
          </a:blip>
          <a:srcRect t="50243"/>
          <a:stretch/>
        </p:blipFill>
        <p:spPr>
          <a:xfrm>
            <a:off x="7938540" y="3394478"/>
            <a:ext cx="3606800" cy="1336494"/>
          </a:xfrm>
          <a:prstGeom prst="rect">
            <a:avLst/>
          </a:prstGeom>
        </p:spPr>
      </p:pic>
      <p:sp>
        <p:nvSpPr>
          <p:cNvPr id="7" name="First &amp; Last Name, Position…">
            <a:extLst>
              <a:ext uri="{FF2B5EF4-FFF2-40B4-BE49-F238E27FC236}">
                <a16:creationId xmlns:a16="http://schemas.microsoft.com/office/drawing/2014/main" id="{5704F78E-8258-DC26-61C4-5D9149F92072}"/>
              </a:ext>
            </a:extLst>
          </p:cNvPr>
          <p:cNvSpPr txBox="1"/>
          <p:nvPr/>
        </p:nvSpPr>
        <p:spPr>
          <a:xfrm>
            <a:off x="3819960" y="1711735"/>
            <a:ext cx="3850655" cy="374461"/>
          </a:xfrm>
          <a:prstGeom prst="rect">
            <a:avLst/>
          </a:prstGeom>
          <a:ln w="25400">
            <a:miter lim="400000"/>
          </a:ln>
          <a:extLst>
            <a:ext uri="{C572A759-6A51-4108-AA02-DFA0A04FC94B}">
              <ma14:wrappingTextBoxFlag xmlns="" xmlns:mc="http://schemas.openxmlformats.org/markup-compatibility/2006" xmlns:mv="urn:schemas-microsoft-com:mac:vml" xmlns:ma14="http://schemas.microsoft.com/office/mac/drawingml/2011/main" xmlns:a14="http://schemas.microsoft.com/office/drawing/2010/main" xmlns:m="http://schemas.openxmlformats.org/officeDocument/2006/math" val="1"/>
            </a:ext>
          </a:extLst>
        </p:spPr>
        <p:txBody>
          <a:bodyPr wrap="square" lIns="91440" tIns="45720" rIns="91440" bIns="45720" anchor="t">
            <a:spAutoFit/>
          </a:bodyPr>
          <a:lstStyle/>
          <a:p>
            <a:pPr marL="0" marR="0" lvl="0" indent="0" algn="l" defTabSz="914400" rtl="0" eaLnBrk="1" fontAlgn="auto" latinLnBrk="0" hangingPunct="0">
              <a:lnSpc>
                <a:spcPts val="2150"/>
              </a:lnSpc>
              <a:spcBef>
                <a:spcPts val="0"/>
              </a:spcBef>
              <a:spcAft>
                <a:spcPts val="0"/>
              </a:spcAft>
              <a:buClrTx/>
              <a:buSzTx/>
              <a:buFontTx/>
              <a:buNone/>
              <a:tabLst/>
              <a:defRPr>
                <a:solidFill>
                  <a:srgbClr val="FAFFF8"/>
                </a:solidFill>
                <a:latin typeface="Mark OT Light"/>
                <a:ea typeface="Mark OT Light"/>
                <a:cs typeface="Mark OT Light"/>
                <a:sym typeface="Mark OT Light"/>
              </a:defRPr>
            </a:pPr>
            <a:r>
              <a:rPr kumimoji="0" lang="en-US" sz="2000" b="1" i="0" u="none" strike="noStrike" kern="0" cap="none" spc="0" normalizeH="0" baseline="0" noProof="0" dirty="0">
                <a:ln>
                  <a:noFill/>
                </a:ln>
                <a:solidFill>
                  <a:srgbClr val="FAFFF8"/>
                </a:solidFill>
                <a:effectLst/>
                <a:uLnTx/>
                <a:uFillTx/>
                <a:latin typeface="Montserrat" panose="00000500000000000000" pitchFamily="2" charset="0"/>
                <a:sym typeface="Mark OT Light"/>
              </a:rPr>
              <a:t>Sign up for our newsletter!</a:t>
            </a:r>
            <a:endParaRPr kumimoji="0" lang="en-US" sz="2000" b="0" i="0" u="none" strike="noStrike" kern="0" cap="none" spc="0" normalizeH="0" baseline="0" noProof="0" dirty="0">
              <a:ln>
                <a:noFill/>
              </a:ln>
              <a:solidFill>
                <a:srgbClr val="FFFFFF"/>
              </a:solidFill>
              <a:effectLst/>
              <a:uLnTx/>
              <a:uFillTx/>
              <a:latin typeface="Montserrat Medium" pitchFamily="2" charset="0"/>
              <a:sym typeface="Mark OT Light"/>
            </a:endParaRPr>
          </a:p>
        </p:txBody>
      </p:sp>
      <p:sp>
        <p:nvSpPr>
          <p:cNvPr id="8" name="First &amp; Last Name, Position…">
            <a:extLst>
              <a:ext uri="{FF2B5EF4-FFF2-40B4-BE49-F238E27FC236}">
                <a16:creationId xmlns:a16="http://schemas.microsoft.com/office/drawing/2014/main" id="{CAF3216B-9DBF-50D5-B034-40F5E16B2668}"/>
              </a:ext>
            </a:extLst>
          </p:cNvPr>
          <p:cNvSpPr txBox="1"/>
          <p:nvPr/>
        </p:nvSpPr>
        <p:spPr>
          <a:xfrm>
            <a:off x="3533424" y="5209982"/>
            <a:ext cx="4423728" cy="360933"/>
          </a:xfrm>
          <a:prstGeom prst="rect">
            <a:avLst/>
          </a:prstGeom>
          <a:ln w="25400">
            <a:miter lim="400000"/>
          </a:ln>
          <a:extLst>
            <a:ext uri="{C572A759-6A51-4108-AA02-DFA0A04FC94B}">
              <ma14:wrappingTextBoxFlag xmlns="" xmlns:mc="http://schemas.openxmlformats.org/markup-compatibility/2006" xmlns:mv="urn:schemas-microsoft-com:mac:vml" xmlns:ma14="http://schemas.microsoft.com/office/mac/drawingml/2011/main" xmlns:a14="http://schemas.microsoft.com/office/drawing/2010/main" xmlns:m="http://schemas.openxmlformats.org/officeDocument/2006/math" val="1"/>
            </a:ext>
          </a:extLst>
        </p:spPr>
        <p:txBody>
          <a:bodyPr wrap="square" lIns="91440" tIns="45720" rIns="91440" bIns="45720" anchor="t">
            <a:spAutoFit/>
          </a:bodyPr>
          <a:lstStyle/>
          <a:p>
            <a:pPr marL="0" marR="0" lvl="0" indent="0" algn="ctr" defTabSz="914400" rtl="0" eaLnBrk="1" fontAlgn="auto" latinLnBrk="0" hangingPunct="0">
              <a:lnSpc>
                <a:spcPts val="2150"/>
              </a:lnSpc>
              <a:spcBef>
                <a:spcPts val="0"/>
              </a:spcBef>
              <a:spcAft>
                <a:spcPts val="0"/>
              </a:spcAft>
              <a:buClrTx/>
              <a:buSzTx/>
              <a:buFontTx/>
              <a:buNone/>
              <a:tabLst/>
              <a:defRPr>
                <a:solidFill>
                  <a:srgbClr val="FAFFF8"/>
                </a:solidFill>
                <a:latin typeface="Mark OT Light"/>
                <a:ea typeface="Mark OT Light"/>
                <a:cs typeface="Mark OT Light"/>
                <a:sym typeface="Mark OT Light"/>
              </a:defRPr>
            </a:pPr>
            <a:r>
              <a:rPr kumimoji="0" lang="en-US" i="0" u="none" strike="noStrike" kern="0" cap="none" spc="0" normalizeH="0" baseline="0" noProof="0" dirty="0">
                <a:ln>
                  <a:noFill/>
                </a:ln>
                <a:solidFill>
                  <a:srgbClr val="FAFFF8"/>
                </a:solidFill>
                <a:effectLst/>
                <a:uLnTx/>
                <a:uFillTx/>
                <a:latin typeface="Montserrat"/>
                <a:sym typeface="Mark OT Light"/>
              </a:rPr>
              <a:t>apply.iie.org/register/</a:t>
            </a:r>
            <a:r>
              <a:rPr lang="en-US" kern="0" dirty="0">
                <a:solidFill>
                  <a:srgbClr val="FAFFF8"/>
                </a:solidFill>
                <a:latin typeface="Montserrat"/>
                <a:sym typeface="Mark OT Light"/>
              </a:rPr>
              <a:t>newsletter</a:t>
            </a:r>
            <a:endParaRPr lang="en-US" i="0" u="none" strike="noStrike" kern="0" cap="none" spc="0" normalizeH="0" baseline="0" noProof="0" dirty="0">
              <a:ln>
                <a:noFill/>
              </a:ln>
              <a:solidFill>
                <a:srgbClr val="FFFFFF"/>
              </a:solidFill>
              <a:effectLst/>
              <a:uLnTx/>
              <a:uFillTx/>
              <a:latin typeface="Montserrat Medium" pitchFamily="2" charset="0"/>
            </a:endParaRPr>
          </a:p>
        </p:txBody>
      </p:sp>
      <p:pic>
        <p:nvPicPr>
          <p:cNvPr id="5" name="Picture 4" descr="A qr code on a white background&#10;&#10;AI-generated content may be incorrect.">
            <a:extLst>
              <a:ext uri="{FF2B5EF4-FFF2-40B4-BE49-F238E27FC236}">
                <a16:creationId xmlns:a16="http://schemas.microsoft.com/office/drawing/2014/main" id="{67278081-EED4-A9EA-616E-07307C6900F4}"/>
              </a:ext>
            </a:extLst>
          </p:cNvPr>
          <p:cNvPicPr>
            <a:picLocks noChangeAspect="1"/>
          </p:cNvPicPr>
          <p:nvPr/>
        </p:nvPicPr>
        <p:blipFill>
          <a:blip r:embed="rId7"/>
          <a:stretch>
            <a:fillRect/>
          </a:stretch>
        </p:blipFill>
        <p:spPr>
          <a:xfrm>
            <a:off x="4257675" y="2190750"/>
            <a:ext cx="2971800" cy="2971800"/>
          </a:xfrm>
          <a:prstGeom prst="rect">
            <a:avLst/>
          </a:prstGeom>
        </p:spPr>
      </p:pic>
    </p:spTree>
    <p:extLst>
      <p:ext uri="{BB962C8B-B14F-4D97-AF65-F5344CB8AC3E}">
        <p14:creationId xmlns:p14="http://schemas.microsoft.com/office/powerpoint/2010/main" val="335557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esentation Name…"/>
          <p:cNvSpPr txBox="1"/>
          <p:nvPr/>
        </p:nvSpPr>
        <p:spPr>
          <a:xfrm>
            <a:off x="493271" y="950987"/>
            <a:ext cx="9222425" cy="53880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marL="0" marR="0" lvl="0" indent="0" algn="l" defTabSz="457200" rtl="0" eaLnBrk="1" fontAlgn="auto" latinLnBrk="0" hangingPunct="1">
              <a:lnSpc>
                <a:spcPct val="80000"/>
              </a:lnSpc>
              <a:spcBef>
                <a:spcPts val="0"/>
              </a:spcBef>
              <a:spcAft>
                <a:spcPts val="600"/>
              </a:spcAft>
              <a:buClrTx/>
              <a:buSzTx/>
              <a:buFontTx/>
              <a:buNone/>
              <a:tabLst/>
              <a:defRPr sz="10000">
                <a:solidFill>
                  <a:srgbClr val="FAFFF8"/>
                </a:solidFill>
                <a:latin typeface="Mark OT Bold"/>
                <a:ea typeface="Mark OT Bold"/>
                <a:cs typeface="Mark OT Bold"/>
                <a:sym typeface="Mark OT Bold"/>
              </a:defRPr>
            </a:pPr>
            <a:r>
              <a:rPr kumimoji="0" lang="en-US" sz="3600" b="0" i="0" u="none" strike="noStrike" kern="0" cap="none" spc="0" normalizeH="0" baseline="0" noProof="0" dirty="0">
                <a:ln>
                  <a:noFill/>
                </a:ln>
                <a:solidFill>
                  <a:srgbClr val="0065A2"/>
                </a:solidFill>
                <a:effectLst/>
                <a:uLnTx/>
                <a:uFillTx/>
                <a:latin typeface="Montserrat SemiBold" pitchFamily="2" charset="0"/>
                <a:ea typeface="Mark OT Bold"/>
                <a:cs typeface="Mark OT Bold"/>
                <a:sym typeface="Mark OT Bold"/>
              </a:rPr>
              <a:t>The Fulbright Scholar Program</a:t>
            </a:r>
            <a:endParaRPr kumimoji="0" sz="3600" b="0" i="0" u="none" strike="noStrike" kern="0" cap="none" spc="0" normalizeH="0" baseline="0" noProof="0" dirty="0">
              <a:ln>
                <a:noFill/>
              </a:ln>
              <a:solidFill>
                <a:srgbClr val="0065A2"/>
              </a:solidFill>
              <a:effectLst/>
              <a:uLnTx/>
              <a:uFillTx/>
              <a:latin typeface="Montserrat SemiBold" pitchFamily="2" charset="0"/>
              <a:ea typeface="Mark OT Bold"/>
              <a:cs typeface="Mark OT Bold"/>
              <a:sym typeface="Mark OT Bold"/>
            </a:endParaRPr>
          </a:p>
        </p:txBody>
      </p:sp>
      <p:sp>
        <p:nvSpPr>
          <p:cNvPr id="6" name="First &amp; Last Name, Position…"/>
          <p:cNvSpPr txBox="1"/>
          <p:nvPr/>
        </p:nvSpPr>
        <p:spPr>
          <a:xfrm>
            <a:off x="493271" y="2150425"/>
            <a:ext cx="7996679" cy="3323987"/>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marL="285750" marR="0" lvl="0" indent="-285750" algn="l" defTabSz="457200" rtl="0" eaLnBrk="1" fontAlgn="auto" latinLnBrk="0" hangingPunct="1">
              <a:lnSpc>
                <a:spcPts val="2100"/>
              </a:lnSpc>
              <a:spcBef>
                <a:spcPts val="0"/>
              </a:spcBef>
              <a:spcAft>
                <a:spcPts val="0"/>
              </a:spcAft>
              <a:buClrTx/>
              <a:buSzPct val="120000"/>
              <a:buFont typeface="Arial" panose="020B0604020202020204" pitchFamily="34" charset="0"/>
              <a:buChar char="•"/>
              <a:tabLst/>
              <a:defRPr>
                <a:solidFill>
                  <a:srgbClr val="FAFFF8"/>
                </a:solidFill>
                <a:latin typeface="Mark OT Light"/>
                <a:ea typeface="Mark OT Light"/>
                <a:cs typeface="Mark OT Light"/>
                <a:sym typeface="Mark OT Light"/>
              </a:defRPr>
            </a:pPr>
            <a:r>
              <a:rPr kumimoji="0" lang="en-US" b="0" i="0" u="none" strike="noStrike" kern="0" cap="none" spc="0" normalizeH="0" baseline="0" noProof="0" dirty="0">
                <a:ln>
                  <a:noFill/>
                </a:ln>
                <a:solidFill>
                  <a:srgbClr val="0065A2"/>
                </a:solidFill>
                <a:effectLst/>
                <a:uLnTx/>
                <a:uFillTx/>
                <a:latin typeface="Montserrat" panose="00000500000000000000" pitchFamily="2" charset="0"/>
                <a:ea typeface="Mark OT Light"/>
                <a:cs typeface="Mark OT Light"/>
                <a:sym typeface="Mark OT Light"/>
              </a:rPr>
              <a:t>Created in 1946 by U.S. Congress and funded by the U.S. Government </a:t>
            </a:r>
          </a:p>
          <a:p>
            <a:pPr marR="0" lvl="0" algn="l" defTabSz="457200" rtl="0" eaLnBrk="1" fontAlgn="auto" latinLnBrk="0" hangingPunct="1">
              <a:lnSpc>
                <a:spcPts val="2100"/>
              </a:lnSpc>
              <a:spcBef>
                <a:spcPts val="0"/>
              </a:spcBef>
              <a:spcAft>
                <a:spcPts val="0"/>
              </a:spcAft>
              <a:buClrTx/>
              <a:buSzPct val="120000"/>
              <a:tabLst/>
              <a:defRPr>
                <a:solidFill>
                  <a:srgbClr val="FAFFF8"/>
                </a:solidFill>
                <a:latin typeface="Mark OT Light"/>
                <a:ea typeface="Mark OT Light"/>
                <a:cs typeface="Mark OT Light"/>
                <a:sym typeface="Mark OT Light"/>
              </a:defRPr>
            </a:pPr>
            <a:endParaRPr kumimoji="0" lang="en-US" b="0" i="0" u="none" strike="noStrike" kern="0" cap="none" spc="0" normalizeH="0" baseline="0" noProof="0" dirty="0">
              <a:ln>
                <a:noFill/>
              </a:ln>
              <a:solidFill>
                <a:srgbClr val="0065A2"/>
              </a:solidFill>
              <a:effectLst/>
              <a:uLnTx/>
              <a:uFillTx/>
              <a:latin typeface="Montserrat" panose="00000500000000000000" pitchFamily="2" charset="0"/>
              <a:ea typeface="Mark OT Light"/>
              <a:cs typeface="Mark OT Light"/>
              <a:sym typeface="Mark OT Light"/>
            </a:endParaRPr>
          </a:p>
          <a:p>
            <a:pPr marL="285750" indent="-285750" defTabSz="457200">
              <a:lnSpc>
                <a:spcPts val="21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kumimoji="0" lang="en-US" b="0" i="0" u="none" strike="noStrike" kern="0" cap="none" spc="0" normalizeH="0" baseline="0" noProof="0" dirty="0">
                <a:ln>
                  <a:noFill/>
                </a:ln>
                <a:solidFill>
                  <a:srgbClr val="0065A2"/>
                </a:solidFill>
                <a:effectLst/>
                <a:uLnTx/>
                <a:uFillTx/>
                <a:latin typeface="Montserrat"/>
                <a:ea typeface="Mark OT Light"/>
                <a:cs typeface="Mark OT Light"/>
                <a:sym typeface="Mark OT Light"/>
              </a:rPr>
              <a:t>Sponsored by the U.S. Department of State’s Bureau of Educational and Cultural Affairs (ECA</a:t>
            </a:r>
            <a:r>
              <a:rPr lang="en-US" kern="0" dirty="0">
                <a:solidFill>
                  <a:srgbClr val="0065A2"/>
                </a:solidFill>
                <a:latin typeface="Montserrat"/>
                <a:ea typeface="Mark OT Light"/>
                <a:cs typeface="Mark OT Light"/>
                <a:sym typeface="Mark OT Light"/>
              </a:rPr>
              <a:t>)</a:t>
            </a:r>
          </a:p>
          <a:p>
            <a:pPr defTabSz="457200">
              <a:lnSpc>
                <a:spcPts val="2100"/>
              </a:lnSpc>
              <a:buSzPct val="120000"/>
              <a:defRPr>
                <a:solidFill>
                  <a:srgbClr val="FAFFF8"/>
                </a:solidFill>
                <a:latin typeface="Mark OT Light"/>
                <a:ea typeface="Mark OT Light"/>
                <a:cs typeface="Mark OT Light"/>
                <a:sym typeface="Mark OT Light"/>
              </a:defRPr>
            </a:pPr>
            <a:endParaRPr lang="en-US" kern="0" dirty="0">
              <a:solidFill>
                <a:srgbClr val="0065A2"/>
              </a:solidFill>
              <a:latin typeface="Montserrat" panose="00000500000000000000" pitchFamily="2" charset="0"/>
              <a:ea typeface="Mark OT Light"/>
              <a:cs typeface="Mark OT Light"/>
              <a:sym typeface="Mark OT Light"/>
            </a:endParaRPr>
          </a:p>
          <a:p>
            <a:pPr marL="285750" indent="-285750" defTabSz="457200">
              <a:lnSpc>
                <a:spcPts val="21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kern="0" dirty="0">
                <a:solidFill>
                  <a:srgbClr val="0065A2"/>
                </a:solidFill>
                <a:latin typeface="Montserrat"/>
                <a:ea typeface="Mark OT Light"/>
                <a:cs typeface="Mark OT Light"/>
                <a:sym typeface="Mark OT Light"/>
              </a:rPr>
              <a:t>A</a:t>
            </a:r>
            <a:r>
              <a:rPr kumimoji="0" lang="en-US" b="0" i="0" u="none" strike="noStrike" kern="0" cap="none" spc="0" normalizeH="0" baseline="0" noProof="0" dirty="0">
                <a:ln>
                  <a:noFill/>
                </a:ln>
                <a:solidFill>
                  <a:srgbClr val="0065A2"/>
                </a:solidFill>
                <a:effectLst/>
                <a:uLnTx/>
                <a:uFillTx/>
                <a:latin typeface="Montserrat"/>
                <a:ea typeface="Mark OT Light"/>
                <a:cs typeface="Mark OT Light"/>
                <a:sym typeface="Mark OT Light"/>
              </a:rPr>
              <a:t>dministered by the Institute of International Education</a:t>
            </a:r>
            <a:r>
              <a:rPr lang="en-US" kern="0" dirty="0">
                <a:solidFill>
                  <a:srgbClr val="0065A2"/>
                </a:solidFill>
                <a:latin typeface="Montserrat"/>
                <a:ea typeface="Mark OT Light"/>
                <a:cs typeface="Mark OT Light"/>
                <a:sym typeface="Mark OT Light"/>
              </a:rPr>
              <a:t>, binational Fulbright Commissions, and U.S. Embassies</a:t>
            </a:r>
            <a:endParaRPr lang="en-US" b="0" i="0" u="none" strike="noStrike" kern="0" cap="none" spc="0" normalizeH="0" baseline="0" noProof="0" dirty="0">
              <a:ln>
                <a:noFill/>
              </a:ln>
              <a:solidFill>
                <a:srgbClr val="0065A2"/>
              </a:solidFill>
              <a:effectLst/>
              <a:uLnTx/>
              <a:uFillTx/>
              <a:latin typeface="Montserrat" panose="00000500000000000000" pitchFamily="2" charset="0"/>
              <a:ea typeface="Mark OT Light"/>
              <a:cs typeface="Mark OT Light"/>
            </a:endParaRPr>
          </a:p>
          <a:p>
            <a:pPr marR="0" lvl="0" algn="l" defTabSz="457200" rtl="0" eaLnBrk="1" fontAlgn="auto" latinLnBrk="0" hangingPunct="1">
              <a:lnSpc>
                <a:spcPts val="2100"/>
              </a:lnSpc>
              <a:spcBef>
                <a:spcPts val="0"/>
              </a:spcBef>
              <a:spcAft>
                <a:spcPts val="0"/>
              </a:spcAft>
              <a:buClrTx/>
              <a:buSzPct val="120000"/>
              <a:tabLst/>
              <a:defRPr>
                <a:solidFill>
                  <a:srgbClr val="FAFFF8"/>
                </a:solidFill>
                <a:latin typeface="Mark OT Light"/>
                <a:ea typeface="Mark OT Light"/>
                <a:cs typeface="Mark OT Light"/>
                <a:sym typeface="Mark OT Light"/>
              </a:defRPr>
            </a:pPr>
            <a:endParaRPr kumimoji="0" lang="en-US" b="0" i="0" u="none" strike="noStrike" kern="0" cap="none" spc="0" normalizeH="0" baseline="0" noProof="0" dirty="0">
              <a:ln>
                <a:noFill/>
              </a:ln>
              <a:solidFill>
                <a:srgbClr val="0065A2"/>
              </a:solidFill>
              <a:effectLst/>
              <a:uLnTx/>
              <a:uFillTx/>
              <a:latin typeface="Montserrat" panose="00000500000000000000" pitchFamily="2" charset="0"/>
              <a:ea typeface="Mark OT Light"/>
              <a:cs typeface="Mark OT Light"/>
              <a:sym typeface="Mark OT Light"/>
            </a:endParaRPr>
          </a:p>
          <a:p>
            <a:pPr marL="285750" marR="0" lvl="0" indent="-285750" algn="l" defTabSz="457200" rtl="0" eaLnBrk="1" fontAlgn="auto" latinLnBrk="0" hangingPunct="1">
              <a:lnSpc>
                <a:spcPts val="2100"/>
              </a:lnSpc>
              <a:spcBef>
                <a:spcPts val="0"/>
              </a:spcBef>
              <a:spcAft>
                <a:spcPts val="0"/>
              </a:spcAft>
              <a:buClrTx/>
              <a:buSzPct val="120000"/>
              <a:buFont typeface="Arial" panose="020B0604020202020204" pitchFamily="34" charset="0"/>
              <a:buChar char="•"/>
              <a:tabLst/>
              <a:defRPr>
                <a:solidFill>
                  <a:srgbClr val="FAFFF8"/>
                </a:solidFill>
                <a:latin typeface="Mark OT Light"/>
                <a:ea typeface="Mark OT Light"/>
                <a:cs typeface="Mark OT Light"/>
                <a:sym typeface="Mark OT Light"/>
              </a:defRPr>
            </a:pPr>
            <a:r>
              <a:rPr lang="en-US" kern="0" dirty="0">
                <a:solidFill>
                  <a:srgbClr val="0065A2"/>
                </a:solidFill>
                <a:latin typeface="Montserrat"/>
                <a:ea typeface="Mark OT Light"/>
                <a:cs typeface="Mark OT Light"/>
                <a:sym typeface="Mark OT Light"/>
              </a:rPr>
              <a:t>Supports research, teaching, seminar attendance, and professional projects abroad in 120+ countries</a:t>
            </a:r>
            <a:endParaRPr lang="en-US" b="0" i="0" u="none" strike="noStrike" kern="0" cap="none" spc="0" normalizeH="0" baseline="0" noProof="0" dirty="0">
              <a:ln>
                <a:noFill/>
              </a:ln>
              <a:solidFill>
                <a:srgbClr val="0065A2"/>
              </a:solidFill>
              <a:effectLst/>
              <a:uLnTx/>
              <a:uFillTx/>
              <a:latin typeface="Montserrat"/>
              <a:ea typeface="Mark OT Light"/>
              <a:cs typeface="Mark OT Light"/>
            </a:endParaRPr>
          </a:p>
          <a:p>
            <a:pPr marL="285750" marR="0" lvl="0" indent="-285750" algn="l" defTabSz="457200" rtl="0" eaLnBrk="1" fontAlgn="auto" latinLnBrk="0" hangingPunct="1">
              <a:lnSpc>
                <a:spcPts val="2100"/>
              </a:lnSpc>
              <a:spcBef>
                <a:spcPts val="0"/>
              </a:spcBef>
              <a:spcAft>
                <a:spcPts val="0"/>
              </a:spcAft>
              <a:buClrTx/>
              <a:buSzPct val="120000"/>
              <a:buFont typeface="Arial" panose="020B0604020202020204" pitchFamily="34" charset="0"/>
              <a:buChar char="•"/>
              <a:tabLst/>
              <a:defRPr>
                <a:solidFill>
                  <a:srgbClr val="FAFFF8"/>
                </a:solidFill>
                <a:latin typeface="Mark OT Light"/>
                <a:ea typeface="Mark OT Light"/>
                <a:cs typeface="Mark OT Light"/>
                <a:sym typeface="Mark OT Light"/>
              </a:defRPr>
            </a:pPr>
            <a:endParaRPr kumimoji="0" lang="en-US" b="0" i="0" u="none" strike="noStrike" kern="0" cap="none" spc="0" normalizeH="0" baseline="0" noProof="0" dirty="0">
              <a:ln>
                <a:noFill/>
              </a:ln>
              <a:solidFill>
                <a:srgbClr val="0065A2"/>
              </a:solidFill>
              <a:effectLst/>
              <a:uLnTx/>
              <a:uFillTx/>
              <a:latin typeface="Montserrat" panose="00000500000000000000" pitchFamily="2" charset="0"/>
              <a:ea typeface="Mark OT Light"/>
              <a:cs typeface="Mark OT Light"/>
              <a:sym typeface="Mark OT Light"/>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72950" y="2008674"/>
            <a:ext cx="19050" cy="3403600"/>
          </a:xfrm>
          <a:prstGeom prst="rect">
            <a:avLst/>
          </a:prstGeom>
        </p:spPr>
      </p:pic>
      <p:sp>
        <p:nvSpPr>
          <p:cNvPr id="8" name="First &amp; Last Name, Position…"/>
          <p:cNvSpPr txBox="1"/>
          <p:nvPr/>
        </p:nvSpPr>
        <p:spPr>
          <a:xfrm>
            <a:off x="493271" y="1607741"/>
            <a:ext cx="3426451" cy="42473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marL="0" marR="0" lvl="0" indent="0" algn="l" defTabSz="457200">
              <a:lnSpc>
                <a:spcPct val="90000"/>
              </a:lnSpc>
              <a:spcBef>
                <a:spcPts val="0"/>
              </a:spcBef>
              <a:spcAft>
                <a:spcPts val="300"/>
              </a:spcAft>
              <a:buNone/>
              <a:tabLst/>
              <a:defRPr>
                <a:solidFill>
                  <a:srgbClr val="FAFFF8"/>
                </a:solidFill>
                <a:latin typeface="Mark OT Bold"/>
                <a:ea typeface="Mark OT Bold"/>
                <a:cs typeface="Mark OT Bold"/>
                <a:sym typeface="Mark OT Bold"/>
              </a:defRPr>
            </a:pPr>
            <a:r>
              <a:rPr lang="en-US" sz="2400" b="1" kern="0" dirty="0">
                <a:solidFill>
                  <a:srgbClr val="0065A2"/>
                </a:solidFill>
                <a:latin typeface="Montserrat"/>
                <a:sym typeface="Mark OT Bold"/>
              </a:rPr>
              <a:t>Background</a:t>
            </a:r>
            <a:endParaRPr lang="en-US" sz="2400" dirty="0"/>
          </a:p>
        </p:txBody>
      </p:sp>
      <p:sp>
        <p:nvSpPr>
          <p:cNvPr id="2" name="TextBox 1">
            <a:extLst>
              <a:ext uri="{FF2B5EF4-FFF2-40B4-BE49-F238E27FC236}">
                <a16:creationId xmlns:a16="http://schemas.microsoft.com/office/drawing/2014/main" id="{714E7EA6-22CD-8D7B-3103-9DC3586834D4}"/>
              </a:ext>
            </a:extLst>
          </p:cNvPr>
          <p:cNvSpPr txBox="1"/>
          <p:nvPr/>
        </p:nvSpPr>
        <p:spPr>
          <a:xfrm>
            <a:off x="8342361" y="2032473"/>
            <a:ext cx="3481829" cy="3046988"/>
          </a:xfrm>
          <a:prstGeom prst="rect">
            <a:avLst/>
          </a:prstGeom>
          <a:noFill/>
        </p:spPr>
        <p:txBody>
          <a:bodyPr wrap="square" rtlCol="0">
            <a:spAutoFit/>
          </a:bodyPr>
          <a:lstStyle/>
          <a:p>
            <a:pPr defTabSz="457200">
              <a:spcBef>
                <a:spcPts val="1200"/>
              </a:spcBef>
              <a:spcAft>
                <a:spcPts val="1200"/>
              </a:spcAft>
              <a:buSzPct val="120000"/>
              <a:defRPr>
                <a:solidFill>
                  <a:srgbClr val="FAFFF8"/>
                </a:solidFill>
                <a:latin typeface="Mark OT Light"/>
                <a:ea typeface="Mark OT Light"/>
                <a:cs typeface="Mark OT Light"/>
                <a:sym typeface="Mark OT Light"/>
              </a:defRPr>
            </a:pPr>
            <a:r>
              <a:rPr lang="en-US" sz="2400" i="1" kern="0" dirty="0">
                <a:solidFill>
                  <a:srgbClr val="0065A2"/>
                </a:solidFill>
                <a:latin typeface="Montserrat" panose="00000500000000000000" pitchFamily="2" charset="0"/>
                <a:sym typeface="Mark OT Light"/>
              </a:rPr>
              <a:t>Our mission is to foster mutual understanding between nations, advance knowledge across communities, and improve lives around the world.</a:t>
            </a:r>
          </a:p>
        </p:txBody>
      </p:sp>
    </p:spTree>
    <p:extLst>
      <p:ext uri="{BB962C8B-B14F-4D97-AF65-F5344CB8AC3E}">
        <p14:creationId xmlns:p14="http://schemas.microsoft.com/office/powerpoint/2010/main" val="1263538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8232F9-AB1A-697E-D48B-2328AC584945}"/>
              </a:ext>
            </a:extLst>
          </p:cNvPr>
          <p:cNvSpPr txBox="1"/>
          <p:nvPr/>
        </p:nvSpPr>
        <p:spPr>
          <a:xfrm>
            <a:off x="954833" y="764261"/>
            <a:ext cx="11068050" cy="982000"/>
          </a:xfrm>
          <a:prstGeom prst="rect">
            <a:avLst/>
          </a:prstGeom>
          <a:noFill/>
        </p:spPr>
        <p:txBody>
          <a:bodyPr wrap="square">
            <a:spAutoFit/>
          </a:bodyPr>
          <a:lstStyle/>
          <a:p>
            <a:pPr marL="0" marR="0" lvl="0" indent="0" algn="l" defTabSz="457200" rtl="0" eaLnBrk="1" fontAlgn="auto" latinLnBrk="0" hangingPunct="1">
              <a:lnSpc>
                <a:spcPct val="80000"/>
              </a:lnSpc>
              <a:spcBef>
                <a:spcPts val="0"/>
              </a:spcBef>
              <a:spcAft>
                <a:spcPts val="600"/>
              </a:spcAft>
              <a:buClrTx/>
              <a:buSzTx/>
              <a:buFontTx/>
              <a:buNone/>
              <a:tabLst/>
              <a:defRPr sz="10000">
                <a:solidFill>
                  <a:srgbClr val="FAFFF8"/>
                </a:solidFill>
                <a:latin typeface="Mark OT Bold"/>
                <a:ea typeface="Mark OT Bold"/>
                <a:cs typeface="Mark OT Bold"/>
                <a:sym typeface="Mark OT Bold"/>
              </a:defRPr>
            </a:pPr>
            <a:r>
              <a:rPr lang="en-US" sz="3600" kern="0" dirty="0">
                <a:solidFill>
                  <a:srgbClr val="0065A2"/>
                </a:solidFill>
                <a:latin typeface="Montserrat SemiBold" pitchFamily="2" charset="0"/>
                <a:ea typeface="Mark OT Bold"/>
                <a:cs typeface="Mark OT Bold"/>
                <a:sym typeface="Mark OT Bold"/>
              </a:rPr>
              <a:t>Three Key Features of the </a:t>
            </a:r>
            <a:r>
              <a:rPr kumimoji="0" lang="en-US" sz="3600" b="0" i="0" u="none" strike="noStrike" kern="0" cap="none" spc="0" normalizeH="0" baseline="0" noProof="0" dirty="0">
                <a:ln>
                  <a:noFill/>
                </a:ln>
                <a:solidFill>
                  <a:srgbClr val="0065A2"/>
                </a:solidFill>
                <a:effectLst/>
                <a:uLnTx/>
                <a:uFillTx/>
                <a:latin typeface="Montserrat SemiBold" pitchFamily="2" charset="0"/>
                <a:ea typeface="Mark OT Bold"/>
                <a:cs typeface="Mark OT Bold"/>
                <a:sym typeface="Mark OT Bold"/>
              </a:rPr>
              <a:t>Fulbright U.S. Scholar Program </a:t>
            </a:r>
          </a:p>
        </p:txBody>
      </p:sp>
      <p:sp>
        <p:nvSpPr>
          <p:cNvPr id="9" name="TextBox 8">
            <a:extLst>
              <a:ext uri="{FF2B5EF4-FFF2-40B4-BE49-F238E27FC236}">
                <a16:creationId xmlns:a16="http://schemas.microsoft.com/office/drawing/2014/main" id="{08980614-9291-D371-3249-FEDDE73E5728}"/>
              </a:ext>
            </a:extLst>
          </p:cNvPr>
          <p:cNvSpPr txBox="1"/>
          <p:nvPr/>
        </p:nvSpPr>
        <p:spPr>
          <a:xfrm>
            <a:off x="5676900" y="1732808"/>
            <a:ext cx="6057900" cy="3593291"/>
          </a:xfrm>
          <a:prstGeom prst="rect">
            <a:avLst/>
          </a:prstGeom>
          <a:noFill/>
        </p:spPr>
        <p:txBody>
          <a:bodyPr wrap="square">
            <a:spAutoFit/>
          </a:bodyPr>
          <a:lstStyle/>
          <a:p>
            <a:pPr marL="342900" marR="0" lvl="0" indent="-342900" algn="l" defTabSz="457200" rtl="0" eaLnBrk="1" fontAlgn="auto" latinLnBrk="0" hangingPunct="1">
              <a:lnSpc>
                <a:spcPts val="2100"/>
              </a:lnSpc>
              <a:spcBef>
                <a:spcPts val="0"/>
              </a:spcBef>
              <a:spcAft>
                <a:spcPts val="0"/>
              </a:spcAft>
              <a:buClrTx/>
              <a:buSzPct val="120000"/>
              <a:buFont typeface="+mj-lt"/>
              <a:buAutoNum type="arabicPeriod"/>
              <a:tabLst/>
              <a:defRPr>
                <a:solidFill>
                  <a:srgbClr val="FAFFF8"/>
                </a:solidFill>
                <a:latin typeface="Mark OT Light"/>
                <a:ea typeface="Mark OT Light"/>
                <a:cs typeface="Mark OT Light"/>
                <a:sym typeface="Mark OT Light"/>
              </a:defRPr>
            </a:pPr>
            <a:r>
              <a:rPr kumimoji="0" lang="en-US" b="1" i="0" u="none" strike="noStrike" kern="0" cap="none" spc="0" normalizeH="0" baseline="0" noProof="0" dirty="0">
                <a:ln>
                  <a:noFill/>
                </a:ln>
                <a:solidFill>
                  <a:srgbClr val="0065A2"/>
                </a:solidFill>
                <a:effectLst/>
                <a:uLnTx/>
                <a:uFillTx/>
                <a:latin typeface="Montserrat" panose="00000500000000000000" pitchFamily="2" charset="0"/>
                <a:ea typeface="Mark OT Light"/>
                <a:cs typeface="Mark OT Light"/>
                <a:sym typeface="Mark OT Light"/>
              </a:rPr>
              <a:t>Unmatched Scale: </a:t>
            </a:r>
            <a:r>
              <a:rPr kumimoji="0" lang="en-US" b="0" i="0" u="none" strike="noStrike" kern="0" cap="none" spc="0" normalizeH="0" baseline="0" noProof="0" dirty="0">
                <a:ln>
                  <a:noFill/>
                </a:ln>
                <a:solidFill>
                  <a:srgbClr val="0065A2"/>
                </a:solidFill>
                <a:effectLst/>
                <a:uLnTx/>
                <a:uFillTx/>
                <a:latin typeface="Montserrat" panose="00000500000000000000" pitchFamily="2" charset="0"/>
                <a:ea typeface="Mark OT Light"/>
                <a:cs typeface="Mark OT Light"/>
                <a:sym typeface="Mark OT Light"/>
              </a:rPr>
              <a:t>With nearly  </a:t>
            </a:r>
            <a:r>
              <a:rPr kumimoji="0" lang="en-US" b="1" i="0" u="none" strike="noStrike" kern="0" cap="none" spc="0" normalizeH="0" baseline="0" noProof="0" dirty="0">
                <a:ln>
                  <a:noFill/>
                </a:ln>
                <a:solidFill>
                  <a:srgbClr val="0065A2"/>
                </a:solidFill>
                <a:effectLst/>
                <a:uLnTx/>
                <a:uFillTx/>
                <a:latin typeface="Montserrat" panose="00000500000000000000" pitchFamily="2" charset="0"/>
                <a:ea typeface="Mark OT Light"/>
                <a:cs typeface="Mark OT Light"/>
                <a:sym typeface="Mark OT Light"/>
              </a:rPr>
              <a:t>800 awards </a:t>
            </a:r>
            <a:r>
              <a:rPr kumimoji="0" lang="en-US" b="0" i="0" u="none" strike="noStrike" kern="0" cap="none" spc="0" normalizeH="0" baseline="0" noProof="0" dirty="0">
                <a:ln>
                  <a:noFill/>
                </a:ln>
                <a:solidFill>
                  <a:srgbClr val="0065A2"/>
                </a:solidFill>
                <a:effectLst/>
                <a:uLnTx/>
                <a:uFillTx/>
                <a:latin typeface="Montserrat" panose="00000500000000000000" pitchFamily="2" charset="0"/>
                <a:ea typeface="Mark OT Light"/>
                <a:cs typeface="Mark OT Light"/>
                <a:sym typeface="Mark OT Light"/>
              </a:rPr>
              <a:t>granted annually, Fulbright is the largest fellowship program available to U.S. scholars   </a:t>
            </a:r>
          </a:p>
          <a:p>
            <a:pPr marL="342900" marR="0" lvl="0" indent="-342900" algn="l" defTabSz="457200" rtl="0" eaLnBrk="1" fontAlgn="auto" latinLnBrk="0" hangingPunct="1">
              <a:lnSpc>
                <a:spcPts val="2100"/>
              </a:lnSpc>
              <a:spcBef>
                <a:spcPts val="0"/>
              </a:spcBef>
              <a:spcAft>
                <a:spcPts val="0"/>
              </a:spcAft>
              <a:buClrTx/>
              <a:buSzPct val="120000"/>
              <a:buFont typeface="+mj-lt"/>
              <a:buAutoNum type="arabicPeriod"/>
              <a:tabLst/>
              <a:defRPr>
                <a:solidFill>
                  <a:srgbClr val="FAFFF8"/>
                </a:solidFill>
                <a:latin typeface="Mark OT Light"/>
                <a:ea typeface="Mark OT Light"/>
                <a:cs typeface="Mark OT Light"/>
                <a:sym typeface="Mark OT Light"/>
              </a:defRPr>
            </a:pPr>
            <a:endParaRPr lang="en-US" kern="0" dirty="0">
              <a:solidFill>
                <a:srgbClr val="0065A2"/>
              </a:solidFill>
              <a:latin typeface="Montserrat" panose="00000500000000000000" pitchFamily="2" charset="0"/>
              <a:ea typeface="Mark OT Light"/>
              <a:cs typeface="Mark OT Light"/>
              <a:sym typeface="Mark OT Light"/>
            </a:endParaRPr>
          </a:p>
          <a:p>
            <a:pPr marL="342900" marR="0" lvl="0" indent="-342900" algn="l" defTabSz="457200" rtl="0" eaLnBrk="1" fontAlgn="auto" latinLnBrk="0" hangingPunct="1">
              <a:lnSpc>
                <a:spcPts val="2100"/>
              </a:lnSpc>
              <a:spcBef>
                <a:spcPts val="0"/>
              </a:spcBef>
              <a:spcAft>
                <a:spcPts val="0"/>
              </a:spcAft>
              <a:buClrTx/>
              <a:buSzPct val="120000"/>
              <a:buFont typeface="+mj-lt"/>
              <a:buAutoNum type="arabicPeriod"/>
              <a:tabLst/>
              <a:defRPr>
                <a:solidFill>
                  <a:srgbClr val="FAFFF8"/>
                </a:solidFill>
                <a:latin typeface="Mark OT Light"/>
                <a:ea typeface="Mark OT Light"/>
                <a:cs typeface="Mark OT Light"/>
                <a:sym typeface="Mark OT Light"/>
              </a:defRPr>
            </a:pPr>
            <a:r>
              <a:rPr kumimoji="0" lang="en-US" b="1" i="0" u="none" strike="noStrike" kern="0" cap="none" spc="0" normalizeH="0" baseline="0" noProof="0" dirty="0">
                <a:ln>
                  <a:noFill/>
                </a:ln>
                <a:solidFill>
                  <a:srgbClr val="0065A2"/>
                </a:solidFill>
                <a:effectLst/>
                <a:uLnTx/>
                <a:uFillTx/>
                <a:latin typeface="Montserrat" panose="00000500000000000000" pitchFamily="2" charset="0"/>
                <a:ea typeface="Mark OT Light"/>
                <a:cs typeface="Mark OT Light"/>
                <a:sym typeface="Mark OT Light"/>
              </a:rPr>
              <a:t>A Mission of Connection: </a:t>
            </a:r>
            <a:r>
              <a:rPr kumimoji="0" lang="en-US" b="0" i="0" u="none" strike="noStrike" kern="0" cap="none" spc="0" normalizeH="0" baseline="0" noProof="0" dirty="0">
                <a:ln>
                  <a:noFill/>
                </a:ln>
                <a:solidFill>
                  <a:srgbClr val="0065A2"/>
                </a:solidFill>
                <a:effectLst/>
                <a:uLnTx/>
                <a:uFillTx/>
                <a:latin typeface="Montserrat" panose="00000500000000000000" pitchFamily="2" charset="0"/>
                <a:ea typeface="Mark OT Light"/>
                <a:cs typeface="Mark OT Light"/>
                <a:sym typeface="Mark OT Light"/>
              </a:rPr>
              <a:t>As a flagship public diplomacy initiative, Fulbright is dedicated to fostering long-term international relationships and mutual understanding</a:t>
            </a:r>
          </a:p>
          <a:p>
            <a:pPr marL="342900" marR="0" lvl="0" indent="-342900" algn="l" defTabSz="457200" rtl="0" eaLnBrk="1" fontAlgn="auto" latinLnBrk="0" hangingPunct="1">
              <a:lnSpc>
                <a:spcPts val="2100"/>
              </a:lnSpc>
              <a:spcBef>
                <a:spcPts val="0"/>
              </a:spcBef>
              <a:spcAft>
                <a:spcPts val="0"/>
              </a:spcAft>
              <a:buClrTx/>
              <a:buSzPct val="120000"/>
              <a:buFont typeface="+mj-lt"/>
              <a:buAutoNum type="arabicPeriod"/>
              <a:tabLst/>
              <a:defRPr>
                <a:solidFill>
                  <a:srgbClr val="FAFFF8"/>
                </a:solidFill>
                <a:latin typeface="Mark OT Light"/>
                <a:ea typeface="Mark OT Light"/>
                <a:cs typeface="Mark OT Light"/>
                <a:sym typeface="Mark OT Light"/>
              </a:defRPr>
            </a:pPr>
            <a:endParaRPr kumimoji="0" lang="en-US" b="0" i="0" u="none" strike="noStrike" kern="0" cap="none" spc="0" normalizeH="0" baseline="0" noProof="0" dirty="0">
              <a:ln>
                <a:noFill/>
              </a:ln>
              <a:solidFill>
                <a:srgbClr val="0065A2"/>
              </a:solidFill>
              <a:effectLst/>
              <a:uLnTx/>
              <a:uFillTx/>
              <a:latin typeface="Montserrat" panose="00000500000000000000" pitchFamily="2" charset="0"/>
              <a:ea typeface="Mark OT Light"/>
              <a:cs typeface="Mark OT Light"/>
              <a:sym typeface="Mark OT Light"/>
            </a:endParaRPr>
          </a:p>
          <a:p>
            <a:pPr marL="342900" marR="0" lvl="0" indent="-342900" algn="l" defTabSz="457200" rtl="0" eaLnBrk="1" fontAlgn="auto" latinLnBrk="0" hangingPunct="1">
              <a:lnSpc>
                <a:spcPts val="2100"/>
              </a:lnSpc>
              <a:spcBef>
                <a:spcPts val="0"/>
              </a:spcBef>
              <a:spcAft>
                <a:spcPts val="0"/>
              </a:spcAft>
              <a:buClrTx/>
              <a:buSzPct val="120000"/>
              <a:buFont typeface="+mj-lt"/>
              <a:buAutoNum type="arabicPeriod"/>
              <a:tabLst/>
              <a:defRPr>
                <a:solidFill>
                  <a:srgbClr val="FAFFF8"/>
                </a:solidFill>
                <a:latin typeface="Mark OT Light"/>
                <a:ea typeface="Mark OT Light"/>
                <a:cs typeface="Mark OT Light"/>
                <a:sym typeface="Mark OT Light"/>
              </a:defRPr>
            </a:pPr>
            <a:r>
              <a:rPr kumimoji="0" lang="en-US" b="1" i="0" u="none" strike="noStrike" kern="0" cap="none" spc="0" normalizeH="0" baseline="0" noProof="0" dirty="0">
                <a:ln>
                  <a:noFill/>
                </a:ln>
                <a:solidFill>
                  <a:srgbClr val="0065A2"/>
                </a:solidFill>
                <a:effectLst/>
                <a:uLnTx/>
                <a:uFillTx/>
                <a:latin typeface="Montserrat" panose="00000500000000000000" pitchFamily="2" charset="0"/>
                <a:ea typeface="Mark OT Light"/>
                <a:cs typeface="Mark OT Light"/>
                <a:sym typeface="Mark OT Light"/>
              </a:rPr>
              <a:t>Broad Range of Opportunities: </a:t>
            </a:r>
            <a:r>
              <a:rPr kumimoji="0" lang="en-US" i="0" u="none" strike="noStrike" kern="0" cap="none" spc="0" normalizeH="0" baseline="0" noProof="0" dirty="0">
                <a:ln>
                  <a:noFill/>
                </a:ln>
                <a:solidFill>
                  <a:srgbClr val="0065A2"/>
                </a:solidFill>
                <a:effectLst/>
                <a:uLnTx/>
                <a:uFillTx/>
                <a:latin typeface="Montserrat" panose="00000500000000000000" pitchFamily="2" charset="0"/>
                <a:ea typeface="Mark OT Light"/>
                <a:cs typeface="Mark OT Light"/>
                <a:sym typeface="Mark OT Light"/>
              </a:rPr>
              <a:t>With more than 400 unique awards, the program offers options to suit nearly every academic discipline, methodology, institution type, and career stage</a:t>
            </a:r>
          </a:p>
        </p:txBody>
      </p:sp>
      <p:pic>
        <p:nvPicPr>
          <p:cNvPr id="11" name="Picture 10" descr="A group of people playing instruments&#10;&#10;AI-generated content may be incorrect.">
            <a:extLst>
              <a:ext uri="{FF2B5EF4-FFF2-40B4-BE49-F238E27FC236}">
                <a16:creationId xmlns:a16="http://schemas.microsoft.com/office/drawing/2014/main" id="{B705CAD6-CEA1-3992-91CB-005E623DA7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899" y="2040370"/>
            <a:ext cx="4568305" cy="2978169"/>
          </a:xfrm>
          <a:prstGeom prst="rect">
            <a:avLst/>
          </a:prstGeom>
        </p:spPr>
      </p:pic>
    </p:spTree>
    <p:extLst>
      <p:ext uri="{BB962C8B-B14F-4D97-AF65-F5344CB8AC3E}">
        <p14:creationId xmlns:p14="http://schemas.microsoft.com/office/powerpoint/2010/main" val="1462705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irst &amp; Last Name, Position…"/>
          <p:cNvSpPr txBox="1"/>
          <p:nvPr/>
        </p:nvSpPr>
        <p:spPr>
          <a:xfrm>
            <a:off x="468819" y="2061260"/>
            <a:ext cx="6947981" cy="4570097"/>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marL="285750" indent="-285750" hangingPunct="0">
              <a:lnSpc>
                <a:spcPct val="114000"/>
              </a:lnSpc>
              <a:spcBef>
                <a:spcPts val="350"/>
              </a:spcBef>
              <a:spcAft>
                <a:spcPts val="1200"/>
              </a:spcAft>
              <a:buClr>
                <a:srgbClr val="205E9F"/>
              </a:buClr>
              <a:buSzPct val="100000"/>
              <a:buFont typeface="Arial" panose="020B0604020202020204" pitchFamily="34" charset="0"/>
              <a:buChar char="•"/>
              <a:defRPr/>
            </a:pPr>
            <a:r>
              <a:rPr lang="en-US" b="1" dirty="0">
                <a:solidFill>
                  <a:srgbClr val="0065A2"/>
                </a:solidFill>
                <a:latin typeface="Montserrat"/>
              </a:rPr>
              <a:t>Go Global: </a:t>
            </a:r>
            <a:r>
              <a:rPr lang="en-US" dirty="0">
                <a:solidFill>
                  <a:srgbClr val="0065A2"/>
                </a:solidFill>
                <a:latin typeface="Montserrat"/>
              </a:rPr>
              <a:t>Teach, research, lead projects, and join seminars worldwide</a:t>
            </a:r>
          </a:p>
          <a:p>
            <a:pPr marL="285750" indent="-285750" hangingPunct="0">
              <a:lnSpc>
                <a:spcPct val="114000"/>
              </a:lnSpc>
              <a:spcBef>
                <a:spcPts val="350"/>
              </a:spcBef>
              <a:spcAft>
                <a:spcPts val="1200"/>
              </a:spcAft>
              <a:buClr>
                <a:srgbClr val="205E9F"/>
              </a:buClr>
              <a:buSzPct val="100000"/>
              <a:buFont typeface="Arial" panose="020B0604020202020204" pitchFamily="34" charset="0"/>
              <a:buChar char="•"/>
              <a:defRPr/>
            </a:pPr>
            <a:r>
              <a:rPr lang="en-US" b="1" dirty="0">
                <a:solidFill>
                  <a:srgbClr val="0065A2"/>
                </a:solidFill>
                <a:latin typeface="Montserrat"/>
              </a:rPr>
              <a:t>Build Partnerships: </a:t>
            </a:r>
            <a:r>
              <a:rPr lang="en-US" dirty="0">
                <a:solidFill>
                  <a:srgbClr val="0065A2"/>
                </a:solidFill>
                <a:latin typeface="Montserrat"/>
              </a:rPr>
              <a:t>Create lasting international collaborations.</a:t>
            </a:r>
          </a:p>
          <a:p>
            <a:pPr marL="285750" indent="-285750" hangingPunct="0">
              <a:lnSpc>
                <a:spcPct val="114000"/>
              </a:lnSpc>
              <a:spcBef>
                <a:spcPts val="350"/>
              </a:spcBef>
              <a:spcAft>
                <a:spcPts val="1200"/>
              </a:spcAft>
              <a:buClr>
                <a:srgbClr val="205E9F"/>
              </a:buClr>
              <a:buSzPct val="100000"/>
              <a:buFont typeface="Arial" panose="020B0604020202020204" pitchFamily="34" charset="0"/>
              <a:buChar char="•"/>
              <a:defRPr/>
            </a:pPr>
            <a:r>
              <a:rPr lang="en-US" b="1" dirty="0">
                <a:solidFill>
                  <a:srgbClr val="0065A2"/>
                </a:solidFill>
                <a:latin typeface="Montserrat"/>
              </a:rPr>
              <a:t>Advance Your Work: </a:t>
            </a:r>
            <a:r>
              <a:rPr lang="en-US" dirty="0">
                <a:solidFill>
                  <a:srgbClr val="0065A2"/>
                </a:solidFill>
                <a:latin typeface="Montserrat"/>
              </a:rPr>
              <a:t>Expand your publishing network and enrich your teaching</a:t>
            </a:r>
          </a:p>
          <a:p>
            <a:pPr marL="285750" indent="-285750" hangingPunct="0">
              <a:lnSpc>
                <a:spcPct val="114000"/>
              </a:lnSpc>
              <a:spcBef>
                <a:spcPts val="350"/>
              </a:spcBef>
              <a:spcAft>
                <a:spcPts val="1200"/>
              </a:spcAft>
              <a:buClr>
                <a:srgbClr val="205E9F"/>
              </a:buClr>
              <a:buSzPct val="100000"/>
              <a:buFont typeface="Arial" panose="020B0604020202020204" pitchFamily="34" charset="0"/>
              <a:buChar char="•"/>
              <a:defRPr/>
            </a:pPr>
            <a:r>
              <a:rPr lang="en-US" b="1" dirty="0">
                <a:solidFill>
                  <a:srgbClr val="0065A2"/>
                </a:solidFill>
                <a:latin typeface="Montserrat"/>
              </a:rPr>
              <a:t>Ignite Ideas: </a:t>
            </a:r>
            <a:r>
              <a:rPr lang="en-US" dirty="0">
                <a:solidFill>
                  <a:srgbClr val="0065A2"/>
                </a:solidFill>
                <a:latin typeface="Montserrat"/>
              </a:rPr>
              <a:t>Gain fresh perspectives and spark creativity</a:t>
            </a:r>
          </a:p>
          <a:p>
            <a:pPr marL="285750" indent="-285750" hangingPunct="0">
              <a:lnSpc>
                <a:spcPct val="114000"/>
              </a:lnSpc>
              <a:spcBef>
                <a:spcPts val="350"/>
              </a:spcBef>
              <a:spcAft>
                <a:spcPts val="1200"/>
              </a:spcAft>
              <a:buClr>
                <a:srgbClr val="205E9F"/>
              </a:buClr>
              <a:buSzPct val="100000"/>
              <a:buFont typeface="Arial" panose="020B0604020202020204" pitchFamily="34" charset="0"/>
              <a:buChar char="•"/>
              <a:defRPr/>
            </a:pPr>
            <a:r>
              <a:rPr lang="en-US" b="1" dirty="0">
                <a:solidFill>
                  <a:srgbClr val="0065A2"/>
                </a:solidFill>
                <a:latin typeface="Montserrat"/>
              </a:rPr>
              <a:t>Be Recognized: </a:t>
            </a:r>
            <a:r>
              <a:rPr lang="en-US" dirty="0">
                <a:solidFill>
                  <a:srgbClr val="0065A2"/>
                </a:solidFill>
                <a:latin typeface="Montserrat"/>
              </a:rPr>
              <a:t>Earn distinction as a Fulbright Scholar.</a:t>
            </a:r>
          </a:p>
          <a:p>
            <a:pPr marL="285750" indent="-285750" hangingPunct="0">
              <a:lnSpc>
                <a:spcPct val="114000"/>
              </a:lnSpc>
              <a:spcBef>
                <a:spcPts val="350"/>
              </a:spcBef>
              <a:spcAft>
                <a:spcPts val="1200"/>
              </a:spcAft>
              <a:buClr>
                <a:srgbClr val="205E9F"/>
              </a:buClr>
              <a:buSzPct val="100000"/>
              <a:buFont typeface="Arial" panose="020B0604020202020204" pitchFamily="34" charset="0"/>
              <a:buChar char="•"/>
              <a:defRPr/>
            </a:pPr>
            <a:r>
              <a:rPr lang="en-US" dirty="0">
                <a:solidFill>
                  <a:srgbClr val="0065A2"/>
                </a:solidFill>
                <a:latin typeface="Montserrat"/>
              </a:rPr>
              <a:t>Stay Connected: Join a dynamic, supportive alumni community.</a:t>
            </a:r>
            <a:endParaRPr lang="en-US" altLang="en-US" b="1" kern="0" dirty="0">
              <a:solidFill>
                <a:srgbClr val="205E9F"/>
              </a:solidFill>
              <a:latin typeface="Montserrat"/>
              <a:ea typeface="+mj-ea"/>
              <a:cs typeface="+mj-cs"/>
              <a:sym typeface="Calibri"/>
            </a:endParaRPr>
          </a:p>
        </p:txBody>
      </p:sp>
      <p:sp>
        <p:nvSpPr>
          <p:cNvPr id="9" name="TextBox 8">
            <a:extLst>
              <a:ext uri="{FF2B5EF4-FFF2-40B4-BE49-F238E27FC236}">
                <a16:creationId xmlns:a16="http://schemas.microsoft.com/office/drawing/2014/main" id="{4F2E5A04-EC3C-A8AE-7FBA-B939549FC107}"/>
              </a:ext>
            </a:extLst>
          </p:cNvPr>
          <p:cNvSpPr txBox="1"/>
          <p:nvPr/>
        </p:nvSpPr>
        <p:spPr>
          <a:xfrm>
            <a:off x="535078" y="1424921"/>
            <a:ext cx="6335622" cy="418833"/>
          </a:xfrm>
          <a:prstGeom prst="rect">
            <a:avLst/>
          </a:prstGeom>
          <a:noFill/>
        </p:spPr>
        <p:txBody>
          <a:bodyPr wrap="square">
            <a:spAutoFit/>
          </a:bodyPr>
          <a:lstStyle/>
          <a:p>
            <a:pPr hangingPunct="0">
              <a:lnSpc>
                <a:spcPct val="114000"/>
              </a:lnSpc>
              <a:spcBef>
                <a:spcPts val="350"/>
              </a:spcBef>
              <a:buSzPct val="100000"/>
              <a:defRPr/>
            </a:pPr>
            <a:r>
              <a:rPr lang="en-US" altLang="en-US" sz="2000" b="1" kern="0" dirty="0">
                <a:solidFill>
                  <a:srgbClr val="00B1E4"/>
                </a:solidFill>
                <a:latin typeface="Montserrat" panose="00000500000000000000" pitchFamily="2" charset="0"/>
                <a:ea typeface="+mj-ea"/>
                <a:cs typeface="+mj-cs"/>
                <a:sym typeface="Calibri"/>
              </a:rPr>
              <a:t>Fulbright fuels your professional growth</a:t>
            </a:r>
          </a:p>
        </p:txBody>
      </p:sp>
      <p:sp>
        <p:nvSpPr>
          <p:cNvPr id="2" name="Presentation Name…">
            <a:extLst>
              <a:ext uri="{FF2B5EF4-FFF2-40B4-BE49-F238E27FC236}">
                <a16:creationId xmlns:a16="http://schemas.microsoft.com/office/drawing/2014/main" id="{1ABEFB4B-D4CC-1A15-CCD7-27AB60219E80}"/>
              </a:ext>
            </a:extLst>
          </p:cNvPr>
          <p:cNvSpPr txBox="1"/>
          <p:nvPr/>
        </p:nvSpPr>
        <p:spPr>
          <a:xfrm>
            <a:off x="535078" y="886119"/>
            <a:ext cx="7735527" cy="53880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3600" kern="0" dirty="0">
                <a:solidFill>
                  <a:srgbClr val="0065A2"/>
                </a:solidFill>
                <a:latin typeface="Montserrat SemiBold" panose="00000700000000000000" pitchFamily="2" charset="0"/>
                <a:sym typeface="Mark OT Bold"/>
              </a:rPr>
              <a:t>Why Fulbright?</a:t>
            </a:r>
            <a:endParaRPr sz="3600" kern="0" dirty="0">
              <a:solidFill>
                <a:srgbClr val="0065A2"/>
              </a:solidFill>
              <a:latin typeface="Montserrat SemiBold" panose="00000700000000000000" pitchFamily="2" charset="0"/>
              <a:sym typeface="Mark OT Bold"/>
            </a:endParaRPr>
          </a:p>
        </p:txBody>
      </p:sp>
      <p:pic>
        <p:nvPicPr>
          <p:cNvPr id="5" name="Picture 4" descr="A couple of men holding a tube with a green liquid&#10;&#10;AI-generated content may be incorrect.">
            <a:extLst>
              <a:ext uri="{FF2B5EF4-FFF2-40B4-BE49-F238E27FC236}">
                <a16:creationId xmlns:a16="http://schemas.microsoft.com/office/drawing/2014/main" id="{044C6829-CC7C-0EFE-AEE4-F55FC729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8473" y="1843754"/>
            <a:ext cx="4533339" cy="3299746"/>
          </a:xfrm>
          <a:prstGeom prst="rect">
            <a:avLst/>
          </a:prstGeom>
        </p:spPr>
      </p:pic>
    </p:spTree>
    <p:extLst>
      <p:ext uri="{BB962C8B-B14F-4D97-AF65-F5344CB8AC3E}">
        <p14:creationId xmlns:p14="http://schemas.microsoft.com/office/powerpoint/2010/main" val="435691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1271B66-4218-57BF-7014-002D837A5D24}"/>
              </a:ext>
            </a:extLst>
          </p:cNvPr>
          <p:cNvSpPr txBox="1"/>
          <p:nvPr/>
        </p:nvSpPr>
        <p:spPr>
          <a:xfrm>
            <a:off x="546689" y="1412560"/>
            <a:ext cx="5537699" cy="418833"/>
          </a:xfrm>
          <a:prstGeom prst="rect">
            <a:avLst/>
          </a:prstGeom>
          <a:noFill/>
        </p:spPr>
        <p:txBody>
          <a:bodyPr wrap="square">
            <a:spAutoFit/>
          </a:bodyPr>
          <a:lstStyle/>
          <a:p>
            <a:pPr hangingPunct="0">
              <a:lnSpc>
                <a:spcPct val="114000"/>
              </a:lnSpc>
              <a:spcBef>
                <a:spcPts val="350"/>
              </a:spcBef>
              <a:buSzPct val="100000"/>
              <a:defRPr/>
            </a:pPr>
            <a:r>
              <a:rPr lang="en-US" altLang="en-US" sz="2000" b="1" kern="0" dirty="0">
                <a:solidFill>
                  <a:srgbClr val="00B1E4"/>
                </a:solidFill>
                <a:latin typeface="Montserrat" panose="00000500000000000000" pitchFamily="2" charset="0"/>
                <a:ea typeface="+mj-ea"/>
                <a:cs typeface="+mj-cs"/>
                <a:sym typeface="Calibri"/>
              </a:rPr>
              <a:t>Fulbright supports your family</a:t>
            </a:r>
          </a:p>
        </p:txBody>
      </p:sp>
      <p:sp>
        <p:nvSpPr>
          <p:cNvPr id="15" name="TextBox 14">
            <a:extLst>
              <a:ext uri="{FF2B5EF4-FFF2-40B4-BE49-F238E27FC236}">
                <a16:creationId xmlns:a16="http://schemas.microsoft.com/office/drawing/2014/main" id="{BFBC5CEC-54A3-5D29-8EB0-BF4E1D9C04F5}"/>
              </a:ext>
            </a:extLst>
          </p:cNvPr>
          <p:cNvSpPr txBox="1"/>
          <p:nvPr/>
        </p:nvSpPr>
        <p:spPr>
          <a:xfrm>
            <a:off x="513164" y="1951362"/>
            <a:ext cx="5900336" cy="3843937"/>
          </a:xfrm>
          <a:prstGeom prst="rect">
            <a:avLst/>
          </a:prstGeom>
          <a:noFill/>
        </p:spPr>
        <p:txBody>
          <a:bodyPr wrap="square">
            <a:spAutoFit/>
          </a:bodyPr>
          <a:lstStyle/>
          <a:p>
            <a:pPr marL="285750" indent="-285750" hangingPunct="0">
              <a:lnSpc>
                <a:spcPct val="114000"/>
              </a:lnSpc>
              <a:spcBef>
                <a:spcPts val="350"/>
              </a:spcBef>
              <a:spcAft>
                <a:spcPts val="1200"/>
              </a:spcAft>
              <a:buClr>
                <a:srgbClr val="205E9F"/>
              </a:buClr>
              <a:buSzPct val="100000"/>
              <a:buFont typeface="Arial" panose="020B0604020202020204" pitchFamily="34" charset="0"/>
              <a:buChar char="•"/>
              <a:defRPr/>
            </a:pPr>
            <a:r>
              <a:rPr lang="en-US" altLang="en-US" b="1" kern="0" dirty="0">
                <a:solidFill>
                  <a:srgbClr val="0065A2"/>
                </a:solidFill>
                <a:latin typeface="Montserrat" panose="00000500000000000000" pitchFamily="2" charset="0"/>
                <a:ea typeface="+mj-ea"/>
                <a:cs typeface="+mj-cs"/>
                <a:sym typeface="Calibri"/>
              </a:rPr>
              <a:t>Financial Support: </a:t>
            </a:r>
            <a:r>
              <a:rPr lang="en-US" altLang="en-US" kern="0" dirty="0">
                <a:solidFill>
                  <a:srgbClr val="0065A2"/>
                </a:solidFill>
                <a:latin typeface="Montserrat" panose="00000500000000000000" pitchFamily="2" charset="0"/>
                <a:ea typeface="+mj-ea"/>
                <a:cs typeface="+mj-cs"/>
                <a:sym typeface="Calibri"/>
              </a:rPr>
              <a:t>Around 60% of awards include funding for dependents.</a:t>
            </a:r>
          </a:p>
          <a:p>
            <a:pPr marL="285750" indent="-285750" hangingPunct="0">
              <a:lnSpc>
                <a:spcPct val="114000"/>
              </a:lnSpc>
              <a:spcBef>
                <a:spcPts val="350"/>
              </a:spcBef>
              <a:spcAft>
                <a:spcPts val="1200"/>
              </a:spcAft>
              <a:buClr>
                <a:srgbClr val="205E9F"/>
              </a:buClr>
              <a:buSzPct val="100000"/>
              <a:buFont typeface="Arial" panose="020B0604020202020204" pitchFamily="34" charset="0"/>
              <a:buChar char="•"/>
              <a:defRPr/>
            </a:pPr>
            <a:r>
              <a:rPr lang="en-US" altLang="en-US" b="1" kern="0" dirty="0">
                <a:solidFill>
                  <a:srgbClr val="0065A2"/>
                </a:solidFill>
                <a:latin typeface="Montserrat" panose="00000500000000000000" pitchFamily="2" charset="0"/>
                <a:ea typeface="+mj-ea"/>
                <a:cs typeface="+mj-cs"/>
                <a:sym typeface="Calibri"/>
              </a:rPr>
              <a:t>Plan with Confidence: </a:t>
            </a:r>
            <a:r>
              <a:rPr lang="en-US" altLang="en-US" kern="0" dirty="0">
                <a:solidFill>
                  <a:srgbClr val="0065A2"/>
                </a:solidFill>
                <a:latin typeface="Montserrat" panose="00000500000000000000" pitchFamily="2" charset="0"/>
                <a:ea typeface="+mj-ea"/>
                <a:cs typeface="+mj-cs"/>
                <a:sym typeface="Calibri"/>
              </a:rPr>
              <a:t>Most countries welcome accompanying family members.</a:t>
            </a:r>
          </a:p>
          <a:p>
            <a:pPr marL="285750" indent="-285750" hangingPunct="0">
              <a:lnSpc>
                <a:spcPct val="114000"/>
              </a:lnSpc>
              <a:spcBef>
                <a:spcPts val="350"/>
              </a:spcBef>
              <a:spcAft>
                <a:spcPts val="1200"/>
              </a:spcAft>
              <a:buClr>
                <a:srgbClr val="205E9F"/>
              </a:buClr>
              <a:buSzPct val="100000"/>
              <a:buFont typeface="Arial" panose="020B0604020202020204" pitchFamily="34" charset="0"/>
              <a:buChar char="•"/>
              <a:defRPr/>
            </a:pPr>
            <a:r>
              <a:rPr lang="en-US" altLang="en-US" b="1" kern="0" dirty="0">
                <a:solidFill>
                  <a:srgbClr val="0065A2"/>
                </a:solidFill>
                <a:latin typeface="Montserrat" panose="00000500000000000000" pitchFamily="2" charset="0"/>
                <a:ea typeface="+mj-ea"/>
                <a:cs typeface="+mj-cs"/>
                <a:sym typeface="Calibri"/>
              </a:rPr>
              <a:t>Open New Doors: </a:t>
            </a:r>
            <a:r>
              <a:rPr lang="en-US" altLang="en-US" kern="0" dirty="0">
                <a:solidFill>
                  <a:srgbClr val="0065A2"/>
                </a:solidFill>
                <a:latin typeface="Montserrat" panose="00000500000000000000" pitchFamily="2" charset="0"/>
                <a:ea typeface="+mj-ea"/>
                <a:cs typeface="+mj-cs"/>
                <a:sym typeface="Calibri"/>
              </a:rPr>
              <a:t>Many Fulbright families gain life-changing experiences—some even launch international careers.</a:t>
            </a:r>
          </a:p>
          <a:p>
            <a:pPr marL="285750" indent="-285750" hangingPunct="0">
              <a:lnSpc>
                <a:spcPct val="114000"/>
              </a:lnSpc>
              <a:spcBef>
                <a:spcPts val="350"/>
              </a:spcBef>
              <a:spcAft>
                <a:spcPts val="1200"/>
              </a:spcAft>
              <a:buClr>
                <a:srgbClr val="205E9F"/>
              </a:buClr>
              <a:buSzPct val="100000"/>
              <a:buFont typeface="Arial" panose="020B0604020202020204" pitchFamily="34" charset="0"/>
              <a:buChar char="•"/>
              <a:defRPr/>
            </a:pPr>
            <a:r>
              <a:rPr lang="en-US" altLang="en-US" b="1" kern="0" dirty="0">
                <a:solidFill>
                  <a:srgbClr val="0065A2"/>
                </a:solidFill>
                <a:latin typeface="Montserrat" panose="00000500000000000000" pitchFamily="2" charset="0"/>
                <a:ea typeface="+mj-ea"/>
                <a:cs typeface="+mj-cs"/>
                <a:sym typeface="Calibri"/>
              </a:rPr>
              <a:t>Find the Right Fit: </a:t>
            </a:r>
            <a:r>
              <a:rPr lang="en-US" altLang="en-US" kern="0" dirty="0">
                <a:solidFill>
                  <a:srgbClr val="0065A2"/>
                </a:solidFill>
                <a:latin typeface="Montserrat" panose="00000500000000000000" pitchFamily="2" charset="0"/>
                <a:ea typeface="+mj-ea"/>
                <a:cs typeface="+mj-cs"/>
                <a:sym typeface="Calibri"/>
              </a:rPr>
              <a:t>Use our search filters and check the “Award Benefits” tab to explore family-friendly options.</a:t>
            </a:r>
          </a:p>
        </p:txBody>
      </p:sp>
      <p:pic>
        <p:nvPicPr>
          <p:cNvPr id="4" name="Picture 3">
            <a:extLst>
              <a:ext uri="{FF2B5EF4-FFF2-40B4-BE49-F238E27FC236}">
                <a16:creationId xmlns:a16="http://schemas.microsoft.com/office/drawing/2014/main" id="{F79EB387-69EC-9EA2-BBB3-4B4A341188A2}"/>
              </a:ext>
            </a:extLst>
          </p:cNvPr>
          <p:cNvPicPr>
            <a:picLocks noChangeAspect="1"/>
          </p:cNvPicPr>
          <p:nvPr/>
        </p:nvPicPr>
        <p:blipFill>
          <a:blip r:embed="rId3"/>
          <a:stretch>
            <a:fillRect/>
          </a:stretch>
        </p:blipFill>
        <p:spPr>
          <a:xfrm>
            <a:off x="6667499" y="1812078"/>
            <a:ext cx="4998637" cy="3325864"/>
          </a:xfrm>
          <a:prstGeom prst="rect">
            <a:avLst/>
          </a:prstGeom>
          <a:ln w="38100">
            <a:solidFill>
              <a:srgbClr val="009ED5"/>
            </a:solidFill>
          </a:ln>
        </p:spPr>
      </p:pic>
      <p:sp>
        <p:nvSpPr>
          <p:cNvPr id="6" name="Presentation Name…">
            <a:extLst>
              <a:ext uri="{FF2B5EF4-FFF2-40B4-BE49-F238E27FC236}">
                <a16:creationId xmlns:a16="http://schemas.microsoft.com/office/drawing/2014/main" id="{073164D6-D60F-DFAC-71EF-CAAA9A29D791}"/>
              </a:ext>
            </a:extLst>
          </p:cNvPr>
          <p:cNvSpPr txBox="1"/>
          <p:nvPr/>
        </p:nvSpPr>
        <p:spPr>
          <a:xfrm>
            <a:off x="535078" y="886119"/>
            <a:ext cx="7735527" cy="53880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3600" kern="0" dirty="0">
                <a:solidFill>
                  <a:srgbClr val="0065A2"/>
                </a:solidFill>
                <a:latin typeface="Montserrat SemiBold" panose="00000700000000000000" pitchFamily="2" charset="0"/>
                <a:sym typeface="Mark OT Bold"/>
              </a:rPr>
              <a:t>Why Fulbright?</a:t>
            </a:r>
            <a:endParaRPr sz="3600" kern="0" dirty="0">
              <a:solidFill>
                <a:srgbClr val="0065A2"/>
              </a:solidFill>
              <a:latin typeface="Montserrat SemiBold" panose="00000700000000000000" pitchFamily="2" charset="0"/>
              <a:sym typeface="Mark OT Bold"/>
            </a:endParaRPr>
          </a:p>
        </p:txBody>
      </p:sp>
    </p:spTree>
    <p:extLst>
      <p:ext uri="{BB962C8B-B14F-4D97-AF65-F5344CB8AC3E}">
        <p14:creationId xmlns:p14="http://schemas.microsoft.com/office/powerpoint/2010/main" val="1665028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irst &amp; Last Name, Position…">
            <a:extLst>
              <a:ext uri="{FF2B5EF4-FFF2-40B4-BE49-F238E27FC236}">
                <a16:creationId xmlns:a16="http://schemas.microsoft.com/office/drawing/2014/main" id="{B7A482D1-C811-4913-9B0A-379A44143CE7}"/>
              </a:ext>
            </a:extLst>
          </p:cNvPr>
          <p:cNvSpPr txBox="1"/>
          <p:nvPr/>
        </p:nvSpPr>
        <p:spPr>
          <a:xfrm>
            <a:off x="558301" y="2022434"/>
            <a:ext cx="7133910" cy="4416594"/>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algn="l">
              <a:spcBef>
                <a:spcPts val="300"/>
              </a:spcBef>
              <a:spcAft>
                <a:spcPts val="300"/>
              </a:spcAft>
              <a:buFont typeface="Arial" panose="020B0604020202020204" pitchFamily="34" charset="0"/>
              <a:buChar char="•"/>
            </a:pPr>
            <a:r>
              <a:rPr lang="en-US" b="1" i="0" dirty="0">
                <a:solidFill>
                  <a:schemeClr val="tx2"/>
                </a:solidFill>
                <a:effectLst/>
                <a:latin typeface="Montserrat" panose="00000500000000000000" pitchFamily="2" charset="0"/>
              </a:rPr>
              <a:t>Personal Support</a:t>
            </a:r>
            <a:r>
              <a:rPr lang="en-US" b="0" i="0" dirty="0">
                <a:solidFill>
                  <a:schemeClr val="tx2"/>
                </a:solidFill>
                <a:effectLst/>
                <a:latin typeface="Montserrat" panose="00000500000000000000" pitchFamily="2" charset="0"/>
              </a:rPr>
              <a:t>: Every award has a dedicated team behind it.</a:t>
            </a:r>
          </a:p>
          <a:p>
            <a:pPr algn="l">
              <a:spcBef>
                <a:spcPts val="300"/>
              </a:spcBef>
              <a:spcAft>
                <a:spcPts val="300"/>
              </a:spcAft>
              <a:buFont typeface="Arial" panose="020B0604020202020204" pitchFamily="34" charset="0"/>
              <a:buChar char="•"/>
            </a:pPr>
            <a:endParaRPr lang="en-US" sz="1000" b="0" i="0" dirty="0">
              <a:solidFill>
                <a:schemeClr val="tx2"/>
              </a:solidFill>
              <a:effectLst/>
              <a:latin typeface="Montserrat" panose="00000500000000000000" pitchFamily="2" charset="0"/>
            </a:endParaRPr>
          </a:p>
          <a:p>
            <a:pPr algn="l">
              <a:spcBef>
                <a:spcPts val="300"/>
              </a:spcBef>
              <a:spcAft>
                <a:spcPts val="300"/>
              </a:spcAft>
              <a:buFont typeface="Arial" panose="020B0604020202020204" pitchFamily="34" charset="0"/>
              <a:buChar char="•"/>
            </a:pPr>
            <a:r>
              <a:rPr lang="en-US" b="1" i="0" dirty="0">
                <a:solidFill>
                  <a:schemeClr val="tx2"/>
                </a:solidFill>
                <a:effectLst/>
                <a:latin typeface="Montserrat" panose="00000500000000000000" pitchFamily="2" charset="0"/>
              </a:rPr>
              <a:t>Get Answers</a:t>
            </a:r>
            <a:r>
              <a:rPr lang="en-US" b="0" i="0" dirty="0">
                <a:solidFill>
                  <a:schemeClr val="tx2"/>
                </a:solidFill>
                <a:effectLst/>
                <a:latin typeface="Montserrat" panose="00000500000000000000" pitchFamily="2" charset="0"/>
              </a:rPr>
              <a:t>: Join office hours for direct guidance.</a:t>
            </a:r>
          </a:p>
          <a:p>
            <a:pPr algn="l">
              <a:spcBef>
                <a:spcPts val="300"/>
              </a:spcBef>
              <a:spcAft>
                <a:spcPts val="300"/>
              </a:spcAft>
            </a:pPr>
            <a:endParaRPr lang="en-US" sz="1000" b="0" i="0" dirty="0">
              <a:solidFill>
                <a:schemeClr val="tx2"/>
              </a:solidFill>
              <a:effectLst/>
              <a:latin typeface="Montserrat" panose="00000500000000000000" pitchFamily="2" charset="0"/>
            </a:endParaRPr>
          </a:p>
          <a:p>
            <a:pPr algn="l">
              <a:spcBef>
                <a:spcPts val="300"/>
              </a:spcBef>
              <a:spcAft>
                <a:spcPts val="300"/>
              </a:spcAft>
              <a:buFont typeface="Arial" panose="020B0604020202020204" pitchFamily="34" charset="0"/>
              <a:buChar char="•"/>
            </a:pPr>
            <a:r>
              <a:rPr lang="en-US" b="1" i="0" dirty="0">
                <a:solidFill>
                  <a:schemeClr val="tx2"/>
                </a:solidFill>
                <a:effectLst/>
                <a:latin typeface="Montserrat" panose="00000500000000000000" pitchFamily="2" charset="0"/>
              </a:rPr>
              <a:t>In-Country Assistance</a:t>
            </a:r>
            <a:r>
              <a:rPr lang="en-US" b="0" i="0" dirty="0">
                <a:solidFill>
                  <a:schemeClr val="tx2"/>
                </a:solidFill>
                <a:effectLst/>
                <a:latin typeface="Montserrat" panose="00000500000000000000" pitchFamily="2" charset="0"/>
              </a:rPr>
              <a:t>: Ongoing support from IIE and host country staff.</a:t>
            </a:r>
          </a:p>
          <a:p>
            <a:pPr algn="l">
              <a:spcBef>
                <a:spcPts val="300"/>
              </a:spcBef>
              <a:spcAft>
                <a:spcPts val="300"/>
              </a:spcAft>
              <a:buFont typeface="Arial" panose="020B0604020202020204" pitchFamily="34" charset="0"/>
              <a:buChar char="•"/>
            </a:pPr>
            <a:endParaRPr lang="en-US" sz="1000" b="0" i="0" dirty="0">
              <a:solidFill>
                <a:schemeClr val="tx2"/>
              </a:solidFill>
              <a:effectLst/>
              <a:latin typeface="Montserrat" panose="00000500000000000000" pitchFamily="2" charset="0"/>
            </a:endParaRPr>
          </a:p>
          <a:p>
            <a:pPr algn="l">
              <a:spcBef>
                <a:spcPts val="300"/>
              </a:spcBef>
              <a:spcAft>
                <a:spcPts val="300"/>
              </a:spcAft>
              <a:buFont typeface="Arial" panose="020B0604020202020204" pitchFamily="34" charset="0"/>
              <a:buChar char="•"/>
            </a:pPr>
            <a:r>
              <a:rPr lang="en-US" b="1" i="0" dirty="0">
                <a:solidFill>
                  <a:schemeClr val="tx2"/>
                </a:solidFill>
                <a:effectLst/>
                <a:latin typeface="Montserrat" panose="00000500000000000000" pitchFamily="2" charset="0"/>
              </a:rPr>
              <a:t>Learn from Experience</a:t>
            </a:r>
            <a:r>
              <a:rPr lang="en-US" b="0" i="0" dirty="0">
                <a:solidFill>
                  <a:schemeClr val="tx2"/>
                </a:solidFill>
                <a:effectLst/>
                <a:latin typeface="Montserrat" panose="00000500000000000000" pitchFamily="2" charset="0"/>
              </a:rPr>
              <a:t>: Connect with past grantees through the Fulbright Scholar Directory to gain insights and inspiration.</a:t>
            </a:r>
          </a:p>
          <a:p>
            <a:pPr algn="l">
              <a:spcBef>
                <a:spcPts val="300"/>
              </a:spcBef>
              <a:spcAft>
                <a:spcPts val="300"/>
              </a:spcAft>
            </a:pPr>
            <a:r>
              <a:rPr lang="en-US" b="1" dirty="0">
                <a:hlinkClick r:id="rId3"/>
              </a:rPr>
              <a:t>Fulbright Scholar Directory | Fulbright Scholar Program</a:t>
            </a:r>
            <a:endParaRPr lang="en-US" b="1" i="0" dirty="0">
              <a:solidFill>
                <a:schemeClr val="tx2"/>
              </a:solidFill>
              <a:effectLst/>
              <a:latin typeface="Montserrat" panose="00000500000000000000" pitchFamily="2" charset="0"/>
            </a:endParaRPr>
          </a:p>
          <a:p>
            <a:pPr algn="l">
              <a:spcBef>
                <a:spcPts val="300"/>
              </a:spcBef>
              <a:spcAft>
                <a:spcPts val="300"/>
              </a:spcAft>
            </a:pPr>
            <a:endParaRPr lang="en-US" u="sng" dirty="0">
              <a:solidFill>
                <a:srgbClr val="00A9E0"/>
              </a:solidFill>
              <a:hlinkClick r:id="rId3">
                <a:extLst>
                  <a:ext uri="{A12FA001-AC4F-418D-AE19-62706E023703}">
                    <ahyp:hlinkClr xmlns:ahyp="http://schemas.microsoft.com/office/drawing/2018/hyperlinkcolor" val="tx"/>
                  </a:ext>
                </a:extLst>
              </a:hlinkClick>
            </a:endParaRPr>
          </a:p>
          <a:p>
            <a:pPr algn="l">
              <a:spcBef>
                <a:spcPts val="300"/>
              </a:spcBef>
              <a:spcAft>
                <a:spcPts val="300"/>
              </a:spcAft>
            </a:pPr>
            <a:r>
              <a:rPr lang="en-US" dirty="0">
                <a:solidFill>
                  <a:schemeClr val="tx2"/>
                </a:solidFill>
                <a:hlinkClick r:id="rId3">
                  <a:extLst>
                    <a:ext uri="{A12FA001-AC4F-418D-AE19-62706E023703}">
                      <ahyp:hlinkClr xmlns:ahyp="http://schemas.microsoft.com/office/drawing/2018/hyperlinkcolor" val="tx"/>
                    </a:ext>
                  </a:extLst>
                </a:hlinkClick>
              </a:rPr>
              <a:t>Scholar Directory | Fulbright Scholar Program</a:t>
            </a:r>
            <a:endParaRPr lang="en-US" altLang="en-US" kern="0" dirty="0">
              <a:solidFill>
                <a:schemeClr val="tx2"/>
              </a:solidFill>
              <a:latin typeface="Montserrat"/>
              <a:ea typeface="+mj-ea"/>
              <a:cs typeface="+mj-cs"/>
            </a:endParaRPr>
          </a:p>
        </p:txBody>
      </p:sp>
      <p:sp>
        <p:nvSpPr>
          <p:cNvPr id="5" name="Presentation Name…">
            <a:extLst>
              <a:ext uri="{FF2B5EF4-FFF2-40B4-BE49-F238E27FC236}">
                <a16:creationId xmlns:a16="http://schemas.microsoft.com/office/drawing/2014/main" id="{33CD324F-D802-90DE-DCAC-1842BC7BF0D2}"/>
              </a:ext>
            </a:extLst>
          </p:cNvPr>
          <p:cNvSpPr txBox="1"/>
          <p:nvPr/>
        </p:nvSpPr>
        <p:spPr>
          <a:xfrm>
            <a:off x="535078" y="886119"/>
            <a:ext cx="7735527" cy="53880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3600" kern="0" dirty="0">
                <a:solidFill>
                  <a:srgbClr val="0065A2"/>
                </a:solidFill>
                <a:latin typeface="Montserrat SemiBold" panose="00000700000000000000" pitchFamily="2" charset="0"/>
                <a:sym typeface="Mark OT Bold"/>
              </a:rPr>
              <a:t>Why Fulbright?</a:t>
            </a:r>
            <a:endParaRPr sz="3600" kern="0" dirty="0">
              <a:solidFill>
                <a:srgbClr val="0065A2"/>
              </a:solidFill>
              <a:latin typeface="Montserrat SemiBold" panose="00000700000000000000" pitchFamily="2" charset="0"/>
              <a:sym typeface="Mark OT Bold"/>
            </a:endParaRPr>
          </a:p>
        </p:txBody>
      </p:sp>
      <p:sp>
        <p:nvSpPr>
          <p:cNvPr id="7" name="TextBox 6">
            <a:extLst>
              <a:ext uri="{FF2B5EF4-FFF2-40B4-BE49-F238E27FC236}">
                <a16:creationId xmlns:a16="http://schemas.microsoft.com/office/drawing/2014/main" id="{18463C38-5B5E-626F-5EC0-079F7E330FDE}"/>
              </a:ext>
            </a:extLst>
          </p:cNvPr>
          <p:cNvSpPr txBox="1"/>
          <p:nvPr/>
        </p:nvSpPr>
        <p:spPr>
          <a:xfrm>
            <a:off x="535078" y="1514261"/>
            <a:ext cx="7157133" cy="418833"/>
          </a:xfrm>
          <a:prstGeom prst="rect">
            <a:avLst/>
          </a:prstGeom>
          <a:noFill/>
        </p:spPr>
        <p:txBody>
          <a:bodyPr wrap="square" lIns="91440" tIns="45720" rIns="91440" bIns="45720" anchor="t">
            <a:spAutoFit/>
          </a:bodyPr>
          <a:lstStyle/>
          <a:p>
            <a:pPr hangingPunct="0">
              <a:lnSpc>
                <a:spcPct val="114000"/>
              </a:lnSpc>
              <a:spcBef>
                <a:spcPts val="350"/>
              </a:spcBef>
              <a:buSzPct val="100000"/>
              <a:defRPr/>
            </a:pPr>
            <a:r>
              <a:rPr lang="en-US" altLang="en-US" sz="2000" b="1" kern="0" dirty="0">
                <a:solidFill>
                  <a:srgbClr val="00B1E4"/>
                </a:solidFill>
                <a:latin typeface="Montserrat"/>
                <a:ea typeface="+mj-ea"/>
                <a:cs typeface="+mj-cs"/>
                <a:sym typeface="Calibri"/>
              </a:rPr>
              <a:t>Fulbright supports you—From application to grant</a:t>
            </a:r>
            <a:endParaRPr lang="en-US" altLang="en-US" sz="2000" b="1" kern="0" dirty="0">
              <a:solidFill>
                <a:srgbClr val="00B1E4"/>
              </a:solidFill>
              <a:latin typeface="Montserrat" panose="00000500000000000000" pitchFamily="2" charset="0"/>
              <a:ea typeface="+mj-ea"/>
              <a:cs typeface="+mj-cs"/>
              <a:sym typeface="Calibri"/>
            </a:endParaRPr>
          </a:p>
        </p:txBody>
      </p:sp>
      <p:pic>
        <p:nvPicPr>
          <p:cNvPr id="2" name="Picture 1" descr="A group of people sitting in a meeting&#10;&#10;AI-generated content may be incorrect.">
            <a:extLst>
              <a:ext uri="{FF2B5EF4-FFF2-40B4-BE49-F238E27FC236}">
                <a16:creationId xmlns:a16="http://schemas.microsoft.com/office/drawing/2014/main" id="{7FC162FC-7F0B-6867-EFE9-AA2D4D43B3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3171" y="2022434"/>
            <a:ext cx="3983401" cy="2987551"/>
          </a:xfrm>
          <a:prstGeom prst="rect">
            <a:avLst/>
          </a:prstGeom>
        </p:spPr>
      </p:pic>
    </p:spTree>
    <p:extLst>
      <p:ext uri="{BB962C8B-B14F-4D97-AF65-F5344CB8AC3E}">
        <p14:creationId xmlns:p14="http://schemas.microsoft.com/office/powerpoint/2010/main" val="2080390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8A959-2419-EFB5-B8A4-6F149A3FAB74}"/>
            </a:ext>
          </a:extLst>
        </p:cNvPr>
        <p:cNvGrpSpPr/>
        <p:nvPr/>
      </p:nvGrpSpPr>
      <p:grpSpPr>
        <a:xfrm>
          <a:off x="0" y="0"/>
          <a:ext cx="0" cy="0"/>
          <a:chOff x="0" y="0"/>
          <a:chExt cx="0" cy="0"/>
        </a:xfrm>
      </p:grpSpPr>
      <p:sp>
        <p:nvSpPr>
          <p:cNvPr id="3" name="First &amp; Last Name, Position…">
            <a:extLst>
              <a:ext uri="{FF2B5EF4-FFF2-40B4-BE49-F238E27FC236}">
                <a16:creationId xmlns:a16="http://schemas.microsoft.com/office/drawing/2014/main" id="{856C3DB7-0215-318B-5494-CAB890CFAEE0}"/>
              </a:ext>
            </a:extLst>
          </p:cNvPr>
          <p:cNvSpPr txBox="1"/>
          <p:nvPr/>
        </p:nvSpPr>
        <p:spPr>
          <a:xfrm>
            <a:off x="761434" y="2043203"/>
            <a:ext cx="10757465" cy="3465051"/>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algn="l">
              <a:lnSpc>
                <a:spcPts val="2100"/>
              </a:lnSpc>
              <a:spcBef>
                <a:spcPts val="975"/>
              </a:spcBef>
              <a:spcAft>
                <a:spcPts val="225"/>
              </a:spcAft>
              <a:buNone/>
            </a:pPr>
            <a:r>
              <a:rPr lang="en-US" b="1" i="0" dirty="0">
                <a:solidFill>
                  <a:schemeClr val="tx2"/>
                </a:solidFill>
                <a:effectLst/>
                <a:latin typeface="Montserrat" panose="00000500000000000000" pitchFamily="2" charset="0"/>
              </a:rPr>
              <a:t>Fulbright Scholar Liaisons (at 1,250+ institutions)</a:t>
            </a:r>
          </a:p>
          <a:p>
            <a:pPr algn="l">
              <a:lnSpc>
                <a:spcPts val="2100"/>
              </a:lnSpc>
              <a:spcBef>
                <a:spcPts val="975"/>
              </a:spcBef>
              <a:spcAft>
                <a:spcPts val="225"/>
              </a:spcAft>
              <a:buNone/>
            </a:pPr>
            <a:endParaRPr lang="en-US" sz="1000" b="1" i="0" dirty="0">
              <a:solidFill>
                <a:schemeClr val="tx2"/>
              </a:solidFill>
              <a:effectLst/>
              <a:latin typeface="Montserrat" panose="00000500000000000000" pitchFamily="2" charset="0"/>
            </a:endParaRPr>
          </a:p>
          <a:p>
            <a:pPr marL="742950" lvl="1" indent="-285750">
              <a:spcBef>
                <a:spcPts val="300"/>
              </a:spcBef>
              <a:spcAft>
                <a:spcPts val="300"/>
              </a:spcAft>
              <a:buFont typeface="Wingdings" panose="05000000000000000000" pitchFamily="2" charset="2"/>
              <a:buChar char="§"/>
            </a:pPr>
            <a:r>
              <a:rPr lang="en-US" b="0" i="0" dirty="0">
                <a:solidFill>
                  <a:schemeClr val="tx2"/>
                </a:solidFill>
                <a:effectLst/>
                <a:latin typeface="Montserrat" panose="00000500000000000000" pitchFamily="2" charset="0"/>
              </a:rPr>
              <a:t>Serve as </a:t>
            </a:r>
            <a:r>
              <a:rPr lang="en-US" b="1" i="0" dirty="0">
                <a:solidFill>
                  <a:schemeClr val="tx2"/>
                </a:solidFill>
                <a:effectLst/>
                <a:latin typeface="Montserrat" panose="00000500000000000000" pitchFamily="2" charset="0"/>
              </a:rPr>
              <a:t>campus contacts</a:t>
            </a:r>
            <a:r>
              <a:rPr lang="en-US" b="0" i="0" dirty="0">
                <a:solidFill>
                  <a:schemeClr val="tx2"/>
                </a:solidFill>
                <a:effectLst/>
                <a:latin typeface="Montserrat" panose="00000500000000000000" pitchFamily="2" charset="0"/>
              </a:rPr>
              <a:t> for the Fulbright U.S. Scholar Program</a:t>
            </a:r>
          </a:p>
          <a:p>
            <a:pPr marL="628650" lvl="1" indent="-171450">
              <a:spcBef>
                <a:spcPts val="300"/>
              </a:spcBef>
              <a:spcAft>
                <a:spcPts val="300"/>
              </a:spcAft>
              <a:buFont typeface="Wingdings" panose="05000000000000000000" pitchFamily="2" charset="2"/>
              <a:buChar char="§"/>
            </a:pPr>
            <a:endParaRPr lang="en-US" sz="1000" b="0" i="0" dirty="0">
              <a:solidFill>
                <a:schemeClr val="tx2"/>
              </a:solidFill>
              <a:effectLst/>
              <a:latin typeface="Montserrat" panose="00000500000000000000" pitchFamily="2" charset="0"/>
            </a:endParaRPr>
          </a:p>
          <a:p>
            <a:pPr marL="742950" lvl="1" indent="-285750">
              <a:spcBef>
                <a:spcPts val="300"/>
              </a:spcBef>
              <a:spcAft>
                <a:spcPts val="300"/>
              </a:spcAft>
              <a:buFont typeface="Wingdings" panose="05000000000000000000" pitchFamily="2" charset="2"/>
              <a:buChar char="§"/>
            </a:pPr>
            <a:r>
              <a:rPr lang="en-US" b="0" i="0" dirty="0">
                <a:solidFill>
                  <a:schemeClr val="tx2"/>
                </a:solidFill>
                <a:effectLst/>
                <a:latin typeface="Montserrat" panose="00000500000000000000" pitchFamily="2" charset="0"/>
              </a:rPr>
              <a:t>Offer </a:t>
            </a:r>
            <a:r>
              <a:rPr lang="en-US" b="1" i="0" dirty="0">
                <a:solidFill>
                  <a:schemeClr val="tx2"/>
                </a:solidFill>
                <a:effectLst/>
                <a:latin typeface="Montserrat" panose="00000500000000000000" pitchFamily="2" charset="0"/>
              </a:rPr>
              <a:t>guidance</a:t>
            </a:r>
            <a:r>
              <a:rPr lang="en-US" b="0" i="0" dirty="0">
                <a:solidFill>
                  <a:schemeClr val="tx2"/>
                </a:solidFill>
                <a:effectLst/>
                <a:latin typeface="Montserrat" panose="00000500000000000000" pitchFamily="2" charset="0"/>
              </a:rPr>
              <a:t> on the application process and timelines</a:t>
            </a:r>
          </a:p>
          <a:p>
            <a:pPr marL="628650" lvl="1" indent="-171450">
              <a:spcBef>
                <a:spcPts val="300"/>
              </a:spcBef>
              <a:spcAft>
                <a:spcPts val="300"/>
              </a:spcAft>
              <a:buFont typeface="Wingdings" panose="05000000000000000000" pitchFamily="2" charset="2"/>
              <a:buChar char="§"/>
            </a:pPr>
            <a:endParaRPr lang="en-US" sz="1000" b="0" i="0" dirty="0">
              <a:solidFill>
                <a:schemeClr val="tx2"/>
              </a:solidFill>
              <a:effectLst/>
              <a:latin typeface="Montserrat" panose="00000500000000000000" pitchFamily="2" charset="0"/>
            </a:endParaRPr>
          </a:p>
          <a:p>
            <a:pPr marL="742950" lvl="1" indent="-285750">
              <a:spcBef>
                <a:spcPts val="300"/>
              </a:spcBef>
              <a:spcAft>
                <a:spcPts val="300"/>
              </a:spcAft>
              <a:buFont typeface="Wingdings" panose="05000000000000000000" pitchFamily="2" charset="2"/>
              <a:buChar char="§"/>
            </a:pPr>
            <a:r>
              <a:rPr lang="en-US" b="0" i="0" dirty="0">
                <a:solidFill>
                  <a:schemeClr val="tx2"/>
                </a:solidFill>
                <a:effectLst/>
                <a:latin typeface="Montserrat" panose="00000500000000000000" pitchFamily="2" charset="0"/>
              </a:rPr>
              <a:t>Help with </a:t>
            </a:r>
            <a:r>
              <a:rPr lang="en-US" b="1" i="0" dirty="0">
                <a:solidFill>
                  <a:schemeClr val="tx2"/>
                </a:solidFill>
                <a:effectLst/>
                <a:latin typeface="Montserrat" panose="00000500000000000000" pitchFamily="2" charset="0"/>
              </a:rPr>
              <a:t>institutional support</a:t>
            </a:r>
            <a:r>
              <a:rPr lang="en-US" b="0" i="0" dirty="0">
                <a:solidFill>
                  <a:schemeClr val="tx2"/>
                </a:solidFill>
                <a:effectLst/>
                <a:latin typeface="Montserrat" panose="00000500000000000000" pitchFamily="2" charset="0"/>
              </a:rPr>
              <a:t> like leave or endorsements</a:t>
            </a:r>
          </a:p>
          <a:p>
            <a:pPr marL="628650" lvl="1" indent="-171450">
              <a:spcBef>
                <a:spcPts val="300"/>
              </a:spcBef>
              <a:spcAft>
                <a:spcPts val="300"/>
              </a:spcAft>
              <a:buFont typeface="Wingdings" panose="05000000000000000000" pitchFamily="2" charset="2"/>
              <a:buChar char="§"/>
            </a:pPr>
            <a:endParaRPr lang="en-US" sz="1000" b="0" i="0" dirty="0">
              <a:solidFill>
                <a:schemeClr val="tx2"/>
              </a:solidFill>
              <a:effectLst/>
              <a:latin typeface="Montserrat" panose="00000500000000000000" pitchFamily="2" charset="0"/>
            </a:endParaRPr>
          </a:p>
          <a:p>
            <a:pPr marL="742950" lvl="1" indent="-285750">
              <a:spcBef>
                <a:spcPts val="300"/>
              </a:spcBef>
              <a:spcAft>
                <a:spcPts val="300"/>
              </a:spcAft>
              <a:buFont typeface="Wingdings" panose="05000000000000000000" pitchFamily="2" charset="2"/>
              <a:buChar char="§"/>
            </a:pPr>
            <a:r>
              <a:rPr lang="en-US" b="0" i="0" dirty="0">
                <a:solidFill>
                  <a:schemeClr val="tx2"/>
                </a:solidFill>
                <a:effectLst/>
                <a:latin typeface="Montserrat" panose="00000500000000000000" pitchFamily="2" charset="0"/>
              </a:rPr>
              <a:t>Connect you with </a:t>
            </a:r>
            <a:r>
              <a:rPr lang="en-US" b="1" i="0" dirty="0">
                <a:solidFill>
                  <a:schemeClr val="tx2"/>
                </a:solidFill>
                <a:effectLst/>
                <a:latin typeface="Montserrat" panose="00000500000000000000" pitchFamily="2" charset="0"/>
              </a:rPr>
              <a:t>Fulbright alumni</a:t>
            </a:r>
            <a:r>
              <a:rPr lang="en-US" b="0" i="0" dirty="0">
                <a:solidFill>
                  <a:schemeClr val="tx2"/>
                </a:solidFill>
                <a:effectLst/>
                <a:latin typeface="Montserrat" panose="00000500000000000000" pitchFamily="2" charset="0"/>
              </a:rPr>
              <a:t> for insights and mentorship</a:t>
            </a:r>
          </a:p>
          <a:p>
            <a:pPr marL="742950" lvl="1" indent="-285750">
              <a:spcBef>
                <a:spcPts val="300"/>
              </a:spcBef>
              <a:spcAft>
                <a:spcPts val="300"/>
              </a:spcAft>
              <a:buFont typeface="Wingdings" panose="05000000000000000000" pitchFamily="2" charset="2"/>
              <a:buChar char="§"/>
            </a:pPr>
            <a:endParaRPr lang="en-US" b="0" i="0" dirty="0">
              <a:solidFill>
                <a:schemeClr val="tx2"/>
              </a:solidFill>
              <a:effectLst/>
              <a:latin typeface="Montserrat" panose="00000500000000000000" pitchFamily="2" charset="0"/>
            </a:endParaRPr>
          </a:p>
          <a:p>
            <a:pPr lvl="1">
              <a:spcBef>
                <a:spcPts val="300"/>
              </a:spcBef>
              <a:spcAft>
                <a:spcPts val="300"/>
              </a:spcAft>
              <a:buFont typeface="Arial" panose="020B0604020202020204" pitchFamily="34" charset="0"/>
              <a:buChar char="•"/>
            </a:pPr>
            <a:endParaRPr lang="en-US" sz="1000" b="0" i="0" dirty="0">
              <a:solidFill>
                <a:schemeClr val="tx2"/>
              </a:solidFill>
              <a:effectLst/>
              <a:latin typeface="Montserrat" panose="00000500000000000000" pitchFamily="2" charset="0"/>
            </a:endParaRPr>
          </a:p>
        </p:txBody>
      </p:sp>
      <p:sp>
        <p:nvSpPr>
          <p:cNvPr id="2" name="First &amp; Last Name, Position…">
            <a:extLst>
              <a:ext uri="{FF2B5EF4-FFF2-40B4-BE49-F238E27FC236}">
                <a16:creationId xmlns:a16="http://schemas.microsoft.com/office/drawing/2014/main" id="{1FC7C8D5-5824-E6D6-04FC-D8EC9221E90A}"/>
              </a:ext>
            </a:extLst>
          </p:cNvPr>
          <p:cNvSpPr txBox="1"/>
          <p:nvPr/>
        </p:nvSpPr>
        <p:spPr>
          <a:xfrm>
            <a:off x="761434" y="5099168"/>
            <a:ext cx="10669132" cy="409086"/>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a:lnSpc>
                <a:spcPct val="125000"/>
              </a:lnSpc>
              <a:spcBef>
                <a:spcPts val="600"/>
              </a:spcBef>
              <a:spcAft>
                <a:spcPts val="600"/>
              </a:spcAft>
              <a:buClr>
                <a:srgbClr val="0095D9"/>
              </a:buClr>
              <a:buSzPct val="140000"/>
              <a:defRPr>
                <a:solidFill>
                  <a:srgbClr val="FAFFF8"/>
                </a:solidFill>
                <a:latin typeface="Mark OT Light"/>
                <a:ea typeface="Mark OT Light"/>
                <a:cs typeface="Mark OT Light"/>
                <a:sym typeface="Mark OT Light"/>
              </a:defRPr>
            </a:pPr>
            <a:r>
              <a:rPr lang="en-US" dirty="0">
                <a:solidFill>
                  <a:srgbClr val="0065A2"/>
                </a:solidFill>
                <a:latin typeface="Montserrat"/>
              </a:rPr>
              <a:t>Find your Liaison or become a Liaison yourself at </a:t>
            </a:r>
            <a:r>
              <a:rPr lang="en-US" b="1" dirty="0">
                <a:solidFill>
                  <a:srgbClr val="0065A2"/>
                </a:solidFill>
                <a:latin typeface="Montserrat"/>
              </a:rPr>
              <a:t>https://fulbrightscholars.org/liaisons</a:t>
            </a:r>
          </a:p>
        </p:txBody>
      </p:sp>
      <p:sp>
        <p:nvSpPr>
          <p:cNvPr id="4" name="TextBox 3">
            <a:extLst>
              <a:ext uri="{FF2B5EF4-FFF2-40B4-BE49-F238E27FC236}">
                <a16:creationId xmlns:a16="http://schemas.microsoft.com/office/drawing/2014/main" id="{D6992FD7-4AFC-1855-36CF-F6CDF7ECAEE3}"/>
              </a:ext>
            </a:extLst>
          </p:cNvPr>
          <p:cNvSpPr txBox="1"/>
          <p:nvPr/>
        </p:nvSpPr>
        <p:spPr>
          <a:xfrm>
            <a:off x="761435" y="1483614"/>
            <a:ext cx="77928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00B1E4"/>
                </a:solidFill>
              </a:rPr>
              <a:t>Fulbright supports you from application to grant, cont. </a:t>
            </a:r>
            <a:r>
              <a:rPr lang="en-US" sz="2000" dirty="0"/>
              <a:t>​</a:t>
            </a:r>
            <a:endParaRPr lang="en-US" dirty="0"/>
          </a:p>
        </p:txBody>
      </p:sp>
      <p:sp>
        <p:nvSpPr>
          <p:cNvPr id="9" name="TextBox 8">
            <a:extLst>
              <a:ext uri="{FF2B5EF4-FFF2-40B4-BE49-F238E27FC236}">
                <a16:creationId xmlns:a16="http://schemas.microsoft.com/office/drawing/2014/main" id="{1F8E0A95-7B00-421B-D9E8-8F746621CAB7}"/>
              </a:ext>
            </a:extLst>
          </p:cNvPr>
          <p:cNvSpPr txBox="1"/>
          <p:nvPr/>
        </p:nvSpPr>
        <p:spPr>
          <a:xfrm>
            <a:off x="923290" y="850843"/>
            <a:ext cx="6108700" cy="538802"/>
          </a:xfrm>
          <a:prstGeom prst="rect">
            <a:avLst/>
          </a:prstGeom>
          <a:noFill/>
        </p:spPr>
        <p:txBody>
          <a:bodyPr wrap="square">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3600" kern="0" dirty="0">
                <a:solidFill>
                  <a:srgbClr val="0065A2"/>
                </a:solidFill>
                <a:latin typeface="Montserrat SemiBold" panose="00000700000000000000" pitchFamily="2" charset="0"/>
                <a:sym typeface="Mark OT Bold"/>
              </a:rPr>
              <a:t>Why Fulbright?</a:t>
            </a:r>
          </a:p>
        </p:txBody>
      </p:sp>
    </p:spTree>
    <p:extLst>
      <p:ext uri="{BB962C8B-B14F-4D97-AF65-F5344CB8AC3E}">
        <p14:creationId xmlns:p14="http://schemas.microsoft.com/office/powerpoint/2010/main" val="2631802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esentation Name…">
            <a:extLst>
              <a:ext uri="{FF2B5EF4-FFF2-40B4-BE49-F238E27FC236}">
                <a16:creationId xmlns:a16="http://schemas.microsoft.com/office/drawing/2014/main" id="{A0F5E9C7-54AF-1699-8C94-ADC82B3579F5}"/>
              </a:ext>
            </a:extLst>
          </p:cNvPr>
          <p:cNvSpPr txBox="1"/>
          <p:nvPr/>
        </p:nvSpPr>
        <p:spPr>
          <a:xfrm>
            <a:off x="2219325" y="2149010"/>
            <a:ext cx="2705134" cy="1920240"/>
          </a:xfrm>
          <a:prstGeom prst="homePlate">
            <a:avLst/>
          </a:prstGeom>
          <a:solidFill>
            <a:srgbClr val="61D6F4"/>
          </a:solidFill>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ctr">
            <a:noAutofit/>
          </a:bodyPr>
          <a:lstStyle/>
          <a:p>
            <a:pPr hangingPunct="0">
              <a:lnSpc>
                <a:spcPct val="110000"/>
              </a:lnSpc>
              <a:spcBef>
                <a:spcPts val="600"/>
              </a:spcBef>
              <a:spcAft>
                <a:spcPts val="900"/>
              </a:spcAft>
              <a:defRPr sz="10000">
                <a:solidFill>
                  <a:srgbClr val="FAFFF8"/>
                </a:solidFill>
                <a:latin typeface="Mark OT Bold"/>
                <a:ea typeface="Mark OT Bold"/>
                <a:cs typeface="Mark OT Bold"/>
                <a:sym typeface="Mark OT Bold"/>
              </a:defRPr>
            </a:pPr>
            <a:endParaRPr lang="en-US" b="1" kern="0" dirty="0">
              <a:solidFill>
                <a:schemeClr val="bg1"/>
              </a:solidFill>
              <a:latin typeface="Montserrat SemiBold" panose="00000700000000000000" pitchFamily="2" charset="0"/>
              <a:sym typeface="Mark OT Bold"/>
            </a:endParaRPr>
          </a:p>
        </p:txBody>
      </p:sp>
      <p:sp>
        <p:nvSpPr>
          <p:cNvPr id="2" name="Presentation Name…"/>
          <p:cNvSpPr txBox="1"/>
          <p:nvPr/>
        </p:nvSpPr>
        <p:spPr>
          <a:xfrm>
            <a:off x="1195705" y="2149010"/>
            <a:ext cx="3541395" cy="1920240"/>
          </a:xfrm>
          <a:prstGeom prst="homePlate">
            <a:avLst/>
          </a:prstGeom>
          <a:solidFill>
            <a:srgbClr val="0065A2"/>
          </a:solidFill>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ctr">
            <a:noAutofit/>
          </a:bodyPr>
          <a:lstStyle/>
          <a:p>
            <a:pPr marL="91440" hangingPunct="0">
              <a:spcBef>
                <a:spcPts val="600"/>
              </a:spcBef>
              <a:spcAft>
                <a:spcPts val="900"/>
              </a:spcAft>
              <a:defRPr sz="10000">
                <a:solidFill>
                  <a:srgbClr val="FAFFF8"/>
                </a:solidFill>
                <a:latin typeface="Mark OT Bold"/>
                <a:ea typeface="Mark OT Bold"/>
                <a:cs typeface="Mark OT Bold"/>
                <a:sym typeface="Mark OT Bold"/>
              </a:defRPr>
            </a:pPr>
            <a:r>
              <a:rPr lang="en-US" sz="2800" b="1" kern="0" dirty="0">
                <a:solidFill>
                  <a:schemeClr val="bg1"/>
                </a:solidFill>
                <a:latin typeface="Montserrat SemiBold" panose="00000700000000000000" pitchFamily="2" charset="0"/>
                <a:sym typeface="Mark OT Bold"/>
              </a:rPr>
              <a:t>Qualifications for U.S. Scholar</a:t>
            </a:r>
          </a:p>
        </p:txBody>
      </p:sp>
      <p:sp>
        <p:nvSpPr>
          <p:cNvPr id="3" name="First &amp; Last Name, Position…"/>
          <p:cNvSpPr txBox="1"/>
          <p:nvPr/>
        </p:nvSpPr>
        <p:spPr>
          <a:xfrm>
            <a:off x="5481320" y="1120323"/>
            <a:ext cx="6096000" cy="5833648"/>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marL="285750" indent="-285750">
              <a:lnSpc>
                <a:spcPct val="125000"/>
              </a:lnSpc>
              <a:spcAft>
                <a:spcPts val="1200"/>
              </a:spcAft>
              <a:buSzPct val="120000"/>
              <a:buFont typeface="Wingdings" panose="05000000000000000000" pitchFamily="2" charset="2"/>
              <a:buChar char="Ø"/>
              <a:defRPr>
                <a:solidFill>
                  <a:srgbClr val="FAFFF8"/>
                </a:solidFill>
                <a:latin typeface="Mark OT Light"/>
                <a:ea typeface="Mark OT Light"/>
                <a:cs typeface="Mark OT Light"/>
                <a:sym typeface="Mark OT Light"/>
              </a:defRPr>
            </a:pPr>
            <a:r>
              <a:rPr lang="en-US" b="1" dirty="0">
                <a:solidFill>
                  <a:srgbClr val="205E9F"/>
                </a:solidFill>
                <a:latin typeface="Montserrat" panose="00000500000000000000" pitchFamily="2" charset="0"/>
              </a:rPr>
              <a:t>U.S. citizenship</a:t>
            </a:r>
          </a:p>
          <a:p>
            <a:pPr marL="285750" indent="-285750">
              <a:lnSpc>
                <a:spcPct val="125000"/>
              </a:lnSpc>
              <a:spcAft>
                <a:spcPts val="1200"/>
              </a:spcAft>
              <a:buSzPct val="120000"/>
              <a:buFont typeface="Wingdings" panose="05000000000000000000" pitchFamily="2" charset="2"/>
              <a:buChar char="Ø"/>
              <a:defRPr>
                <a:solidFill>
                  <a:srgbClr val="FAFFF8"/>
                </a:solidFill>
                <a:latin typeface="Mark OT Light"/>
                <a:ea typeface="Mark OT Light"/>
                <a:cs typeface="Mark OT Light"/>
                <a:sym typeface="Mark OT Light"/>
              </a:defRPr>
            </a:pPr>
            <a:r>
              <a:rPr lang="en-US" b="1" dirty="0">
                <a:solidFill>
                  <a:srgbClr val="205E9F"/>
                </a:solidFill>
                <a:latin typeface="Montserrat" panose="00000500000000000000" pitchFamily="2" charset="0"/>
              </a:rPr>
              <a:t>Degree and experience</a:t>
            </a:r>
            <a:r>
              <a:rPr lang="en-US" dirty="0">
                <a:solidFill>
                  <a:srgbClr val="205E9F"/>
                </a:solidFill>
                <a:latin typeface="Montserrat" panose="00000500000000000000" pitchFamily="2" charset="0"/>
              </a:rPr>
              <a:t>, as required by award:</a:t>
            </a:r>
          </a:p>
          <a:p>
            <a:pPr marL="640080" lvl="3" indent="-285750">
              <a:lnSpc>
                <a:spcPct val="125000"/>
              </a:lnSpc>
              <a:spcAft>
                <a:spcPts val="1200"/>
              </a:spcAft>
              <a:buSzPct val="100000"/>
              <a:buFont typeface="Wingdings" panose="05000000000000000000" pitchFamily="2" charset="2"/>
              <a:buChar char="Ø"/>
              <a:defRPr>
                <a:solidFill>
                  <a:srgbClr val="FAFFF8"/>
                </a:solidFill>
                <a:latin typeface="Mark OT Light"/>
                <a:ea typeface="Mark OT Light"/>
                <a:cs typeface="Mark OT Light"/>
                <a:sym typeface="Mark OT Light"/>
              </a:defRPr>
            </a:pPr>
            <a:r>
              <a:rPr lang="en-US" dirty="0">
                <a:solidFill>
                  <a:srgbClr val="205E9F"/>
                </a:solidFill>
                <a:latin typeface="Montserrat"/>
              </a:rPr>
              <a:t>Ph.D. or other terminal degree</a:t>
            </a:r>
          </a:p>
          <a:p>
            <a:pPr marL="640080" lvl="3" indent="-285750">
              <a:lnSpc>
                <a:spcPct val="125000"/>
              </a:lnSpc>
              <a:spcAft>
                <a:spcPts val="1200"/>
              </a:spcAft>
              <a:buSzPct val="100000"/>
              <a:buFont typeface="Wingdings" panose="05000000000000000000" pitchFamily="2" charset="2"/>
              <a:buChar char="Ø"/>
              <a:defRPr>
                <a:solidFill>
                  <a:srgbClr val="FAFFF8"/>
                </a:solidFill>
                <a:latin typeface="Mark OT Light"/>
                <a:ea typeface="Mark OT Light"/>
                <a:cs typeface="Mark OT Light"/>
                <a:sym typeface="Mark OT Light"/>
              </a:defRPr>
            </a:pPr>
            <a:r>
              <a:rPr lang="en-US" dirty="0">
                <a:solidFill>
                  <a:srgbClr val="205E9F"/>
                </a:solidFill>
                <a:latin typeface="Montserrat"/>
              </a:rPr>
              <a:t>Master's or professional or artistic experience</a:t>
            </a:r>
          </a:p>
          <a:p>
            <a:pPr marL="640080" lvl="3" indent="-285750">
              <a:lnSpc>
                <a:spcPct val="125000"/>
              </a:lnSpc>
              <a:spcAft>
                <a:spcPts val="1200"/>
              </a:spcAft>
              <a:buSzPct val="100000"/>
              <a:buFont typeface="Wingdings" panose="05000000000000000000" pitchFamily="2" charset="2"/>
              <a:buChar char="Ø"/>
              <a:defRPr>
                <a:solidFill>
                  <a:srgbClr val="FAFFF8"/>
                </a:solidFill>
                <a:latin typeface="Mark OT Light"/>
                <a:ea typeface="Mark OT Light"/>
                <a:cs typeface="Mark OT Light"/>
                <a:sym typeface="Mark OT Light"/>
              </a:defRPr>
            </a:pPr>
            <a:r>
              <a:rPr lang="en-US" dirty="0">
                <a:solidFill>
                  <a:srgbClr val="205E9F"/>
                </a:solidFill>
                <a:latin typeface="Montserrat" panose="00000500000000000000" pitchFamily="2" charset="0"/>
              </a:rPr>
              <a:t>Teaching experience as required</a:t>
            </a:r>
            <a:endParaRPr lang="en-US" b="1" dirty="0">
              <a:solidFill>
                <a:srgbClr val="205E9F"/>
              </a:solidFill>
              <a:latin typeface="Montserrat" panose="00000500000000000000" pitchFamily="2" charset="0"/>
            </a:endParaRPr>
          </a:p>
          <a:p>
            <a:pPr marL="182880" lvl="2" indent="-285750">
              <a:lnSpc>
                <a:spcPct val="125000"/>
              </a:lnSpc>
              <a:spcAft>
                <a:spcPts val="1200"/>
              </a:spcAft>
              <a:buSzPct val="100000"/>
              <a:buFont typeface="Wingdings" panose="05000000000000000000" pitchFamily="2" charset="2"/>
              <a:buChar char="Ø"/>
              <a:defRPr>
                <a:solidFill>
                  <a:srgbClr val="FAFFF8"/>
                </a:solidFill>
                <a:latin typeface="Mark OT Light"/>
                <a:ea typeface="Mark OT Light"/>
                <a:cs typeface="Mark OT Light"/>
                <a:sym typeface="Mark OT Light"/>
              </a:defRPr>
            </a:pPr>
            <a:r>
              <a:rPr lang="en-US" b="1" dirty="0">
                <a:solidFill>
                  <a:srgbClr val="205E9F"/>
                </a:solidFill>
                <a:latin typeface="Montserrat"/>
              </a:rPr>
              <a:t>Fulbright U.S. Scholar alums are eligible</a:t>
            </a:r>
            <a:r>
              <a:rPr lang="en-US" dirty="0">
                <a:solidFill>
                  <a:srgbClr val="205E9F"/>
                </a:solidFill>
                <a:latin typeface="Montserrat"/>
              </a:rPr>
              <a:t>: Recipients of a Fulbright Scholar grant are eligible to apply for another Fulbright Scholar grant two years after the date of completion of the previous grant</a:t>
            </a:r>
          </a:p>
          <a:p>
            <a:pPr marL="285750" indent="-285750">
              <a:lnSpc>
                <a:spcPct val="125000"/>
              </a:lnSpc>
              <a:buSzPct val="120000"/>
              <a:buFont typeface="Wingdings" panose="05000000000000000000" pitchFamily="2" charset="2"/>
              <a:buChar char="Ø"/>
              <a:defRPr>
                <a:solidFill>
                  <a:srgbClr val="FAFFF8"/>
                </a:solidFill>
                <a:latin typeface="Mark OT Light"/>
                <a:ea typeface="Mark OT Light"/>
                <a:cs typeface="Mark OT Light"/>
                <a:sym typeface="Mark OT Light"/>
              </a:defRPr>
            </a:pPr>
            <a:endParaRPr lang="en-US" dirty="0">
              <a:solidFill>
                <a:srgbClr val="205E9F"/>
              </a:solidFill>
              <a:latin typeface="Montserrat"/>
            </a:endParaRPr>
          </a:p>
          <a:p>
            <a:pPr>
              <a:lnSpc>
                <a:spcPct val="125000"/>
              </a:lnSpc>
              <a:buSzPct val="120000"/>
              <a:defRPr>
                <a:solidFill>
                  <a:srgbClr val="FAFFF8"/>
                </a:solidFill>
                <a:latin typeface="Mark OT Light"/>
                <a:ea typeface="Mark OT Light"/>
                <a:cs typeface="Mark OT Light"/>
                <a:sym typeface="Mark OT Light"/>
              </a:defRPr>
            </a:pPr>
            <a:endParaRPr lang="en-US" b="1" dirty="0">
              <a:solidFill>
                <a:srgbClr val="205E9F"/>
              </a:solidFill>
              <a:latin typeface="Montserrat" panose="00000500000000000000" pitchFamily="2" charset="0"/>
            </a:endParaRPr>
          </a:p>
          <a:p>
            <a:pPr>
              <a:lnSpc>
                <a:spcPct val="125000"/>
              </a:lnSpc>
              <a:buSzPct val="120000"/>
              <a:defRPr>
                <a:solidFill>
                  <a:srgbClr val="FAFFF8"/>
                </a:solidFill>
                <a:latin typeface="Mark OT Light"/>
                <a:ea typeface="Mark OT Light"/>
                <a:cs typeface="Mark OT Light"/>
                <a:sym typeface="Mark OT Light"/>
              </a:defRPr>
            </a:pPr>
            <a:endParaRPr lang="en-US" b="1" dirty="0">
              <a:solidFill>
                <a:srgbClr val="205E9F"/>
              </a:solidFill>
              <a:latin typeface="Montserrat" panose="00000500000000000000" pitchFamily="2" charset="0"/>
            </a:endParaRPr>
          </a:p>
          <a:p>
            <a:pPr>
              <a:lnSpc>
                <a:spcPct val="125000"/>
              </a:lnSpc>
              <a:buSzPct val="120000"/>
              <a:defRPr>
                <a:solidFill>
                  <a:srgbClr val="FAFFF8"/>
                </a:solidFill>
                <a:latin typeface="Mark OT Light"/>
                <a:ea typeface="Mark OT Light"/>
                <a:cs typeface="Mark OT Light"/>
                <a:sym typeface="Mark OT Light"/>
              </a:defRPr>
            </a:pPr>
            <a:endParaRPr lang="en-US" dirty="0">
              <a:solidFill>
                <a:srgbClr val="205E9F"/>
              </a:solidFill>
              <a:latin typeface="Montserrat" panose="00000500000000000000" pitchFamily="2" charset="0"/>
            </a:endParaRPr>
          </a:p>
        </p:txBody>
      </p:sp>
    </p:spTree>
    <p:extLst>
      <p:ext uri="{BB962C8B-B14F-4D97-AF65-F5344CB8AC3E}">
        <p14:creationId xmlns:p14="http://schemas.microsoft.com/office/powerpoint/2010/main" val="3641828681"/>
      </p:ext>
    </p:extLst>
  </p:cSld>
  <p:clrMapOvr>
    <a:masterClrMapping/>
  </p:clrMapOvr>
</p:sld>
</file>

<file path=ppt/theme/theme1.xml><?xml version="1.0" encoding="utf-8"?>
<a:theme xmlns:a="http://schemas.openxmlformats.org/drawingml/2006/main" name="1_Title Slide">
  <a:themeElements>
    <a:clrScheme name="Fulbright Feb 2023">
      <a:dk1>
        <a:srgbClr val="707372"/>
      </a:dk1>
      <a:lt1>
        <a:srgbClr val="FFFFFF"/>
      </a:lt1>
      <a:dk2>
        <a:srgbClr val="0056A2"/>
      </a:dk2>
      <a:lt2>
        <a:srgbClr val="009ED5"/>
      </a:lt2>
      <a:accent1>
        <a:srgbClr val="9EA2A2"/>
      </a:accent1>
      <a:accent2>
        <a:srgbClr val="00BAEC"/>
      </a:accent2>
      <a:accent3>
        <a:srgbClr val="003E68"/>
      </a:accent3>
      <a:accent4>
        <a:srgbClr val="00A3AD"/>
      </a:accent4>
      <a:accent5>
        <a:srgbClr val="565294"/>
      </a:accent5>
      <a:accent6>
        <a:srgbClr val="115E67"/>
      </a:accent6>
      <a:hlink>
        <a:srgbClr val="00A9E0"/>
      </a:hlink>
      <a:folHlink>
        <a:srgbClr val="00A9E0"/>
      </a:folHlink>
    </a:clrScheme>
    <a:fontScheme name="Fulbright">
      <a:majorFont>
        <a:latin typeface="Montserrat Medium"/>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White Base">
  <a:themeElements>
    <a:clrScheme name="Fulbright Feb 2023">
      <a:dk1>
        <a:srgbClr val="707372"/>
      </a:dk1>
      <a:lt1>
        <a:srgbClr val="FFFFFF"/>
      </a:lt1>
      <a:dk2>
        <a:srgbClr val="0056A2"/>
      </a:dk2>
      <a:lt2>
        <a:srgbClr val="009ED5"/>
      </a:lt2>
      <a:accent1>
        <a:srgbClr val="9EA2A2"/>
      </a:accent1>
      <a:accent2>
        <a:srgbClr val="00BAEC"/>
      </a:accent2>
      <a:accent3>
        <a:srgbClr val="003E68"/>
      </a:accent3>
      <a:accent4>
        <a:srgbClr val="00A3AD"/>
      </a:accent4>
      <a:accent5>
        <a:srgbClr val="565294"/>
      </a:accent5>
      <a:accent6>
        <a:srgbClr val="115E67"/>
      </a:accent6>
      <a:hlink>
        <a:srgbClr val="00A9E0"/>
      </a:hlink>
      <a:folHlink>
        <a:srgbClr val="00A9E0"/>
      </a:folHlink>
    </a:clrScheme>
    <a:fontScheme name="Fulbright">
      <a:majorFont>
        <a:latin typeface="Montserrat Medium"/>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White Base">
  <a:themeElements>
    <a:clrScheme name="Fulbright Feb 2023">
      <a:dk1>
        <a:srgbClr val="707372"/>
      </a:dk1>
      <a:lt1>
        <a:srgbClr val="FFFFFF"/>
      </a:lt1>
      <a:dk2>
        <a:srgbClr val="0056A2"/>
      </a:dk2>
      <a:lt2>
        <a:srgbClr val="009ED5"/>
      </a:lt2>
      <a:accent1>
        <a:srgbClr val="9EA2A2"/>
      </a:accent1>
      <a:accent2>
        <a:srgbClr val="00BAEC"/>
      </a:accent2>
      <a:accent3>
        <a:srgbClr val="003E68"/>
      </a:accent3>
      <a:accent4>
        <a:srgbClr val="00A3AD"/>
      </a:accent4>
      <a:accent5>
        <a:srgbClr val="565294"/>
      </a:accent5>
      <a:accent6>
        <a:srgbClr val="115E67"/>
      </a:accent6>
      <a:hlink>
        <a:srgbClr val="00A9E0"/>
      </a:hlink>
      <a:folHlink>
        <a:srgbClr val="00A9E0"/>
      </a:folHlink>
    </a:clrScheme>
    <a:fontScheme name="Fulbright">
      <a:majorFont>
        <a:latin typeface="Montserrat Medium"/>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pener">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2_Title Slide">
  <a:themeElements>
    <a:clrScheme name="Fulbright Feb 2022">
      <a:dk1>
        <a:srgbClr val="707372"/>
      </a:dk1>
      <a:lt1>
        <a:srgbClr val="FFFFFF"/>
      </a:lt1>
      <a:dk2>
        <a:srgbClr val="0077C8"/>
      </a:dk2>
      <a:lt2>
        <a:srgbClr val="003DA5"/>
      </a:lt2>
      <a:accent1>
        <a:srgbClr val="9EA2A2"/>
      </a:accent1>
      <a:accent2>
        <a:srgbClr val="0095D9"/>
      </a:accent2>
      <a:accent3>
        <a:srgbClr val="003E68"/>
      </a:accent3>
      <a:accent4>
        <a:srgbClr val="00BAEC"/>
      </a:accent4>
      <a:accent5>
        <a:srgbClr val="0066B3"/>
      </a:accent5>
      <a:accent6>
        <a:srgbClr val="115E67"/>
      </a:accent6>
      <a:hlink>
        <a:srgbClr val="008CB8"/>
      </a:hlink>
      <a:folHlink>
        <a:srgbClr val="008CB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Title Slide">
  <a:themeElements>
    <a:clrScheme name="Fulbright Feb 2022">
      <a:dk1>
        <a:srgbClr val="707372"/>
      </a:dk1>
      <a:lt1>
        <a:srgbClr val="FFFFFF"/>
      </a:lt1>
      <a:dk2>
        <a:srgbClr val="0077C8"/>
      </a:dk2>
      <a:lt2>
        <a:srgbClr val="003DA5"/>
      </a:lt2>
      <a:accent1>
        <a:srgbClr val="9EA2A2"/>
      </a:accent1>
      <a:accent2>
        <a:srgbClr val="0095D9"/>
      </a:accent2>
      <a:accent3>
        <a:srgbClr val="003E68"/>
      </a:accent3>
      <a:accent4>
        <a:srgbClr val="00BAEC"/>
      </a:accent4>
      <a:accent5>
        <a:srgbClr val="0066B3"/>
      </a:accent5>
      <a:accent6>
        <a:srgbClr val="115E67"/>
      </a:accent6>
      <a:hlink>
        <a:srgbClr val="008CB8"/>
      </a:hlink>
      <a:folHlink>
        <a:srgbClr val="008CB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fb3c8e5e-bd4b-4a84-9f22-3a3bc20619d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9292B4902E61244BD7D819AFEA06A5A" ma:contentTypeVersion="6" ma:contentTypeDescription="Create a new document." ma:contentTypeScope="" ma:versionID="e5a7c63eaf30c315faa7ec1a3e904a70">
  <xsd:schema xmlns:xsd="http://www.w3.org/2001/XMLSchema" xmlns:xs="http://www.w3.org/2001/XMLSchema" xmlns:p="http://schemas.microsoft.com/office/2006/metadata/properties" xmlns:ns3="fb3c8e5e-bd4b-4a84-9f22-3a3bc20619d8" targetNamespace="http://schemas.microsoft.com/office/2006/metadata/properties" ma:root="true" ma:fieldsID="2e344515991c024b354c1439f7ffa69d" ns3:_="">
    <xsd:import namespace="fb3c8e5e-bd4b-4a84-9f22-3a3bc20619d8"/>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3c8e5e-bd4b-4a84-9f22-3a3bc20619d8"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0C68B9-076F-4707-A204-3E5CB8D679AA}">
  <ds:schemaRefs>
    <ds:schemaRef ds:uri="http://purl.org/dc/elements/1.1/"/>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fb3c8e5e-bd4b-4a84-9f22-3a3bc20619d8"/>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DFC96761-50FC-42AA-AD1C-C5F96A4A11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3c8e5e-bd4b-4a84-9f22-3a3bc20619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418BE33-4BCB-4340-93C3-EB143CBFDEF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3307</TotalTime>
  <Words>5365</Words>
  <Application>Microsoft Office PowerPoint</Application>
  <PresentationFormat>Widescreen</PresentationFormat>
  <Paragraphs>399</Paragraphs>
  <Slides>26</Slides>
  <Notes>26</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26</vt:i4>
      </vt:variant>
    </vt:vector>
  </HeadingPairs>
  <TitlesOfParts>
    <vt:vector size="44" baseType="lpstr">
      <vt:lpstr>Arial</vt:lpstr>
      <vt:lpstr>Calibri</vt:lpstr>
      <vt:lpstr>Mark OT</vt:lpstr>
      <vt:lpstr>Mark OT Bold</vt:lpstr>
      <vt:lpstr>Mark OT Book</vt:lpstr>
      <vt:lpstr>Mark OT Light</vt:lpstr>
      <vt:lpstr>Montserrat</vt:lpstr>
      <vt:lpstr>Montserrat Black</vt:lpstr>
      <vt:lpstr>Montserrat ExtraBold</vt:lpstr>
      <vt:lpstr>Montserrat Medium</vt:lpstr>
      <vt:lpstr>Montserrat SemiBold</vt:lpstr>
      <vt:lpstr>Wingdings</vt:lpstr>
      <vt:lpstr>1_Title Slide</vt:lpstr>
      <vt:lpstr>1_White Base</vt:lpstr>
      <vt:lpstr>White Base</vt:lpstr>
      <vt:lpstr>1_Opener</vt:lpstr>
      <vt:lpstr>2_Title Slide</vt:lpstr>
      <vt:lpstr>2_Title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Tips for a strong application: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Rivers, Lee</dc:creator>
  <cp:lastModifiedBy>Kerr, Sarah-Ellen</cp:lastModifiedBy>
  <cp:revision>165</cp:revision>
  <dcterms:created xsi:type="dcterms:W3CDTF">2020-02-04T16:49:30Z</dcterms:created>
  <dcterms:modified xsi:type="dcterms:W3CDTF">2025-06-17T20:33:12Z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0x01010019292B4902E61244BD7D819AFEA06A5A</vt:lpwstr>
  </property>
</Properties>
</file>